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360" cy="9450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9072360" cy="374220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2351880" cy="301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D2C03F6-2D9A-4F11-A609-E02A2655058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2/11/25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443760" y="5256000"/>
            <a:ext cx="3191760" cy="301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7224120" y="5256000"/>
            <a:ext cx="2351880" cy="301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6A84008-A2DC-46BE-8299-7388454F879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apc.u-paris.fr/~franco/g4doxy4.11/html/classG4VModularPhysicsList.html" TargetMode="External"/><Relationship Id="rId2" Type="http://schemas.openxmlformats.org/officeDocument/2006/relationships/hyperlink" Target="https://geant4.web.cern.ch/documentation/dev/plg_html/PhysicsListGuide/reference_PL/index.html" TargetMode="Externa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What is a Physics List</a:t>
            </a:r>
            <a:endParaRPr b="1" lang="en-IN" sz="2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88000" y="720000"/>
            <a:ext cx="9359280" cy="44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Setting up the physics environment: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Particles and the associated physics processes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 object of a C++ class, which is responsible of defining following: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Particles used in simulation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Physics process associated with each particle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it really required ??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Yes, as it is one the 3 mandatory object that needs to be registered with RunManager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Eventually its just an interface to define physics of your application.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is supposed to have a good idea of the physics behind the application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Removal of particles and process may lead to incomplete or unpredictable simulation results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UserDefined Physics List : Final Step</a:t>
            </a:r>
            <a:endParaRPr b="1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88000" y="720000"/>
            <a:ext cx="9359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Once you have identified particles and process used in the simulation, populated them at the proper place.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39040" y="1499040"/>
            <a:ext cx="4224960" cy="361296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4968000" y="2448000"/>
            <a:ext cx="4590720" cy="140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UserDefined Physics List : Process Registration</a:t>
            </a:r>
            <a:endParaRPr b="1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88000" y="720000"/>
            <a:ext cx="9359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4017960" y="1293480"/>
            <a:ext cx="5990040" cy="345852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3888000" y="1577520"/>
            <a:ext cx="3096000" cy="504000"/>
          </a:xfrm>
          <a:prstGeom prst="ellipse">
            <a:avLst/>
          </a:prstGeom>
          <a:noFill/>
          <a:ln w="108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TextShape 4"/>
          <p:cNvSpPr txBox="1"/>
          <p:nvPr/>
        </p:nvSpPr>
        <p:spPr>
          <a:xfrm>
            <a:off x="216000" y="936000"/>
            <a:ext cx="3600000" cy="444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Particles are created.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Processes are </a:t>
            </a:r>
            <a:r>
              <a:rPr b="0" lang="en-IN" sz="1800" spc="-1" strike="noStrike">
                <a:latin typeface="Arial"/>
              </a:rPr>
              <a:t>created.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Finally they need to </a:t>
            </a:r>
            <a:r>
              <a:rPr b="0" lang="en-IN" sz="1800" spc="-1" strike="noStrike">
                <a:latin typeface="Arial"/>
              </a:rPr>
              <a:t>be linked.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Multiple ways of </a:t>
            </a:r>
            <a:r>
              <a:rPr b="0" lang="en-IN" sz="1800" spc="-1" strike="noStrike">
                <a:latin typeface="Arial"/>
              </a:rPr>
              <a:t>linking.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The cleanest is by </a:t>
            </a:r>
            <a:r>
              <a:rPr b="0" lang="en-IN" sz="1800" spc="-1" strike="noStrike">
                <a:latin typeface="Arial"/>
              </a:rPr>
              <a:t>using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PhysicsListHelper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class.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linking is done by </a:t>
            </a:r>
            <a:r>
              <a:rPr b="0" lang="en-IN" sz="1800" spc="-1" strike="noStrike">
                <a:latin typeface="Arial"/>
              </a:rPr>
              <a:t>coupling the </a:t>
            </a:r>
            <a:r>
              <a:rPr b="0" lang="en-IN" sz="1800" spc="-1" strike="noStrike">
                <a:latin typeface="Arial"/>
              </a:rPr>
              <a:t>processes and </a:t>
            </a:r>
            <a:r>
              <a:rPr b="0" lang="en-IN" sz="1800" spc="-1" strike="noStrike">
                <a:latin typeface="Arial"/>
              </a:rPr>
              <a:t>particle using the </a:t>
            </a:r>
            <a:r>
              <a:rPr b="0" lang="en-IN" sz="1800" spc="-1" strike="noStrike">
                <a:latin typeface="Arial"/>
              </a:rPr>
              <a:t>RegisterProcess </a:t>
            </a:r>
            <a:r>
              <a:rPr b="0" lang="en-IN" sz="1800" spc="-1" strike="noStrike">
                <a:latin typeface="Arial"/>
              </a:rPr>
              <a:t>function of 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PhysicsListHelper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Class.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115" name="TextShape 5"/>
          <p:cNvSpPr txBox="1"/>
          <p:nvPr/>
        </p:nvSpPr>
        <p:spPr>
          <a:xfrm>
            <a:off x="360000" y="5040000"/>
            <a:ext cx="943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** Congratulation you had succesfully created a UserDefined Physics list **</a:t>
            </a:r>
            <a:endParaRPr b="1" lang="en-IN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Summary UserDefined Physics List</a:t>
            </a:r>
            <a:endParaRPr b="1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216000" y="936000"/>
            <a:ext cx="9360000" cy="444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Determine all the Physics of the problem at hand.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 all the particles associated with that Physics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 all the processes associated with each particles for that Physics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Create the required objects of particles and Physics processes.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Register them with PhysicsListHelpers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Needs detailed information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Not very trivial to implement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a933"/>
                </a:solidFill>
                <a:latin typeface="Arial"/>
              </a:rPr>
              <a:t>But provide complete control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Modular Physics List is an alternative that provides higher level implementation.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8" name="Line 3"/>
          <p:cNvSpPr/>
          <p:nvPr/>
        </p:nvSpPr>
        <p:spPr>
          <a:xfrm>
            <a:off x="72000" y="4968000"/>
            <a:ext cx="9576000" cy="0"/>
          </a:xfrm>
          <a:prstGeom prst="line">
            <a:avLst/>
          </a:prstGeom>
          <a:ln w="18000">
            <a:solidFill>
              <a:srgbClr val="bf0041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4"/>
          <p:cNvSpPr/>
          <p:nvPr/>
        </p:nvSpPr>
        <p:spPr>
          <a:xfrm>
            <a:off x="72000" y="5472000"/>
            <a:ext cx="9576000" cy="0"/>
          </a:xfrm>
          <a:prstGeom prst="line">
            <a:avLst/>
          </a:prstGeom>
          <a:ln w="18000">
            <a:solidFill>
              <a:srgbClr val="bf0041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Times New Roman"/>
                <a:ea typeface="Noto Sans CJK SC"/>
              </a:rPr>
              <a:t>ModularPhysicsList : </a:t>
            </a:r>
            <a:r>
              <a:rPr b="1" lang="en-IN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Inheritance mechanism of C++ : G4VModularPhysicsList</a:t>
            </a:r>
            <a:endParaRPr b="1" lang="en-IN" sz="2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16000" y="540000"/>
            <a:ext cx="9719280" cy="546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Utilizes the Inheritance mechanism of C++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Base class : 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ModularPhysicsList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ModularPhysicsList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Class is inherited from 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UserPhysics 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Different Processes related to particular physics are already attached to respective particles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Electromagnetic Physics: Attached all the particles which undergoes electromagnetic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interactions to the corresponding process.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don’t have to worry for individual particles and the associated processes.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Provide more convenient way to create user define physics lists.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Automatically attached Transportation to all the constructed particles.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may add more helper functions for debugging or to get additional information about the physics process and the associated particles.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416000" y="683280"/>
            <a:ext cx="2538720" cy="9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Defining a user defined physics list using G4VModularPhysicsList</a:t>
            </a:r>
            <a:endParaRPr b="1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6000" y="612000"/>
            <a:ext cx="5364000" cy="30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ModularPhysicsList : Defines the higher level interface for Geant4 Physics List.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Recipe to implement you physics 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Inherit the 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ModularPhysicsList in your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physics 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Register the desired physics in the constructor        of your physics list.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936720" y="3528000"/>
            <a:ext cx="2950560" cy="104976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5400000" y="475560"/>
            <a:ext cx="4607280" cy="519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Existing Physics constructor required use ModularPhysicsList interface</a:t>
            </a:r>
            <a:endParaRPr b="1" lang="en-IN" sz="2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2000" y="501840"/>
            <a:ext cx="68392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all Physics constructor are already defined.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https://apc.u-paris.fr/~franco/g4doxy/html/classG4VPhysicsConstructor.html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480000" y="504000"/>
            <a:ext cx="3733200" cy="48934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72000" y="1656000"/>
            <a:ext cx="6970680" cy="395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Summary Modular Physics List</a:t>
            </a:r>
            <a:endParaRPr b="1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16000" y="936000"/>
            <a:ext cx="9360000" cy="444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Need to create your own class inherited from G4VModularPhysicsList class</a:t>
            </a:r>
            <a:endParaRPr b="1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a933"/>
                </a:solidFill>
                <a:latin typeface="Arial"/>
              </a:rPr>
              <a:t>Most of the work that was manually done in UserDefined physics list is already implemented in terms of Physics constructor.</a:t>
            </a:r>
            <a:endParaRPr b="1" lang="en-IN" sz="1800" spc="-1" strike="noStrike">
              <a:latin typeface="Arial"/>
            </a:endParaRPr>
          </a:p>
          <a:p>
            <a:endParaRPr b="1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a933"/>
                </a:solidFill>
                <a:latin typeface="Arial"/>
              </a:rPr>
              <a:t>No need to worry about each particle and associated process.</a:t>
            </a:r>
            <a:endParaRPr b="1" lang="en-IN" sz="1800" spc="-1" strike="noStrike">
              <a:latin typeface="Arial"/>
            </a:endParaRPr>
          </a:p>
          <a:p>
            <a:endParaRPr b="1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a933"/>
                </a:solidFill>
                <a:latin typeface="Arial"/>
              </a:rPr>
              <a:t>Just Need to know the correct physics constructor name.</a:t>
            </a:r>
            <a:endParaRPr b="1" lang="en-IN" sz="1800" spc="-1" strike="noStrike">
              <a:latin typeface="Arial"/>
            </a:endParaRPr>
          </a:p>
          <a:p>
            <a:endParaRPr b="1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a933"/>
                </a:solidFill>
                <a:latin typeface="Arial"/>
              </a:rPr>
              <a:t>In the constructor of you class just need to register the Physics constructor, rest everything will be taken care by Geant4 itself.</a:t>
            </a:r>
            <a:endParaRPr b="1" lang="en-IN" sz="1800" spc="-1" strike="noStrike">
              <a:latin typeface="Arial"/>
            </a:endParaRPr>
          </a:p>
          <a:p>
            <a:endParaRPr b="1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Now instantiate the object of your class in your main program and register that with RunManager.</a:t>
            </a:r>
            <a:endParaRPr b="1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Noto Sans CJK SC"/>
              </a:rPr>
              <a:t>Pre-Packaged (Reference) PhysicsList : Use them directly</a:t>
            </a: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(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Inheritance NOT required)</a:t>
            </a:r>
            <a:r>
              <a:rPr b="1" lang="en-IN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1" lang="en-IN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16000" y="576000"/>
            <a:ext cx="9359280" cy="39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Pre-packaged physics list provides several advantages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Ready to use physics list : Just create an object of the existing pre-packaged class and inform the RunManager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Avoids complexity of manually selecting physics processes.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Extremely easy to use, even for beginners.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Created and maintained by experts, chances of error are extremely less.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Warning : Responsibility lies with the user. One has see carefully chose the physics list based on the his application.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Also the user is responsible to validate the chosen physics list for his application.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0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Examples: FTFP_BERT, QGSP_BERT, QGSP_FTFP_BERT, etc.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0"/>
            <a:ext cx="10079280" cy="72000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</a:rPr>
              <a:t>Naming Conventions of Reference Physics Lists</a:t>
            </a:r>
            <a:endParaRPr b="1" lang="en-IN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24000" y="828000"/>
            <a:ext cx="9359280" cy="39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QGSP_BERT: Quark-Gluon String Model + Bertini Cascade.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FTFP_BERT: Fritiof String Model + Bertini Cascade.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QGSP_FTFP_BERT: Hybrid model using QGS, FTF, and BERT.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QGSP_BIC: Binary Cascade instead of Bertini.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Shielding: Optimized for radiation shielding applications.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Pre-Packaged PhysicsList  cont..</a:t>
            </a:r>
            <a:endParaRPr b="1" lang="en-IN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80000" y="468000"/>
            <a:ext cx="453564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All the pre-packaged physics list are very well documented, and is used by large group of people.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https://apc.u-paris.fr/~franco/g4doxy4.11/html/classG4VModularPhysicsList.html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They need to be used in the same way as user defined ModularPhysicsList.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Details : </a:t>
            </a:r>
            <a:r>
              <a:rPr b="0" lang="en-IN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https://geant4.web.cern.ch/documentation/dev/plg_html/PhysicsListGuide/reference_PL/index.html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5216760" y="576000"/>
            <a:ext cx="4790880" cy="474912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5216760" y="648000"/>
            <a:ext cx="4862880" cy="1511640"/>
          </a:xfrm>
          <a:prstGeom prst="rect">
            <a:avLst/>
          </a:prstGeom>
          <a:noFill/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4"/>
          <a:srcRect l="0" t="0" r="-1628" b="26091"/>
          <a:stretch/>
        </p:blipFill>
        <p:spPr>
          <a:xfrm>
            <a:off x="72000" y="3852360"/>
            <a:ext cx="6185160" cy="143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Why not all the physics is included by default by Geant4</a:t>
            </a:r>
            <a:endParaRPr b="1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288000" y="720000"/>
            <a:ext cx="9359280" cy="44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Will that be a good idea : Yes / No ? NO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different model that defines the same interaction.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Some are approximation and some are extremely precise.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Effect on computation time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actually DON’T need all the particles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Eg. : Study of energy deposition by gamma radiation in NaI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may not need optical photon and the associated process,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Unless you need to do its photon yield study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 PMT response study.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these reasons Geant4 does not following integral physics approach rather it follows application based physics approach.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0"/>
            <a:ext cx="10079280" cy="72000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</a:rPr>
              <a:t>Pros and Cons of Reference Physics Lists</a:t>
            </a:r>
            <a:endParaRPr b="1" lang="en-IN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82760" y="684000"/>
            <a:ext cx="8229240" cy="2376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600" spc="-1" strike="noStrike">
                <a:solidFill>
                  <a:srgbClr val="000000"/>
                </a:solidFill>
                <a:latin typeface="Calibri"/>
              </a:rPr>
              <a:t>Pros:</a:t>
            </a:r>
            <a:endParaRPr b="0" lang="en-IN" sz="2600" spc="-1" strike="noStrike"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Prevalidated and well-tested</a:t>
            </a:r>
            <a:endParaRPr b="0" lang="en-IN" sz="2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Optimized for different applications</a:t>
            </a:r>
            <a:endParaRPr b="0" lang="en-IN" sz="2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Easy to implement</a:t>
            </a:r>
            <a:endParaRPr b="0" lang="en-IN" sz="2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Regularly updated with new Geant4 releases</a:t>
            </a:r>
            <a:endParaRPr b="0" lang="en-IN" sz="2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IN" sz="2600" spc="-1" strike="noStrike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457560" y="3178440"/>
            <a:ext cx="8229240" cy="2293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600" spc="-1" strike="noStrike">
                <a:solidFill>
                  <a:srgbClr val="000000"/>
                </a:solidFill>
                <a:latin typeface="Calibri"/>
              </a:rPr>
              <a:t>Cons</a:t>
            </a:r>
            <a:endParaRPr b="0" lang="en-IN" sz="2600" spc="-1" strike="noStrike"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Not always optimized for every experiment.</a:t>
            </a:r>
            <a:endParaRPr b="0" lang="en-IN" sz="2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May require tuning for specific applications.</a:t>
            </a:r>
            <a:endParaRPr b="0" lang="en-IN" sz="2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Custom physics lists may be necessary for specialized studies.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03640" y="936000"/>
            <a:ext cx="9072360" cy="388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65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Include the physics list in Main program: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ff"/>
                </a:solidFill>
                <a:latin typeface="Times New Roman"/>
              </a:rPr>
              <a:t>#include "FTFP_BERT.hh"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Instantiate the physics list in G4RunManager: </a:t>
            </a:r>
            <a:r>
              <a:rPr b="1" lang="en-US" sz="2800" spc="-1" strike="noStrike">
                <a:solidFill>
                  <a:srgbClr val="0000ff"/>
                </a:solidFill>
                <a:latin typeface="Times New Roman"/>
              </a:rPr>
              <a:t>runManager-&gt;SetUserInitialization(new FTFP_BERT);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No need to manually define particle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interactions.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0" y="0"/>
            <a:ext cx="10079280" cy="72000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Times New Roman"/>
              </a:rPr>
              <a:t>How to Use a Reference Physics List in Geant4?</a:t>
            </a:r>
            <a:endParaRPr b="1" lang="en-IN" sz="36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60000" y="793800"/>
            <a:ext cx="9072360" cy="3742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65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Reference physics lists simplify simulation setup.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Choose based on your application needs.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Geant4 continuously improves these lists.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Good starting point for beginners.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Can be extended depending upon user requirements.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0" y="0"/>
            <a:ext cx="10079280" cy="72000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Times New Roman"/>
              </a:rPr>
              <a:t>Summary of Reference Physics List</a:t>
            </a:r>
            <a:endParaRPr b="1" lang="en-IN" sz="4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59640" y="180000"/>
            <a:ext cx="9072360" cy="3742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65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Geant4 includes multiple EM models optimized for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different energy ranges.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Common EM models used in reference lists: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- G4EmStandardPhysics: Default for general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applications.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- G4EmStandardPhysics_option4: Provides high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precision for medical applications.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- G4EmLivermorePhysics: Optimized for low-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energy electromagnetic interactions.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- G4EmPenelopePhysics: Used for very low-energy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simulations.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0" y="0"/>
            <a:ext cx="10079280" cy="72000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</a:rPr>
              <a:t>Electromagnetic Models in Reference Lists</a:t>
            </a:r>
            <a:endParaRPr b="1" lang="en-IN" sz="4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04000" y="243000"/>
            <a:ext cx="9072360" cy="3742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65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Some reference lists extend standard models for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specific applications: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Shielding: Optimized for radiation protection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studies.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QGSP_BIC_HP: High-precision neutron transport.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LIV: Uses Livermore EM physics for precise low-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energy simulations.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PENELOPE: Uses Penelope EM physics for very low-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energy interactions.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0" y="0"/>
            <a:ext cx="10079280" cy="72000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Times New Roman"/>
              </a:rPr>
              <a:t>Extended Reference Physics Lists</a:t>
            </a:r>
            <a:endParaRPr b="1" lang="en-IN" sz="4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43640" y="361800"/>
            <a:ext cx="9648360" cy="3742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65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Geant4 allows modifying reference physics lists for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specific needs.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Steps to customize: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1. Start with a base physics list (e.g., FTFP_BERT).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2. Add or replace components (e.g., use Livermore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EM physics instead of standard EM).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3. Register additional processes (e.g., optical photon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physics).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0" y="0"/>
            <a:ext cx="10079280" cy="72000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</a:rPr>
              <a:t>How to Customize Reference Physics Lists?</a:t>
            </a:r>
            <a:endParaRPr b="1" lang="en-IN" sz="4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288000" y="1008000"/>
            <a:ext cx="9648000" cy="405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Example: Replace the Standard Electromagnetic model with Livermore model</a:t>
            </a:r>
            <a:endParaRPr b="0" lang="en-IN" sz="2800" spc="-1" strike="noStrike">
              <a:latin typeface="Arial"/>
            </a:endParaRPr>
          </a:p>
          <a:p>
            <a:endParaRPr b="0" lang="en-IN" sz="2800" spc="-1" strike="noStrike">
              <a:latin typeface="Arial"/>
            </a:endParaRPr>
          </a:p>
          <a:p>
            <a:r>
              <a:rPr b="0" lang="en-IN" sz="2800" spc="-1" strike="noStrike">
                <a:solidFill>
                  <a:srgbClr val="0000ff"/>
                </a:solidFill>
                <a:latin typeface="Times New Roman"/>
              </a:rPr>
              <a:t>  </a:t>
            </a:r>
            <a:r>
              <a:rPr b="0" lang="en-IN" sz="2800" spc="-1" strike="noStrike">
                <a:solidFill>
                  <a:srgbClr val="0000ff"/>
                </a:solidFill>
                <a:latin typeface="Times New Roman"/>
              </a:rPr>
              <a:t>G4VModularPhysicsList* physicsList = new FTFP_BERT;</a:t>
            </a:r>
            <a:endParaRPr b="0" lang="en-IN" sz="2800" spc="-1" strike="noStrike">
              <a:latin typeface="Arial"/>
            </a:endParaRPr>
          </a:p>
          <a:p>
            <a:endParaRPr b="0" lang="en-IN" sz="2800" spc="-1" strike="noStrike">
              <a:latin typeface="Arial"/>
            </a:endParaRPr>
          </a:p>
          <a:p>
            <a:r>
              <a:rPr b="0" lang="en-IN" sz="2800" spc="-1" strike="noStrike">
                <a:solidFill>
                  <a:srgbClr val="168253"/>
                </a:solidFill>
                <a:latin typeface="Times New Roman"/>
              </a:rPr>
              <a:t>  </a:t>
            </a:r>
            <a:r>
              <a:rPr b="0" lang="en-IN" sz="2800" spc="-1" strike="noStrike">
                <a:solidFill>
                  <a:srgbClr val="168253"/>
                </a:solidFill>
                <a:latin typeface="Times New Roman"/>
              </a:rPr>
              <a:t>physicsList-&gt;</a:t>
            </a:r>
            <a:r>
              <a:rPr b="1" lang="en-IN" sz="2800" spc="-1" strike="noStrike">
                <a:solidFill>
                  <a:srgbClr val="168253"/>
                </a:solidFill>
                <a:latin typeface="Times New Roman"/>
              </a:rPr>
              <a:t>ReplacePhysics</a:t>
            </a:r>
            <a:r>
              <a:rPr b="0" lang="en-IN" sz="2800" spc="-1" strike="noStrike">
                <a:solidFill>
                  <a:srgbClr val="168253"/>
                </a:solidFill>
                <a:latin typeface="Times New Roman"/>
              </a:rPr>
              <a:t>(new G4EmLivermorePhysics());</a:t>
            </a:r>
            <a:endParaRPr b="0" lang="en-IN" sz="2800" spc="-1" strike="noStrike">
              <a:latin typeface="Arial"/>
            </a:endParaRPr>
          </a:p>
          <a:p>
            <a:endParaRPr b="0" lang="en-IN" sz="2800" spc="-1" strike="noStrike"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runManager-&gt;SetUserInitialization(physicsList);</a:t>
            </a:r>
            <a:endParaRPr b="0" lang="en-IN" sz="3200" spc="-1" strike="noStrike">
              <a:latin typeface="Arial"/>
            </a:endParaRPr>
          </a:p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0" y="0"/>
            <a:ext cx="10079280" cy="72000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</a:rPr>
              <a:t>Customize Reference Physics Lists</a:t>
            </a:r>
            <a:endParaRPr b="1" lang="en-IN" sz="4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Conclusion</a:t>
            </a:r>
            <a:endParaRPr b="1" lang="en-IN" sz="2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88000" y="612000"/>
            <a:ext cx="9359280" cy="52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Physics list is one of the mandatory class used in Geant4 Simulation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do a logical simulation all the required particles and process needs to be registered within the physics list.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Various interface exists to define you physics 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G4VUserPhysics : Provides the maximum level of flexibility but needs expertisze, hence \can safely be used for simple experiment setup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G4VModularPhysicsList : Provides a convenient way to define you physics list, and is generally used for more complex physics problem.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Reference (pre-packaged) physics lists makes the life easier and is a good starting point for beginners.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Physics lists must be selected with extreme care to get the meaningful results from the simulations.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Assignment</a:t>
            </a:r>
            <a:endParaRPr b="1" lang="en-IN" sz="2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88000" y="720000"/>
            <a:ext cx="9359280" cy="46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have to write the simulation code to simulate the interaction of 662 keV gammas with NaI crystal.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Specification of NaI Crystal : Cylinder of 2 inch diameter, 2 inch height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Energy resolution : 40 keV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Particle source :  gammas of 662 keV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Physics List creation : (a) Pre-packaged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(b) ModularPhysicsList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(c) User Physics List.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Final outcome : Should get a gaussian peak at 662 keV.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    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spectras from all the three types of physics lists should match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230400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Thank you </a:t>
            </a: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and All the </a:t>
            </a: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best for the </a:t>
            </a: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assignment</a:t>
            </a:r>
            <a:endParaRPr b="1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288000" y="720000"/>
            <a:ext cx="9359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Times New Roman"/>
                <a:ea typeface="Noto Sans CJK SC"/>
              </a:rPr>
              <a:t>A</a:t>
            </a:r>
            <a:r>
              <a:rPr b="1" lang="en-IN" sz="2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pplication based physics approach</a:t>
            </a:r>
            <a:endParaRPr b="1" lang="en-IN" sz="2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88000" y="720000"/>
            <a:ext cx="9359280" cy="41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Provides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Independent Particles to be used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Independent physics components : Physics process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components (processes) may be select in the custom physics list defined by user.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important process that should always be there : Transportation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must be assigned to all the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stable particles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Depending upon the requirement one needs to chose different components.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Results in efficient simulation run.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Sometimes you may afford less accurate calculation, so you may get faster model for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particular interaction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Heading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288000" y="720000"/>
            <a:ext cx="9359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grpSp>
        <p:nvGrpSpPr>
          <p:cNvPr id="165" name="Group 3"/>
          <p:cNvGrpSpPr/>
          <p:nvPr/>
        </p:nvGrpSpPr>
        <p:grpSpPr>
          <a:xfrm>
            <a:off x="5561280" y="540000"/>
            <a:ext cx="4466880" cy="5075280"/>
            <a:chOff x="5561280" y="540000"/>
            <a:chExt cx="4466880" cy="5075280"/>
          </a:xfrm>
        </p:grpSpPr>
        <p:pic>
          <p:nvPicPr>
            <p:cNvPr id="166" name="" descr=""/>
            <p:cNvPicPr/>
            <p:nvPr/>
          </p:nvPicPr>
          <p:blipFill>
            <a:blip r:embed="rId1"/>
            <a:stretch/>
          </p:blipFill>
          <p:spPr>
            <a:xfrm>
              <a:off x="5561280" y="540000"/>
              <a:ext cx="4466880" cy="5075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7" name="CustomShape 4"/>
            <p:cNvSpPr/>
            <p:nvPr/>
          </p:nvSpPr>
          <p:spPr>
            <a:xfrm>
              <a:off x="5580000" y="2700000"/>
              <a:ext cx="3959280" cy="575280"/>
            </a:xfrm>
            <a:prstGeom prst="ellipse">
              <a:avLst/>
            </a:prstGeom>
            <a:noFill/>
            <a:ln w="180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5"/>
            <p:cNvSpPr/>
            <p:nvPr/>
          </p:nvSpPr>
          <p:spPr>
            <a:xfrm>
              <a:off x="5616360" y="3888360"/>
              <a:ext cx="3814920" cy="538920"/>
            </a:xfrm>
            <a:prstGeom prst="ellipse">
              <a:avLst/>
            </a:prstGeom>
            <a:noFill/>
            <a:ln w="180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Heading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88000" y="720000"/>
            <a:ext cx="9359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grpSp>
        <p:nvGrpSpPr>
          <p:cNvPr id="171" name="Group 3"/>
          <p:cNvGrpSpPr/>
          <p:nvPr/>
        </p:nvGrpSpPr>
        <p:grpSpPr>
          <a:xfrm>
            <a:off x="432000" y="612000"/>
            <a:ext cx="5903280" cy="3779280"/>
            <a:chOff x="432000" y="612000"/>
            <a:chExt cx="5903280" cy="3779280"/>
          </a:xfrm>
        </p:grpSpPr>
        <p:grpSp>
          <p:nvGrpSpPr>
            <p:cNvPr id="172" name="Group 4"/>
            <p:cNvGrpSpPr/>
            <p:nvPr/>
          </p:nvGrpSpPr>
          <p:grpSpPr>
            <a:xfrm>
              <a:off x="432000" y="612000"/>
              <a:ext cx="5903280" cy="3779280"/>
              <a:chOff x="432000" y="612000"/>
              <a:chExt cx="5903280" cy="3779280"/>
            </a:xfrm>
          </p:grpSpPr>
          <p:grpSp>
            <p:nvGrpSpPr>
              <p:cNvPr id="173" name="Group 5"/>
              <p:cNvGrpSpPr/>
              <p:nvPr/>
            </p:nvGrpSpPr>
            <p:grpSpPr>
              <a:xfrm>
                <a:off x="432000" y="612000"/>
                <a:ext cx="5903280" cy="3779280"/>
                <a:chOff x="432000" y="612000"/>
                <a:chExt cx="5903280" cy="3779280"/>
              </a:xfrm>
            </p:grpSpPr>
            <p:grpSp>
              <p:nvGrpSpPr>
                <p:cNvPr id="174" name="Group 6"/>
                <p:cNvGrpSpPr/>
                <p:nvPr/>
              </p:nvGrpSpPr>
              <p:grpSpPr>
                <a:xfrm>
                  <a:off x="3456000" y="612000"/>
                  <a:ext cx="2879280" cy="2951280"/>
                  <a:chOff x="3456000" y="612000"/>
                  <a:chExt cx="2879280" cy="2951280"/>
                </a:xfrm>
              </p:grpSpPr>
              <p:grpSp>
                <p:nvGrpSpPr>
                  <p:cNvPr id="175" name="Group 7"/>
                  <p:cNvGrpSpPr/>
                  <p:nvPr/>
                </p:nvGrpSpPr>
                <p:grpSpPr>
                  <a:xfrm>
                    <a:off x="3960000" y="612000"/>
                    <a:ext cx="2375280" cy="935280"/>
                    <a:chOff x="3960000" y="612000"/>
                    <a:chExt cx="2375280" cy="935280"/>
                  </a:xfrm>
                </p:grpSpPr>
                <p:sp>
                  <p:nvSpPr>
                    <p:cNvPr id="176" name="CustomShape 8"/>
                    <p:cNvSpPr/>
                    <p:nvPr/>
                  </p:nvSpPr>
                  <p:spPr>
                    <a:xfrm>
                      <a:off x="3960000" y="612000"/>
                      <a:ext cx="2375280" cy="28728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3465a4"/>
                      </a:solidFill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G4</a:t>
                      </a:r>
                      <a:r>
                        <a:rPr b="1" lang="en-IN" sz="1800" spc="-1" strike="noStrike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V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UserPhysicsList</a:t>
                      </a:r>
                      <a:endParaRPr b="0" lang="en-IN" sz="1800" spc="-1" strike="noStrike">
                        <a:latin typeface="Arial"/>
                      </a:endParaRPr>
                    </a:p>
                  </p:txBody>
                </p:sp>
                <p:sp>
                  <p:nvSpPr>
                    <p:cNvPr id="177" name="CustomShape 9"/>
                    <p:cNvSpPr/>
                    <p:nvPr/>
                  </p:nvSpPr>
                  <p:spPr>
                    <a:xfrm>
                      <a:off x="4248000" y="1260000"/>
                      <a:ext cx="1871280" cy="287280"/>
                    </a:xfrm>
                    <a:prstGeom prst="rect">
                      <a:avLst/>
                    </a:prstGeom>
                    <a:solidFill>
                      <a:srgbClr val="81d41a"/>
                    </a:solidFill>
                    <a:ln>
                      <a:solidFill>
                        <a:srgbClr val="3465a4"/>
                      </a:solidFill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YourPhysicsList</a:t>
                      </a:r>
                      <a:endParaRPr b="0" lang="en-IN" sz="1800" spc="-1" strike="noStrike">
                        <a:latin typeface="Arial"/>
                      </a:endParaRPr>
                    </a:p>
                  </p:txBody>
                </p:sp>
                <p:sp>
                  <p:nvSpPr>
                    <p:cNvPr id="178" name="Line 10"/>
                    <p:cNvSpPr/>
                    <p:nvPr/>
                  </p:nvSpPr>
                  <p:spPr>
                    <a:xfrm flipV="1">
                      <a:off x="5112000" y="899640"/>
                      <a:ext cx="0" cy="360000"/>
                    </a:xfrm>
                    <a:prstGeom prst="line">
                      <a:avLst/>
                    </a:prstGeom>
                    <a:ln>
                      <a:solidFill>
                        <a:srgbClr val="3465a4"/>
                      </a:solidFill>
                      <a:tailEnd len="med" type="triangle" w="med"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79" name="CustomShape 11"/>
                  <p:cNvSpPr/>
                  <p:nvPr/>
                </p:nvSpPr>
                <p:spPr>
                  <a:xfrm>
                    <a:off x="4176000" y="1980000"/>
                    <a:ext cx="2159280" cy="1583280"/>
                  </a:xfrm>
                  <a:prstGeom prst="rect">
                    <a:avLst/>
                  </a:prstGeom>
                  <a:solidFill>
                    <a:srgbClr val="729fcf"/>
                  </a:solidFill>
                  <a:ln>
                    <a:solidFill>
                      <a:srgbClr val="3465a4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1" lang="en-IN" sz="1800" spc="-1" strike="noStrike">
                        <a:solidFill>
                          <a:srgbClr val="ffffff"/>
                        </a:solidFill>
                        <a:latin typeface="Arial"/>
                        <a:ea typeface="DejaVu Sans"/>
                      </a:rPr>
                      <a:t>Define Particles</a:t>
                    </a:r>
                    <a:endParaRPr b="0" lang="en-IN" sz="18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b="0" lang="en-IN" sz="18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r>
                      <a:rPr b="1" lang="en-IN" sz="1800" spc="-1" strike="noStrike">
                        <a:solidFill>
                          <a:srgbClr val="ffffff"/>
                        </a:solidFill>
                        <a:latin typeface="Arial"/>
                        <a:ea typeface="DejaVu Sans"/>
                      </a:rPr>
                      <a:t>Define Processes</a:t>
                    </a:r>
                    <a:endParaRPr b="0" lang="en-IN" sz="18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b="0" lang="en-IN" sz="18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r>
                      <a:rPr b="1" lang="en-IN" sz="1800" spc="-1" strike="noStrike">
                        <a:solidFill>
                          <a:srgbClr val="ffffff"/>
                        </a:solidFill>
                        <a:latin typeface="Arial"/>
                        <a:ea typeface="DejaVu Sans"/>
                      </a:rPr>
                      <a:t>Helper functions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  <p:sp>
                <p:nvSpPr>
                  <p:cNvPr id="180" name="Line 12"/>
                  <p:cNvSpPr/>
                  <p:nvPr/>
                </p:nvSpPr>
                <p:spPr>
                  <a:xfrm>
                    <a:off x="3456000" y="1799640"/>
                    <a:ext cx="0" cy="432000"/>
                  </a:xfrm>
                  <a:prstGeom prst="line">
                    <a:avLst/>
                  </a:prstGeom>
                  <a:ln>
                    <a:solidFill>
                      <a:srgbClr val="3465a4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81" name="CustomShape 13"/>
                <p:cNvSpPr/>
                <p:nvPr/>
              </p:nvSpPr>
              <p:spPr>
                <a:xfrm>
                  <a:off x="432000" y="1800000"/>
                  <a:ext cx="2447280" cy="2591280"/>
                </a:xfrm>
                <a:prstGeom prst="rect">
                  <a:avLst/>
                </a:prstGeom>
                <a:solidFill>
                  <a:srgbClr val="ffd428">
                    <a:alpha val="1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182" name="Group 14"/>
          <p:cNvGrpSpPr/>
          <p:nvPr/>
        </p:nvGrpSpPr>
        <p:grpSpPr>
          <a:xfrm>
            <a:off x="3168000" y="3528000"/>
            <a:ext cx="3612240" cy="2611080"/>
            <a:chOff x="3168000" y="3528000"/>
            <a:chExt cx="3612240" cy="2611080"/>
          </a:xfrm>
        </p:grpSpPr>
        <p:pic>
          <p:nvPicPr>
            <p:cNvPr id="183" name="" descr=""/>
            <p:cNvPicPr/>
            <p:nvPr/>
          </p:nvPicPr>
          <p:blipFill>
            <a:blip r:embed="rId1"/>
            <a:stretch/>
          </p:blipFill>
          <p:spPr>
            <a:xfrm>
              <a:off x="3168000" y="3528000"/>
              <a:ext cx="3612240" cy="2610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4" name="CustomShape 15"/>
            <p:cNvSpPr/>
            <p:nvPr/>
          </p:nvSpPr>
          <p:spPr>
            <a:xfrm>
              <a:off x="3180960" y="4915440"/>
              <a:ext cx="2663280" cy="215280"/>
            </a:xfrm>
            <a:prstGeom prst="ellipse">
              <a:avLst/>
            </a:prstGeom>
            <a:noFill/>
            <a:ln w="180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16"/>
            <p:cNvSpPr/>
            <p:nvPr/>
          </p:nvSpPr>
          <p:spPr>
            <a:xfrm>
              <a:off x="3181320" y="5923800"/>
              <a:ext cx="2663280" cy="215280"/>
            </a:xfrm>
            <a:prstGeom prst="ellipse">
              <a:avLst/>
            </a:prstGeom>
            <a:noFill/>
            <a:ln w="180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6" name="Group 17"/>
          <p:cNvGrpSpPr/>
          <p:nvPr/>
        </p:nvGrpSpPr>
        <p:grpSpPr>
          <a:xfrm>
            <a:off x="7416720" y="4104720"/>
            <a:ext cx="2375280" cy="935280"/>
            <a:chOff x="7416720" y="4104720"/>
            <a:chExt cx="2375280" cy="935280"/>
          </a:xfrm>
        </p:grpSpPr>
        <p:grpSp>
          <p:nvGrpSpPr>
            <p:cNvPr id="187" name="Group 18"/>
            <p:cNvGrpSpPr/>
            <p:nvPr/>
          </p:nvGrpSpPr>
          <p:grpSpPr>
            <a:xfrm>
              <a:off x="7416720" y="4104720"/>
              <a:ext cx="2375280" cy="935280"/>
              <a:chOff x="7416720" y="4104720"/>
              <a:chExt cx="2375280" cy="935280"/>
            </a:xfrm>
          </p:grpSpPr>
          <p:grpSp>
            <p:nvGrpSpPr>
              <p:cNvPr id="188" name="Group 19"/>
              <p:cNvGrpSpPr/>
              <p:nvPr/>
            </p:nvGrpSpPr>
            <p:grpSpPr>
              <a:xfrm>
                <a:off x="7416720" y="4104720"/>
                <a:ext cx="2375280" cy="935280"/>
                <a:chOff x="7416720" y="4104720"/>
                <a:chExt cx="2375280" cy="935280"/>
              </a:xfrm>
            </p:grpSpPr>
            <p:sp>
              <p:nvSpPr>
                <p:cNvPr id="189" name="CustomShape 20"/>
                <p:cNvSpPr/>
                <p:nvPr/>
              </p:nvSpPr>
              <p:spPr>
                <a:xfrm>
                  <a:off x="7416720" y="4104720"/>
                  <a:ext cx="2375280" cy="28728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3465a4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IN" sz="1800" spc="-1" strike="noStrike">
                      <a:latin typeface="Arial"/>
                      <a:ea typeface="DejaVu Sans"/>
                    </a:rPr>
                    <a:t>G4ParticleDefinition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  <p:sp>
              <p:nvSpPr>
                <p:cNvPr id="190" name="CustomShape 21"/>
                <p:cNvSpPr/>
                <p:nvPr/>
              </p:nvSpPr>
              <p:spPr>
                <a:xfrm>
                  <a:off x="7488720" y="4752720"/>
                  <a:ext cx="2159280" cy="287280"/>
                </a:xfrm>
                <a:prstGeom prst="rect">
                  <a:avLst/>
                </a:prstGeom>
                <a:solidFill>
                  <a:srgbClr val="81d41a"/>
                </a:solidFill>
                <a:ln>
                  <a:solidFill>
                    <a:srgbClr val="3465a4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en-IN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YourParticle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  <p:sp>
              <p:nvSpPr>
                <p:cNvPr id="191" name="Line 22"/>
                <p:cNvSpPr/>
                <p:nvPr/>
              </p:nvSpPr>
              <p:spPr>
                <a:xfrm flipV="1">
                  <a:off x="8568360" y="4392720"/>
                  <a:ext cx="0" cy="360000"/>
                </a:xfrm>
                <a:prstGeom prst="line">
                  <a:avLst/>
                </a:prstGeom>
                <a:ln>
                  <a:solidFill>
                    <a:srgbClr val="3465a4"/>
                  </a:solidFill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192" name="Group 23"/>
          <p:cNvGrpSpPr/>
          <p:nvPr/>
        </p:nvGrpSpPr>
        <p:grpSpPr>
          <a:xfrm>
            <a:off x="7128000" y="2232000"/>
            <a:ext cx="2807280" cy="935280"/>
            <a:chOff x="7128000" y="2232000"/>
            <a:chExt cx="2807280" cy="935280"/>
          </a:xfrm>
        </p:grpSpPr>
        <p:sp>
          <p:nvSpPr>
            <p:cNvPr id="193" name="CustomShape 24"/>
            <p:cNvSpPr/>
            <p:nvPr/>
          </p:nvSpPr>
          <p:spPr>
            <a:xfrm>
              <a:off x="7128000" y="2232000"/>
              <a:ext cx="2807280" cy="2872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G4</a:t>
              </a:r>
              <a:r>
                <a:rPr b="1" lang="en-IN" sz="18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VModular</a:t>
              </a:r>
              <a:r>
                <a:rPr b="1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PhysicsList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94" name="CustomShape 25"/>
            <p:cNvSpPr/>
            <p:nvPr/>
          </p:nvSpPr>
          <p:spPr>
            <a:xfrm>
              <a:off x="7200000" y="2880000"/>
              <a:ext cx="2663280" cy="287280"/>
            </a:xfrm>
            <a:prstGeom prst="rect">
              <a:avLst/>
            </a:prstGeom>
            <a:solidFill>
              <a:srgbClr val="81d41a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YourPhysicsList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95" name="Line 26"/>
            <p:cNvSpPr/>
            <p:nvPr/>
          </p:nvSpPr>
          <p:spPr>
            <a:xfrm flipV="1">
              <a:off x="8424000" y="2520000"/>
              <a:ext cx="0" cy="36000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ff8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Naming conventions of various Pre-packaged Production Physics lists</a:t>
            </a:r>
            <a:endParaRPr b="1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288000" y="576000"/>
            <a:ext cx="935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Most of the physics lists follows name of Physics Constructor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738000" y="1224000"/>
            <a:ext cx="7829280" cy="398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Physics List in Geant4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288000" y="720000"/>
            <a:ext cx="9359280" cy="21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is a Physics List (Is it really required ?? 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Various Physics List Interface (usecase depends on the expertise)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UserPhysicsList (Level1 : Write from scratch)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ModularPhysicsList (Level 2 : More convenient to implement)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Prepacked Physics List (Level 3 : Provided by Geant4 Toolkit)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Reference Physics 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extend them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Heading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288000" y="720000"/>
            <a:ext cx="9359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Creating a Physics List</a:t>
            </a:r>
            <a:endParaRPr b="1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96000" y="756000"/>
            <a:ext cx="9180000" cy="31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three ways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UserPhysicsList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: Create from scratch using components (processes) and particles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available in Geant4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ModularPhysicsList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: Again going to use existing components and particles but it provides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an easy to use interface.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Prepacked (Reference) Physics List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: Use the PhysicsList already existing in Geant4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(A good start point)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9504000" y="792000"/>
            <a:ext cx="432000" cy="4320000"/>
          </a:xfrm>
          <a:custGeom>
            <a:avLst/>
            <a:gdLst/>
            <a:ahLst/>
            <a:rect l="0" t="0" r="r" b="b"/>
            <a:pathLst>
              <a:path w="1202" h="12002">
                <a:moveTo>
                  <a:pt x="300" y="12001"/>
                </a:moveTo>
                <a:lnTo>
                  <a:pt x="300" y="3000"/>
                </a:lnTo>
                <a:lnTo>
                  <a:pt x="0" y="3000"/>
                </a:lnTo>
                <a:lnTo>
                  <a:pt x="600" y="0"/>
                </a:lnTo>
                <a:lnTo>
                  <a:pt x="1201" y="3000"/>
                </a:lnTo>
                <a:lnTo>
                  <a:pt x="900" y="3000"/>
                </a:lnTo>
                <a:lnTo>
                  <a:pt x="900" y="12001"/>
                </a:lnTo>
                <a:lnTo>
                  <a:pt x="300" y="120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4"/>
          <p:cNvSpPr/>
          <p:nvPr/>
        </p:nvSpPr>
        <p:spPr>
          <a:xfrm>
            <a:off x="-36000" y="792000"/>
            <a:ext cx="432000" cy="4032000"/>
          </a:xfrm>
          <a:custGeom>
            <a:avLst/>
            <a:gdLst/>
            <a:ahLst/>
            <a:rect l="0" t="0" r="r" b="b"/>
            <a:pathLst>
              <a:path w="1202" h="11202">
                <a:moveTo>
                  <a:pt x="300" y="0"/>
                </a:moveTo>
                <a:lnTo>
                  <a:pt x="300" y="8400"/>
                </a:lnTo>
                <a:lnTo>
                  <a:pt x="0" y="8400"/>
                </a:lnTo>
                <a:lnTo>
                  <a:pt x="600" y="11201"/>
                </a:lnTo>
                <a:lnTo>
                  <a:pt x="1201" y="8400"/>
                </a:lnTo>
                <a:lnTo>
                  <a:pt x="900" y="840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endParaRPr b="0" lang="en-IN" sz="1800" spc="-1" strike="noStrike">
              <a:latin typeface="Arial"/>
            </a:endParaRPr>
          </a:p>
        </p:txBody>
      </p:sp>
      <p:sp>
        <p:nvSpPr>
          <p:cNvPr id="89" name="TextShape 5"/>
          <p:cNvSpPr txBox="1"/>
          <p:nvPr/>
        </p:nvSpPr>
        <p:spPr>
          <a:xfrm rot="16159800">
            <a:off x="-641880" y="2448360"/>
            <a:ext cx="1637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1800" spc="-1" strike="noStrike">
                <a:solidFill>
                  <a:srgbClr val="ffffff"/>
                </a:solidFill>
                <a:latin typeface="Arial"/>
              </a:rPr>
              <a:t>Ease of use</a:t>
            </a:r>
            <a:endParaRPr b="1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6"/>
          <p:cNvSpPr txBox="1"/>
          <p:nvPr/>
        </p:nvSpPr>
        <p:spPr>
          <a:xfrm rot="16159800">
            <a:off x="9025200" y="3113640"/>
            <a:ext cx="13863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1800" spc="-1" strike="noStrike">
                <a:solidFill>
                  <a:srgbClr val="ffffff"/>
                </a:solidFill>
                <a:latin typeface="Arial"/>
              </a:rPr>
              <a:t>Flexibility</a:t>
            </a:r>
            <a:endParaRPr b="1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Noto Sans CJK SC"/>
              </a:rPr>
              <a:t>UserPhysicsList : </a:t>
            </a: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Inheritance mechanism of C++ : G4VUserPhysicsList</a:t>
            </a:r>
            <a:endParaRPr b="1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88000" y="576000"/>
            <a:ext cx="9359280" cy="46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Utilizes the Inheritance mechanism of C++</a:t>
            </a:r>
            <a:endParaRPr b="0" lang="en-IN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Base class : G4</a:t>
            </a:r>
            <a:r>
              <a:rPr b="1" lang="en-IN" sz="1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UserPhysicsList</a:t>
            </a:r>
            <a:endParaRPr b="0" lang="en-IN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most basic interface </a:t>
            </a:r>
            <a:endParaRPr b="0" lang="en-IN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User needs to specify all the particles that may be used or generated during the lifetime of a run.</a:t>
            </a:r>
            <a:endParaRPr b="0" lang="en-IN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For each of these particles specify all the associated process</a:t>
            </a:r>
            <a:endParaRPr b="0" lang="en-IN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	</a:t>
            </a:r>
            <a:endParaRPr b="0" lang="en-IN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Transportation needs to be attached to all the stable particles.</a:t>
            </a:r>
            <a:endParaRPr b="0" lang="en-IN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Not suitable for less experience users</a:t>
            </a:r>
            <a:endParaRPr b="0" lang="en-IN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But provides great flexibility.</a:t>
            </a:r>
            <a:endParaRPr b="0" lang="en-IN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Hence recommended for advance users.</a:t>
            </a:r>
            <a:endParaRPr b="0" lang="en-IN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UserPhysicsList : Interface to define Physics List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0" y="540000"/>
            <a:ext cx="4319280" cy="55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UserPhysicsList : Defines the interface for Geant4 Physics List.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Recipe to implement you physics 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Inherit the G4</a:t>
            </a:r>
            <a:r>
              <a:rPr b="0" lang="en-IN" sz="1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UserPhysicsList in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your physics 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Implement the 2 mandatory 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functions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(Pure virtual functions in 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G4VPhysicsList)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ConstructParticle()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responsible for creating all the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particles required during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simulation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ConstructProcess()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responsible for assigning the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required processes associated with each         particle type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6192000" y="4111560"/>
            <a:ext cx="3589920" cy="15037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023360" y="504000"/>
            <a:ext cx="1843920" cy="237744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5855760" y="490320"/>
            <a:ext cx="4224960" cy="361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UserDefined Physics List : Particles</a:t>
            </a:r>
            <a:endParaRPr b="1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88000" y="720000"/>
            <a:ext cx="9359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Geant4, everything is a C++ class.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of the particle is defined by its 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Particle can be created using following ways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Using ParticleTable : G4ParticleTable::GetParticleTable()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Using ParticleClass :  G4&lt;ParticleName&gt;::Definition()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Eg. Getting a muon- and gamma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G4ParticleDefinition *muMinus =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G4ParticleTable::GetParticleTable()-&gt;FindParticle(“mu-”)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a933"/>
                </a:solidFill>
                <a:latin typeface="Arial"/>
                <a:ea typeface="DejaVu Sans"/>
              </a:rPr>
              <a:t>G4ParticleDefinition *muMinus = G4MuonMinus::Definition();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G4ParticleDefinition *gamma =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G4ParticleTable::GetParticleTable()-&gt;FindParticle(“gamma”)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a933"/>
                </a:solidFill>
                <a:latin typeface="Arial"/>
                <a:ea typeface="DejaVu Sans"/>
              </a:rPr>
              <a:t>G4ParticleDefinition *gamma = G4Gamma::Definition();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040000" y="980280"/>
            <a:ext cx="2024640" cy="81972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7035120" y="587160"/>
            <a:ext cx="2828880" cy="481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UserDefined Physics List : </a:t>
            </a: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Particles</a:t>
            </a:r>
            <a:endParaRPr b="1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728000" y="580680"/>
            <a:ext cx="6066000" cy="496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0079280" cy="50328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UserDefined Physics List : </a:t>
            </a:r>
            <a:r>
              <a:rPr b="1" lang="en-IN" sz="3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Processes</a:t>
            </a:r>
            <a:endParaRPr b="1" lang="en-IN" sz="3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88000" y="720000"/>
            <a:ext cx="9359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process assiociated with each particle is implemented in a separate class.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 these classes are placed at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geant4-v11.3.0/source/processes/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Eg. : Electromagnetic Processes related to gamma can be obtained by creating object of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following classes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G4PhotoElectricEffect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G4ComptonScattering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G4GammaConversion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G4RayleighScattering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Whatever process you want to create is available but you need to know its class name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2025-01-29T10:48:25Z</dcterms:created>
  <dc:creator/>
  <dc:description/>
  <dc:language>en-IN</dc:language>
  <cp:lastModifiedBy/>
  <dcterms:modified xsi:type="dcterms:W3CDTF">2025-02-11T17:10:28Z</dcterms:modified>
  <cp:revision>89</cp:revision>
  <dc:subject/>
  <dc:title/>
</cp:coreProperties>
</file>