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IN" sz="165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635"/>
              </a:spcAft>
            </a:pPr>
            <a:r>
              <a:rPr b="0" lang="en-IN" sz="135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35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425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E4959CAE-F0CE-4BA9-897F-3E90FF06BF90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362320"/>
            <a:ext cx="9720000" cy="94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249732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3510000"/>
            <a:ext cx="9180000" cy="18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IN" sz="165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635"/>
              </a:spcAft>
            </a:pPr>
            <a:r>
              <a:rPr b="0" lang="en-IN" sz="135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35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425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99875A-5625-4643-B7D6-11B8272C504A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249732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Noto Sans Black"/>
              </a:rPr>
              <a:t>Scoring using Senstive Detector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3510000"/>
            <a:ext cx="9180000" cy="18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Getting information from Sensitive Detector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88000" y="1341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ProcessHits function give you information corresponding to current hit.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An Event consist of hundreds of hits (may be more).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The idea is to accumulate information from all hits (in and event) in a sensitive volume.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 Mechanism is required: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(a) User defined mechanism (use c++ array, vector, map, pair etc.) : Possible,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but responsibility of  memory allocation and deallocation will be on the user.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If not handled properly may result in memory corruption and abnormal program termination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(b) Geant4 defined Hit collection mechanism : User has to just follow the mechanism, other thing will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be taken care by Geant4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Geant4 HitCollection Mechanism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88000" y="1341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ff0000"/>
                </a:solidFill>
                <a:latin typeface="Times New Roman"/>
              </a:rPr>
              <a:t>Touching the first templatized class of Geant4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G4</a:t>
            </a:r>
            <a:r>
              <a:rPr b="1" lang="en-IN" sz="195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HitsCollection : It’s basically a container class which can maintain the collection of Geant4 Hits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00"/>
                </a:solidFill>
                <a:latin typeface="Times New Roman"/>
              </a:rPr>
              <a:t>Eg. std::vector&lt;T&gt; -- std::vector&lt;int&gt;, std::vector&lt;double&gt;, std::vector&lt;std::string&gt;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Now What is Geant4 Hits ???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The definition of Hits is not provided by Geant4 but depends on the user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The set of information you want to get from you sensitive detector constitutes a Hit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This set of information is encapsulated in C++ class which is known as Hit Class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Hit Class for SensitiveDetector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88000" y="1233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User has to write a Hit class which must be inherited from G4VHit Class of geant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Here you can store various types of information like: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00"/>
                </a:solidFill>
                <a:latin typeface="Times New Roman"/>
              </a:rPr>
              <a:t>Position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00"/>
                </a:solidFill>
                <a:latin typeface="Times New Roman"/>
              </a:rPr>
              <a:t>Momentum and energy of track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00"/>
                </a:solidFill>
                <a:latin typeface="Times New Roman"/>
              </a:rPr>
              <a:t>Geometrical information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00"/>
                </a:solidFill>
                <a:latin typeface="Times New Roman"/>
              </a:rPr>
              <a:t>Timing information etc..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Object of Hit class must be stored in the HitCollection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The complete collection is associated to G4Event object via G4HCofThisEvent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These Hit collection are accessible through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ff"/>
                </a:solidFill>
                <a:latin typeface="Times New Roman"/>
              </a:rPr>
              <a:t>(a) G4Event object In the EndOfEvent functions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848"/>
              </a:spcAft>
            </a:pPr>
            <a:r>
              <a:rPr b="1" lang="en-IN" sz="1650" spc="-1" strike="noStrike">
                <a:solidFill>
                  <a:srgbClr val="0000ff"/>
                </a:solidFill>
                <a:latin typeface="Times New Roman"/>
              </a:rPr>
              <a:t>(b) G4SDManager </a:t>
            </a:r>
            <a:endParaRPr b="0" lang="en-IN" sz="165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645960" y="1872000"/>
            <a:ext cx="2786040" cy="14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Implementation of a Hit Class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310560" y="1227960"/>
            <a:ext cx="2809440" cy="35240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264000" y="432000"/>
            <a:ext cx="3459600" cy="497808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72000" y="1224000"/>
            <a:ext cx="3238560" cy="365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Times New Roman"/>
              </a:rPr>
              <a:t>A simple implementation of Hit class name 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</a:rPr>
              <a:t>NaI_Hit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Times New Roman"/>
              </a:rPr>
              <a:t>Lets create a </a:t>
            </a:r>
            <a:r>
              <a:rPr b="1" lang="en-IN" sz="1800" spc="-1" strike="noStrike">
                <a:latin typeface="Times New Roman"/>
              </a:rPr>
              <a:t>HitCollection </a:t>
            </a:r>
            <a:r>
              <a:rPr b="0" lang="en-IN" sz="1800" spc="-1" strike="noStrike">
                <a:latin typeface="Times New Roman"/>
              </a:rPr>
              <a:t>using alias in C++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1" lang="en-IN" sz="1800" spc="-1" strike="noStrike">
                <a:latin typeface="Times New Roman"/>
              </a:rPr>
              <a:t>Better idea would be defined this in separate header file, so that it can be used anywhere.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1" lang="en-IN" sz="1800" spc="-1" strike="noStrike">
                <a:latin typeface="Times New Roman"/>
              </a:rPr>
              <a:t>//HitsCollection.h</a:t>
            </a:r>
            <a:endParaRPr b="0" lang="en-IN" sz="1800" spc="-1" strike="noStrike">
              <a:latin typeface="Noto Sans Regular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Times New Roman"/>
              </a:rPr>
              <a:t>using NaiHitCollection = G4THitsCollection&lt;Nai_Hit&gt;</a:t>
            </a:r>
            <a:endParaRPr b="0" lang="en-IN" sz="1800" spc="-1" strike="noStrike">
              <a:latin typeface="Noto Sans Regular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Enabling HitCollection in SensitiveDetector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0560" y="2232000"/>
            <a:ext cx="4105440" cy="28800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266720" y="1152000"/>
            <a:ext cx="6245280" cy="39646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44000" y="2196000"/>
            <a:ext cx="2880000" cy="360000"/>
          </a:xfrm>
          <a:prstGeom prst="ellipse">
            <a:avLst/>
          </a:prstGeom>
          <a:noFill/>
          <a:ln w="108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320000" y="2916000"/>
            <a:ext cx="5904000" cy="432000"/>
          </a:xfrm>
          <a:prstGeom prst="ellipse">
            <a:avLst/>
          </a:prstGeom>
          <a:noFill/>
          <a:ln w="108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4"/>
          <p:cNvSpPr txBox="1"/>
          <p:nvPr/>
        </p:nvSpPr>
        <p:spPr>
          <a:xfrm>
            <a:off x="-36000" y="1008000"/>
            <a:ext cx="4356000" cy="139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latin typeface="Times New Roman"/>
              </a:rPr>
              <a:t>Every HC has 2 parameter: SD name and colleName. This combination is unique for each HC</a:t>
            </a:r>
            <a:endParaRPr b="0" lang="en-IN" sz="1500" spc="-1" strike="noStrike">
              <a:latin typeface="Times New Roman"/>
            </a:endParaRPr>
          </a:p>
          <a:p>
            <a:endParaRPr b="0" lang="en-IN" sz="1500" spc="-1" strike="noStrike">
              <a:latin typeface="Times New Roman"/>
            </a:endParaRPr>
          </a:p>
          <a:p>
            <a:r>
              <a:rPr b="0" lang="en-IN" sz="1500" spc="-1" strike="noStrike">
                <a:latin typeface="Times New Roman"/>
              </a:rPr>
              <a:t>Geant4 also assigns a unique identified to each collection</a:t>
            </a:r>
            <a:endParaRPr b="0" lang="en-IN" sz="15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Filling a Hit in the </a:t>
            </a:r>
            <a:br/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HitCollection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-36000" y="1008000"/>
            <a:ext cx="3636000" cy="139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Create an object of Hit class and fill its required data members.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Insert this hit object to the hit collection.</a:t>
            </a:r>
            <a:endParaRPr b="0" lang="en-IN" sz="1600" spc="-1" strike="noStrike">
              <a:latin typeface="Times New Roman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3528000" y="360000"/>
            <a:ext cx="6193440" cy="4968000"/>
            <a:chOff x="3528000" y="360000"/>
            <a:chExt cx="6193440" cy="4968000"/>
          </a:xfrm>
        </p:grpSpPr>
        <p:pic>
          <p:nvPicPr>
            <p:cNvPr id="130" name="" descr=""/>
            <p:cNvPicPr/>
            <p:nvPr/>
          </p:nvPicPr>
          <p:blipFill>
            <a:blip r:embed="rId1"/>
            <a:stretch/>
          </p:blipFill>
          <p:spPr>
            <a:xfrm>
              <a:off x="3564000" y="360000"/>
              <a:ext cx="6157440" cy="496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CustomShape 4"/>
            <p:cNvSpPr/>
            <p:nvPr/>
          </p:nvSpPr>
          <p:spPr>
            <a:xfrm>
              <a:off x="3600000" y="4248000"/>
              <a:ext cx="4032000" cy="432000"/>
            </a:xfrm>
            <a:prstGeom prst="rect">
              <a:avLst/>
            </a:prstGeom>
            <a:noFill/>
            <a:ln w="1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3528000" y="972000"/>
              <a:ext cx="1800000" cy="216000"/>
            </a:xfrm>
            <a:prstGeom prst="ellipse">
              <a:avLst/>
            </a:prstGeom>
            <a:noFill/>
            <a:ln w="1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Processing HitCollection of the complete event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84000" y="1224000"/>
            <a:ext cx="8316000" cy="36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In a simulation we may have multiple hitCollections defined in different sensitive detectors.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Each sensitive detector fill its HitCollection and add it to container of HitsCollection (object of G4HCofThisEvent)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All these hit collections are available in the G4UserEventAction hook, where they can be accessed in the EndOfEventAction function via the object G4Event class.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  <a:p>
            <a:r>
              <a:rPr b="1" lang="en-IN" sz="1600" spc="-1" strike="noStrike">
                <a:solidFill>
                  <a:srgbClr val="861141"/>
                </a:solidFill>
                <a:latin typeface="Times New Roman"/>
              </a:rPr>
              <a:t>Use case of multiple hitCollection: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Times New Roman"/>
              </a:rPr>
              <a:t>Particularly useful when you want to have </a:t>
            </a:r>
            <a:r>
              <a:rPr b="1" lang="en-IN" sz="1600" spc="-1" strike="noStrike">
                <a:solidFill>
                  <a:srgbClr val="0000ff"/>
                </a:solidFill>
                <a:latin typeface="Times New Roman"/>
              </a:rPr>
              <a:t>coincidence</a:t>
            </a:r>
            <a:r>
              <a:rPr b="0" lang="en-IN" sz="1600" spc="-1" strike="noStrike">
                <a:latin typeface="Times New Roman"/>
              </a:rPr>
              <a:t> between different detector components.</a:t>
            </a:r>
            <a:endParaRPr b="0" lang="en-IN" sz="16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Times New Roman"/>
            </a:endParaRPr>
          </a:p>
          <a:p>
            <a:r>
              <a:rPr b="0" lang="en-IN" sz="1600" spc="-1" strike="noStrike">
                <a:latin typeface="Times New Roman"/>
              </a:rPr>
              <a:t>To get the coincidence data, check that the hit collection from these components must have non-zero size, which implies that hit is detected by required detector components.</a:t>
            </a:r>
            <a:endParaRPr b="0" lang="en-IN" sz="1600" spc="-1" strike="noStrike">
              <a:latin typeface="Times New Roman"/>
            </a:endParaRPr>
          </a:p>
          <a:p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Processing HitCollection of the complete event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440000" y="1441440"/>
            <a:ext cx="6408000" cy="27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6000" y="423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Processing HitCollection of the complete event</a:t>
            </a:r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044000"/>
            <a:ext cx="9288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latin typeface="Times New Roman"/>
              </a:rPr>
              <a:t>Make sure to use the 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</a:rPr>
              <a:t>Same collection name</a:t>
            </a:r>
            <a:r>
              <a:rPr b="1" lang="en-IN" sz="1800" spc="-1" strike="noStrike">
                <a:latin typeface="Times New Roman"/>
              </a:rPr>
              <a:t> that you had assigned in the 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</a:rPr>
              <a:t>Initialize</a:t>
            </a:r>
            <a:r>
              <a:rPr b="1" lang="en-IN" sz="1800" spc="-1" strike="noStrike">
                <a:latin typeface="Times New Roman"/>
              </a:rPr>
              <a:t> function of sensitive detector.</a:t>
            </a:r>
            <a:endParaRPr b="1" lang="en-IN" sz="1800" spc="-1" strike="noStrike">
              <a:latin typeface="Times New Roman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1116000" y="1647360"/>
            <a:ext cx="7776000" cy="4022640"/>
            <a:chOff x="1116000" y="1647360"/>
            <a:chExt cx="7776000" cy="4022640"/>
          </a:xfrm>
        </p:grpSpPr>
        <p:pic>
          <p:nvPicPr>
            <p:cNvPr id="140" name="" descr=""/>
            <p:cNvPicPr/>
            <p:nvPr/>
          </p:nvPicPr>
          <p:blipFill>
            <a:blip r:embed="rId1"/>
            <a:stretch/>
          </p:blipFill>
          <p:spPr>
            <a:xfrm>
              <a:off x="1116000" y="1647360"/>
              <a:ext cx="7776000" cy="402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CustomShape 4"/>
            <p:cNvSpPr/>
            <p:nvPr/>
          </p:nvSpPr>
          <p:spPr>
            <a:xfrm>
              <a:off x="7596000" y="3528000"/>
              <a:ext cx="1224000" cy="288000"/>
            </a:xfrm>
            <a:prstGeom prst="rect">
              <a:avLst/>
            </a:prstGeom>
            <a:noFill/>
            <a:ln w="180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24000" y="-2016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1728000" y="3672000"/>
            <a:ext cx="5400000" cy="720000"/>
            <a:chOff x="1728000" y="3672000"/>
            <a:chExt cx="5400000" cy="720000"/>
          </a:xfrm>
        </p:grpSpPr>
        <p:sp>
          <p:nvSpPr>
            <p:cNvPr id="145" name="CustomShape 4"/>
            <p:cNvSpPr/>
            <p:nvPr/>
          </p:nvSpPr>
          <p:spPr>
            <a:xfrm>
              <a:off x="1728000" y="3672000"/>
              <a:ext cx="1800000" cy="720000"/>
            </a:xfrm>
            <a:prstGeom prst="rect">
              <a:avLst/>
            </a:prstGeom>
            <a:solidFill>
              <a:srgbClr val="729fcf"/>
            </a:solidFill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3528000" y="3672000"/>
              <a:ext cx="1800000" cy="720000"/>
            </a:xfrm>
            <a:prstGeom prst="rect">
              <a:avLst/>
            </a:prstGeom>
            <a:solidFill>
              <a:srgbClr val="d4ea6b"/>
            </a:solidFill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5328000" y="3672000"/>
              <a:ext cx="1800000" cy="720000"/>
            </a:xfrm>
            <a:prstGeom prst="rect">
              <a:avLst/>
            </a:prstGeom>
            <a:solidFill>
              <a:srgbClr val="729fcf"/>
            </a:solidFill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7"/>
            <p:cNvSpPr/>
            <p:nvPr/>
          </p:nvSpPr>
          <p:spPr>
            <a:xfrm flipV="1">
              <a:off x="1872000" y="4032000"/>
              <a:ext cx="432000" cy="144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8"/>
            <p:cNvSpPr/>
            <p:nvPr/>
          </p:nvSpPr>
          <p:spPr>
            <a:xfrm flipH="1" flipV="1">
              <a:off x="2304000" y="4032000"/>
              <a:ext cx="216000" cy="21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9"/>
            <p:cNvSpPr/>
            <p:nvPr/>
          </p:nvSpPr>
          <p:spPr>
            <a:xfrm flipH="1">
              <a:off x="2520000" y="4104000"/>
              <a:ext cx="360000" cy="144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Line 10"/>
            <p:cNvSpPr/>
            <p:nvPr/>
          </p:nvSpPr>
          <p:spPr>
            <a:xfrm flipH="1" flipV="1">
              <a:off x="2880000" y="4104000"/>
              <a:ext cx="432000" cy="144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Line 11"/>
            <p:cNvSpPr/>
            <p:nvPr/>
          </p:nvSpPr>
          <p:spPr>
            <a:xfrm flipH="1">
              <a:off x="3312000" y="3960000"/>
              <a:ext cx="216000" cy="288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Line 12"/>
            <p:cNvSpPr/>
            <p:nvPr/>
          </p:nvSpPr>
          <p:spPr>
            <a:xfrm flipH="1" flipV="1">
              <a:off x="3528000" y="3960000"/>
              <a:ext cx="432000" cy="288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Line 13"/>
            <p:cNvSpPr/>
            <p:nvPr/>
          </p:nvSpPr>
          <p:spPr>
            <a:xfrm flipH="1">
              <a:off x="3960000" y="4032000"/>
              <a:ext cx="1008000" cy="21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Line 14"/>
            <p:cNvSpPr/>
            <p:nvPr/>
          </p:nvSpPr>
          <p:spPr>
            <a:xfrm flipH="1" flipV="1">
              <a:off x="4968000" y="4032000"/>
              <a:ext cx="216000" cy="21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Line 15"/>
            <p:cNvSpPr/>
            <p:nvPr/>
          </p:nvSpPr>
          <p:spPr>
            <a:xfrm flipH="1">
              <a:off x="5184000" y="4032000"/>
              <a:ext cx="144000" cy="21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Line 16"/>
            <p:cNvSpPr/>
            <p:nvPr/>
          </p:nvSpPr>
          <p:spPr>
            <a:xfrm flipH="1" flipV="1">
              <a:off x="5328000" y="4032000"/>
              <a:ext cx="504000" cy="144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Line 17"/>
            <p:cNvSpPr/>
            <p:nvPr/>
          </p:nvSpPr>
          <p:spPr>
            <a:xfrm flipH="1">
              <a:off x="5832000" y="3816000"/>
              <a:ext cx="216000" cy="360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8"/>
            <p:cNvSpPr/>
            <p:nvPr/>
          </p:nvSpPr>
          <p:spPr>
            <a:xfrm flipH="1" flipV="1">
              <a:off x="6048000" y="3888000"/>
              <a:ext cx="216000" cy="288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19"/>
            <p:cNvSpPr/>
            <p:nvPr/>
          </p:nvSpPr>
          <p:spPr>
            <a:xfrm flipH="1">
              <a:off x="6264000" y="3816000"/>
              <a:ext cx="144000" cy="360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20"/>
            <p:cNvSpPr/>
            <p:nvPr/>
          </p:nvSpPr>
          <p:spPr>
            <a:xfrm flipH="1">
              <a:off x="6408000" y="3816000"/>
              <a:ext cx="216000" cy="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21"/>
            <p:cNvSpPr/>
            <p:nvPr/>
          </p:nvSpPr>
          <p:spPr>
            <a:xfrm flipV="1">
              <a:off x="6624000" y="3816000"/>
              <a:ext cx="0" cy="360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22"/>
            <p:cNvSpPr/>
            <p:nvPr/>
          </p:nvSpPr>
          <p:spPr>
            <a:xfrm flipH="1">
              <a:off x="6624000" y="4032000"/>
              <a:ext cx="288000" cy="144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23"/>
            <p:cNvSpPr/>
            <p:nvPr/>
          </p:nvSpPr>
          <p:spPr>
            <a:xfrm flipH="1" flipV="1">
              <a:off x="6912000" y="4032000"/>
              <a:ext cx="216000" cy="21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TextShape 24"/>
            <p:cNvSpPr txBox="1"/>
            <p:nvPr/>
          </p:nvSpPr>
          <p:spPr>
            <a:xfrm>
              <a:off x="3744000" y="3744000"/>
              <a:ext cx="12960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1" lang="en-IN" sz="1300" spc="-1" strike="noStrike">
                  <a:latin typeface="Noto Sans Regular"/>
                </a:rPr>
                <a:t>Sensitive</a:t>
              </a:r>
              <a:endParaRPr b="1" lang="en-IN" sz="1300" spc="-1" strike="noStrike">
                <a:latin typeface="Noto Sans Regular"/>
              </a:endParaRPr>
            </a:p>
          </p:txBody>
        </p:sp>
      </p:grpSp>
      <p:grpSp>
        <p:nvGrpSpPr>
          <p:cNvPr id="166" name="Group 25"/>
          <p:cNvGrpSpPr/>
          <p:nvPr/>
        </p:nvGrpSpPr>
        <p:grpSpPr>
          <a:xfrm>
            <a:off x="6120000" y="1800000"/>
            <a:ext cx="2520000" cy="1296000"/>
            <a:chOff x="6120000" y="1800000"/>
            <a:chExt cx="2520000" cy="1296000"/>
          </a:xfrm>
        </p:grpSpPr>
        <p:sp>
          <p:nvSpPr>
            <p:cNvPr id="167" name="CustomShape 26"/>
            <p:cNvSpPr/>
            <p:nvPr/>
          </p:nvSpPr>
          <p:spPr>
            <a:xfrm>
              <a:off x="6120000" y="1800000"/>
              <a:ext cx="2520000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Noto Sans Regular"/>
                </a:rPr>
                <a:t>G4</a:t>
              </a:r>
              <a:r>
                <a:rPr b="1" lang="en-IN" sz="1800" spc="-1" strike="noStrike">
                  <a:solidFill>
                    <a:srgbClr val="ff0000"/>
                  </a:solidFill>
                  <a:latin typeface="Noto Sans Regular"/>
                </a:rPr>
                <a:t>V</a:t>
              </a:r>
              <a:r>
                <a:rPr b="0" lang="en-IN" sz="1800" spc="-1" strike="noStrike">
                  <a:latin typeface="Noto Sans Regular"/>
                </a:rPr>
                <a:t>SenstiveDetector</a:t>
              </a:r>
              <a:endParaRPr b="0" lang="en-IN" sz="1800" spc="-1" strike="noStrike">
                <a:latin typeface="Noto Sans Regular"/>
              </a:endParaRPr>
            </a:p>
          </p:txBody>
        </p:sp>
        <p:sp>
          <p:nvSpPr>
            <p:cNvPr id="168" name="CustomShape 27"/>
            <p:cNvSpPr/>
            <p:nvPr/>
          </p:nvSpPr>
          <p:spPr>
            <a:xfrm>
              <a:off x="6120000" y="2736000"/>
              <a:ext cx="2520000" cy="36000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Noto Sans Regular"/>
                </a:rPr>
                <a:t>MySensitiveDetector</a:t>
              </a:r>
              <a:endParaRPr b="0" lang="en-IN" sz="1800" spc="-1" strike="noStrike">
                <a:latin typeface="Noto Sans Regular"/>
              </a:endParaRPr>
            </a:p>
          </p:txBody>
        </p:sp>
        <p:sp>
          <p:nvSpPr>
            <p:cNvPr id="169" name="Line 28"/>
            <p:cNvSpPr/>
            <p:nvPr/>
          </p:nvSpPr>
          <p:spPr>
            <a:xfrm flipV="1">
              <a:off x="7344000" y="2160000"/>
              <a:ext cx="0" cy="57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170" name="Line 29"/>
          <p:cNvCxnSpPr>
            <a:stCxn id="143" idx="0"/>
            <a:endCxn id="143" idx="0"/>
          </p:cNvCxnSpPr>
          <p:nvPr/>
        </p:nvCxnSpPr>
        <p:spPr>
          <a:xfrm>
            <a:off x="4914000" y="-2016000"/>
            <a:ext cx="360" cy="360"/>
          </a:xfrm>
          <a:prstGeom prst="straightConnector1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</p:cxnSp>
      <p:grpSp>
        <p:nvGrpSpPr>
          <p:cNvPr id="171" name="Group 30"/>
          <p:cNvGrpSpPr/>
          <p:nvPr/>
        </p:nvGrpSpPr>
        <p:grpSpPr>
          <a:xfrm>
            <a:off x="504000" y="1080000"/>
            <a:ext cx="5471640" cy="4304880"/>
            <a:chOff x="504000" y="1080000"/>
            <a:chExt cx="5471640" cy="4304880"/>
          </a:xfrm>
        </p:grpSpPr>
        <p:pic>
          <p:nvPicPr>
            <p:cNvPr id="172" name="" descr=""/>
            <p:cNvPicPr/>
            <p:nvPr/>
          </p:nvPicPr>
          <p:blipFill>
            <a:blip r:embed="rId1"/>
            <a:srcRect l="0" t="0" r="2569" b="0"/>
            <a:stretch/>
          </p:blipFill>
          <p:spPr>
            <a:xfrm>
              <a:off x="504000" y="1080000"/>
              <a:ext cx="5471640" cy="4304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3" name="CustomShape 31"/>
            <p:cNvSpPr/>
            <p:nvPr/>
          </p:nvSpPr>
          <p:spPr>
            <a:xfrm>
              <a:off x="719640" y="3744000"/>
              <a:ext cx="5184000" cy="576000"/>
            </a:xfrm>
            <a:prstGeom prst="rect">
              <a:avLst/>
            </a:prstGeom>
            <a:noFill/>
            <a:ln w="1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2"/>
            <p:cNvSpPr/>
            <p:nvPr/>
          </p:nvSpPr>
          <p:spPr>
            <a:xfrm>
              <a:off x="1475640" y="1728000"/>
              <a:ext cx="2520000" cy="360000"/>
            </a:xfrm>
            <a:prstGeom prst="ellipse">
              <a:avLst/>
            </a:prstGeom>
            <a:noFill/>
            <a:ln w="10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33"/>
          <p:cNvGrpSpPr/>
          <p:nvPr/>
        </p:nvGrpSpPr>
        <p:grpSpPr>
          <a:xfrm>
            <a:off x="7344000" y="3528000"/>
            <a:ext cx="2520000" cy="1296000"/>
            <a:chOff x="7344000" y="3528000"/>
            <a:chExt cx="2520000" cy="1296000"/>
          </a:xfrm>
        </p:grpSpPr>
        <p:sp>
          <p:nvSpPr>
            <p:cNvPr id="176" name="CustomShape 34"/>
            <p:cNvSpPr/>
            <p:nvPr/>
          </p:nvSpPr>
          <p:spPr>
            <a:xfrm>
              <a:off x="7344000" y="3528000"/>
              <a:ext cx="2520000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Noto Sans Regular"/>
                </a:rPr>
                <a:t>G4</a:t>
              </a:r>
              <a:r>
                <a:rPr b="1" lang="en-IN" sz="1800" spc="-1" strike="noStrike">
                  <a:solidFill>
                    <a:srgbClr val="ff0000"/>
                  </a:solidFill>
                  <a:latin typeface="Noto Sans Regular"/>
                </a:rPr>
                <a:t>V</a:t>
              </a:r>
              <a:r>
                <a:rPr b="1" lang="en-IN" sz="1800" spc="-1" strike="noStrike">
                  <a:solidFill>
                    <a:srgbClr val="000000"/>
                  </a:solidFill>
                  <a:latin typeface="Noto Sans Regular"/>
                </a:rPr>
                <a:t>Hit</a:t>
              </a:r>
              <a:endParaRPr b="0" lang="en-IN" sz="1800" spc="-1" strike="noStrike">
                <a:latin typeface="Noto Sans Regular"/>
              </a:endParaRPr>
            </a:p>
          </p:txBody>
        </p:sp>
        <p:sp>
          <p:nvSpPr>
            <p:cNvPr id="177" name="CustomShape 35"/>
            <p:cNvSpPr/>
            <p:nvPr/>
          </p:nvSpPr>
          <p:spPr>
            <a:xfrm>
              <a:off x="7344000" y="4464000"/>
              <a:ext cx="2520000" cy="36000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Noto Sans Regular"/>
                </a:rPr>
                <a:t>MyHit</a:t>
              </a:r>
              <a:endParaRPr b="0" lang="en-IN" sz="1800" spc="-1" strike="noStrike">
                <a:latin typeface="Noto Sans Regular"/>
              </a:endParaRPr>
            </a:p>
          </p:txBody>
        </p:sp>
        <p:sp>
          <p:nvSpPr>
            <p:cNvPr id="178" name="Line 36"/>
            <p:cNvSpPr/>
            <p:nvPr/>
          </p:nvSpPr>
          <p:spPr>
            <a:xfrm flipV="1">
              <a:off x="8568000" y="3888000"/>
              <a:ext cx="0" cy="576000"/>
            </a:xfrm>
            <a:prstGeom prst="line">
              <a:avLst/>
            </a:prstGeom>
            <a:ln w="72000">
              <a:solidFill>
                <a:srgbClr val="2c3e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Introduction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16000" y="117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Now we know following: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(a) Creation of detector geometry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(b) Creation of Physics List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(c) Running Simulation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In this lecture we will learn about :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Extracting information from the simulation using Sensitive 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Why Sensitive Detector ?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52000" y="1296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Geant4 does full simulation silently.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To get the meaningful information out, we need to interfer.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Can be done by writing option user hooks.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One such hook is writing a UserSteppingAction.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This gives us access to each and every step.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Is it really required ?? Not always.........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What if I wanted to get the information only if the particle is in a particular volume.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Here Sensitive detector comes into the picture.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Sensitive Detector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16000" y="1296000"/>
            <a:ext cx="9576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Act like a readout system of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your 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Allows user to focus on the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desired volume, by making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them sensitive to particles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and their interactions.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No need to check for volume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in which you are (as you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already know)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Gives complete information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like energy deposited, step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size, position, timing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information etc., everything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what one can get from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SteppingAction.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Allows user to accumulate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all the hits within a sensitive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volume.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98080" y="2736000"/>
            <a:ext cx="7009920" cy="110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16000" y="360000"/>
            <a:ext cx="936000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Recipe and components to create a Sensitive detector based application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16000" y="1296000"/>
            <a:ext cx="9576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a933"/>
                </a:solidFill>
                <a:latin typeface="Times New Roman"/>
              </a:rPr>
              <a:t>Create the detector geometry (done)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a933"/>
                </a:solidFill>
                <a:latin typeface="Times New Roman"/>
              </a:rPr>
              <a:t>Create Physics List (done)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a933"/>
                </a:solidFill>
                <a:latin typeface="Times New Roman"/>
              </a:rPr>
              <a:t>Create Primary Generator (done)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Create Sensitive Detector class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Create Hit Class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Create Hit Collection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Fill the hit collections in the Sensitive 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Register the hit collection from each sensitive detector to container of hit collection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for the entire event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Create an object of Sensitive Detector class and register it with Sensitive detector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manager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Declare the required logical volume as Sensitive by attaching it to the object of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Sensitive detector class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Steps to create a Sensitive Detector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6000" y="1476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1. Write a class to implement your Sensitive 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2. Attach an object of this class to your Logical Volume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3. Register this object with Sensitive Detector Manager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Sensitive Detector interface : G4</a:t>
            </a:r>
            <a:r>
              <a:rPr b="1" lang="en-IN" sz="1950" spc="-1" strike="noStrike">
                <a:solidFill>
                  <a:srgbClr val="ff0000"/>
                </a:solidFill>
                <a:latin typeface="Times New Roman"/>
              </a:rPr>
              <a:t>V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SensitiveDetector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Inherit your Sensitive Detector class from 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G4</a:t>
            </a:r>
            <a:r>
              <a:rPr b="1" lang="en-IN" sz="1950" spc="-1" strike="noStrike">
                <a:solidFill>
                  <a:srgbClr val="ff0000"/>
                </a:solidFill>
                <a:latin typeface="Times New Roman"/>
              </a:rPr>
              <a:t>V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SensitiveDetector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696000" y="1619640"/>
            <a:ext cx="2773440" cy="14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Important point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Once a logical volume is made sensitive, all its placement will become sensitive.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To distinguish between different placements use copy number or the name assigned to physicsl volume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It not necessary to have a different SD class for different Logical Volume.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Different logical volume can share same SD object.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More than one SD objects can be made from same SD class, but each object should have different name.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16000" y="198000"/>
            <a:ext cx="312372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Implementing a Sensitive Detector class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88000" y="1170000"/>
            <a:ext cx="3096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Inherit the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G4VSensitiveDetector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 class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Add the desire optional function, useful for logging and debugging information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</a:rPr>
              <a:t>Implement the mandatory function, </a:t>
            </a:r>
            <a:r>
              <a:rPr b="1" lang="en-IN" sz="1950" spc="-1" strike="noStrike">
                <a:solidFill>
                  <a:srgbClr val="0000ff"/>
                </a:solidFill>
                <a:latin typeface="Times New Roman"/>
              </a:rPr>
              <a:t>ProcessHits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000000"/>
                </a:solidFill>
                <a:latin typeface="Times New Roman"/>
              </a:rPr>
              <a:t>ProcessHits function is called for each step within you sensitive volume.</a:t>
            </a:r>
            <a:endParaRPr b="1" lang="en-IN" sz="1950" spc="-1" strike="noStrike">
              <a:solidFill>
                <a:srgbClr val="1c1c1c"/>
              </a:solidFill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83720" y="340200"/>
            <a:ext cx="6236280" cy="47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88000" y="360000"/>
            <a:ext cx="9360000" cy="4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Getting information from Sensitive Detector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168000" y="1152000"/>
            <a:ext cx="6606000" cy="4320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168000" y="3600000"/>
            <a:ext cx="6444000" cy="136800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144000" y="1188000"/>
            <a:ext cx="2952000" cy="40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solidFill>
                  <a:srgbClr val="0000ff"/>
                </a:solidFill>
                <a:latin typeface="Times New Roman"/>
              </a:rPr>
              <a:t>ProcessHits</a:t>
            </a:r>
            <a:r>
              <a:rPr b="0" lang="en-IN" sz="1800" spc="-1" strike="noStrike">
                <a:latin typeface="Times New Roman"/>
              </a:rPr>
              <a:t> function will be called for each step.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Times New Roman"/>
              </a:rPr>
              <a:t>A Gateway to get the information out from steps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Times New Roman"/>
              </a:rPr>
              <a:t>Now we are able to get this information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Times New Roman"/>
              </a:rPr>
              <a:t>What all information needs to be stored, depends on the user &amp; application.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Times New Roman"/>
              </a:rPr>
              <a:t>All this information can be stored in 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</a:rPr>
              <a:t>HitCollections</a:t>
            </a: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2025-01-30T11:50:07Z</dcterms:created>
  <dc:creator/>
  <dc:description/>
  <dc:language>en-IN</dc:language>
  <cp:lastModifiedBy/>
  <dcterms:modified xsi:type="dcterms:W3CDTF">2025-01-30T18:39:09Z</dcterms:modified>
  <cp:revision>43</cp:revision>
  <dc:subject/>
  <dc:title>Alizarin</dc:title>
</cp:coreProperties>
</file>