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</a:t>
            </a:r>
            <a:r>
              <a:rPr b="0" lang="en-IN" sz="1800" spc="-1" strike="noStrike">
                <a:latin typeface="Arial"/>
              </a:rPr>
              <a:t>to </a:t>
            </a:r>
            <a:r>
              <a:rPr b="0" lang="en-IN" sz="1800" spc="-1" strike="noStrike">
                <a:latin typeface="Arial"/>
              </a:rPr>
              <a:t>edit </a:t>
            </a:r>
            <a:r>
              <a:rPr b="0" lang="en-IN" sz="1800" spc="-1" strike="noStrike">
                <a:latin typeface="Arial"/>
              </a:rPr>
              <a:t>the </a:t>
            </a:r>
            <a:r>
              <a:rPr b="0" lang="en-IN" sz="1800" spc="-1" strike="noStrike">
                <a:latin typeface="Arial"/>
              </a:rPr>
              <a:t>title </a:t>
            </a:r>
            <a:r>
              <a:rPr b="0" lang="en-IN" sz="1800" spc="-1" strike="noStrike">
                <a:latin typeface="Arial"/>
              </a:rPr>
              <a:t>text </a:t>
            </a:r>
            <a:r>
              <a:rPr b="0" lang="en-IN" sz="1800" spc="-1" strike="noStrike">
                <a:latin typeface="Arial"/>
              </a:rPr>
              <a:t>form</a:t>
            </a:r>
            <a:r>
              <a:rPr b="0" lang="en-IN" sz="1800" spc="-1" strike="noStrike">
                <a:latin typeface="Arial"/>
              </a:rPr>
              <a:t>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3"/>
          <p:cNvSpPr txBox="1"/>
          <p:nvPr/>
        </p:nvSpPr>
        <p:spPr>
          <a:xfrm>
            <a:off x="720000" y="2215440"/>
            <a:ext cx="8784000" cy="88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IN" sz="3600" spc="-1" strike="noStrike">
                <a:latin typeface="Arial"/>
              </a:rPr>
              <a:t>Muon tracks analysis updates</a:t>
            </a:r>
            <a:endParaRPr b="1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7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456000" y="501768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Oblong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  <a:ea typeface="Noto Sans CJK SC"/>
              </a:rPr>
              <a:t>                    </a:t>
            </a:r>
            <a:r>
              <a:rPr b="0" lang="en-IN" sz="2000" spc="-1" strike="noStrike">
                <a:latin typeface="Arial"/>
                <a:ea typeface="Noto Sans CJK SC"/>
              </a:rPr>
              <a:t>Reconstructed Hit Points using </a:t>
            </a:r>
            <a:r>
              <a:rPr b="0" lang="en-IN" sz="2000" spc="-1" strike="noStrike">
                <a:latin typeface="Arial"/>
              </a:rPr>
              <a:t>experimental</a:t>
            </a:r>
            <a:r>
              <a:rPr b="0" lang="en-IN" sz="2000" spc="-1" strike="noStrike">
                <a:latin typeface="Arial"/>
              </a:rPr>
              <a:t>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232000" y="1266840"/>
            <a:ext cx="4893480" cy="375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88000" y="144000"/>
            <a:ext cx="2283840" cy="165600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2952000" y="23760"/>
            <a:ext cx="2423160" cy="177624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5616000" y="0"/>
            <a:ext cx="2357280" cy="172800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4"/>
          <a:stretch/>
        </p:blipFill>
        <p:spPr>
          <a:xfrm>
            <a:off x="230040" y="1800000"/>
            <a:ext cx="2433960" cy="176472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5"/>
          <a:stretch/>
        </p:blipFill>
        <p:spPr>
          <a:xfrm>
            <a:off x="2985120" y="1790640"/>
            <a:ext cx="2390040" cy="173736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6"/>
          <a:stretch/>
        </p:blipFill>
        <p:spPr>
          <a:xfrm>
            <a:off x="5659920" y="1728000"/>
            <a:ext cx="2332080" cy="179532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7"/>
          <a:stretch/>
        </p:blipFill>
        <p:spPr>
          <a:xfrm>
            <a:off x="216000" y="3687120"/>
            <a:ext cx="2534760" cy="17848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8"/>
          <a:stretch/>
        </p:blipFill>
        <p:spPr>
          <a:xfrm>
            <a:off x="2940840" y="3610440"/>
            <a:ext cx="2603160" cy="186156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9"/>
          <a:stretch/>
        </p:blipFill>
        <p:spPr>
          <a:xfrm>
            <a:off x="5760000" y="3600000"/>
            <a:ext cx="2423880" cy="1773000"/>
          </a:xfrm>
          <a:prstGeom prst="rect">
            <a:avLst/>
          </a:prstGeom>
          <a:ln>
            <a:noFill/>
          </a:ln>
        </p:spPr>
      </p:pic>
      <p:sp>
        <p:nvSpPr>
          <p:cNvPr id="195" name="Line 1"/>
          <p:cNvSpPr/>
          <p:nvPr/>
        </p:nvSpPr>
        <p:spPr>
          <a:xfrm>
            <a:off x="4464000" y="4572000"/>
            <a:ext cx="0" cy="792000"/>
          </a:xfrm>
          <a:prstGeom prst="line">
            <a:avLst/>
          </a:prstGeom>
          <a:ln w="1800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"/>
          <p:cNvSpPr/>
          <p:nvPr/>
        </p:nvSpPr>
        <p:spPr>
          <a:xfrm>
            <a:off x="6912000" y="4428000"/>
            <a:ext cx="0" cy="864000"/>
          </a:xfrm>
          <a:prstGeom prst="line">
            <a:avLst/>
          </a:prstGeom>
          <a:ln w="1800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" descr=""/>
          <p:cNvPicPr/>
          <p:nvPr/>
        </p:nvPicPr>
        <p:blipFill>
          <a:blip r:embed="rId10"/>
          <a:stretch/>
        </p:blipFill>
        <p:spPr>
          <a:xfrm>
            <a:off x="7921080" y="1800000"/>
            <a:ext cx="2159640" cy="165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1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384000" y="496800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Cross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1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  <a:ea typeface="Noto Sans CJK SC"/>
              </a:rPr>
              <a:t>                    </a:t>
            </a:r>
            <a:r>
              <a:rPr b="0" lang="en-IN" sz="2000" spc="-1" strike="noStrike">
                <a:latin typeface="Arial"/>
                <a:ea typeface="Noto Sans CJK SC"/>
              </a:rPr>
              <a:t>Reconstructed Hit Points using </a:t>
            </a:r>
            <a:r>
              <a:rPr b="0" lang="en-IN" sz="2000" spc="-1" strike="noStrike">
                <a:latin typeface="Arial"/>
              </a:rPr>
              <a:t>experimental</a:t>
            </a:r>
            <a:r>
              <a:rPr b="0" lang="en-IN" sz="2000" spc="-1" strike="noStrike">
                <a:latin typeface="Arial"/>
              </a:rPr>
              <a:t>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1874520" y="1411920"/>
            <a:ext cx="5109480" cy="348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2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3456000" y="501768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Oblong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6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</a:rPr>
              <a:t>                    </a:t>
            </a:r>
            <a:r>
              <a:rPr b="0" lang="en-IN" sz="2000" spc="-1" strike="noStrike">
                <a:latin typeface="Arial"/>
              </a:rPr>
              <a:t>Reconstructed Hit Points using experimental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2160000" y="1296000"/>
            <a:ext cx="5384880" cy="36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3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3384000" y="496800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Cross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  <a:ea typeface="Noto Sans CJK SC"/>
              </a:rPr>
              <a:t>                    </a:t>
            </a:r>
            <a:r>
              <a:rPr b="0" lang="en-IN" sz="2000" spc="-1" strike="noStrike">
                <a:latin typeface="Arial"/>
                <a:ea typeface="Noto Sans CJK SC"/>
              </a:rPr>
              <a:t>Reconstructed Hit Points using </a:t>
            </a:r>
            <a:r>
              <a:rPr b="0" lang="en-IN" sz="2000" spc="-1" strike="noStrike">
                <a:latin typeface="Arial"/>
              </a:rPr>
              <a:t>experimental</a:t>
            </a:r>
            <a:r>
              <a:rPr b="0" lang="en-IN" sz="2000" spc="-1" strike="noStrike">
                <a:latin typeface="Arial"/>
              </a:rPr>
              <a:t>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2160000" y="1296000"/>
            <a:ext cx="5181480" cy="353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3"/>
          <p:cNvSpPr txBox="1"/>
          <p:nvPr/>
        </p:nvSpPr>
        <p:spPr>
          <a:xfrm>
            <a:off x="216000" y="1110240"/>
            <a:ext cx="8460000" cy="431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IN" sz="1800" spc="-1" strike="noStrike">
              <a:latin typeface="Arial"/>
            </a:endParaRPr>
          </a:p>
          <a:p>
            <a:r>
              <a:rPr b="1" lang="en-IN" sz="2000" spc="-1" strike="noStrike">
                <a:solidFill>
                  <a:srgbClr val="0000ff"/>
                </a:solidFill>
                <a:latin typeface="Arial"/>
              </a:rPr>
              <a:t>Using Machine Learning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Using simulation, build separate model for each scintillator.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Learning features :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                            </a:t>
            </a:r>
            <a:r>
              <a:rPr b="0" lang="en-IN" sz="1700" spc="-1" strike="noStrike">
                <a:latin typeface="Arial"/>
              </a:rPr>
              <a:t>DeltaT 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                            </a:t>
            </a:r>
            <a:r>
              <a:rPr b="0" lang="en-IN" sz="1700" spc="-1" strike="noStrike">
                <a:latin typeface="Arial"/>
              </a:rPr>
              <a:t>Energy depostion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	</a:t>
            </a:r>
            <a:r>
              <a:rPr b="0" lang="en-IN" sz="1700" spc="-1" strike="noStrike">
                <a:latin typeface="Arial"/>
              </a:rPr>
              <a:t>	</a:t>
            </a:r>
            <a:r>
              <a:rPr b="0" lang="en-IN" sz="1700" spc="-1" strike="noStrike">
                <a:latin typeface="Arial"/>
              </a:rPr>
              <a:t>	</a:t>
            </a:r>
            <a:r>
              <a:rPr b="0" lang="en-IN" sz="1700" spc="-1" strike="noStrike">
                <a:latin typeface="Arial"/>
              </a:rPr>
              <a:t>     </a:t>
            </a:r>
            <a:r>
              <a:rPr b="0" lang="en-IN" sz="1700" spc="-1" strike="noStrike">
                <a:latin typeface="Arial"/>
              </a:rPr>
              <a:t>Hit coordinate along axis from simulation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Prediction :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  <a:ea typeface="Noto Sans CJK SC"/>
              </a:rPr>
              <a:t>	</a:t>
            </a:r>
            <a:r>
              <a:rPr b="0" lang="en-IN" sz="1700" spc="-1" strike="noStrike">
                <a:latin typeface="Arial"/>
                <a:ea typeface="Noto Sans CJK SC"/>
              </a:rPr>
              <a:t>	</a:t>
            </a:r>
            <a:r>
              <a:rPr b="0" lang="en-IN" sz="1700" spc="-1" strike="noStrike">
                <a:latin typeface="Arial"/>
                <a:ea typeface="Noto Sans CJK SC"/>
              </a:rPr>
              <a:t>	</a:t>
            </a:r>
            <a:r>
              <a:rPr b="0" lang="en-IN" sz="1700" spc="-1" strike="noStrike">
                <a:latin typeface="Arial"/>
                <a:ea typeface="Noto Sans CJK SC"/>
              </a:rPr>
              <a:t>    </a:t>
            </a:r>
            <a:r>
              <a:rPr b="0" lang="en-IN" sz="1700" spc="-1" strike="noStrike">
                <a:latin typeface="Arial"/>
              </a:rPr>
              <a:t>Hit coordinate along axis, using DeltaT and energy deposition.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For this to be done, we need to inject the detector behaviour in the simulations.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(Suggestions ??)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7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144000" y="442080"/>
            <a:ext cx="9792000" cy="56592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100" spc="-1" strike="noStrike">
                <a:latin typeface="Arial"/>
              </a:rPr>
              <a:t>Idea : Can we even improve the hit coordinate along the axis itself </a:t>
            </a:r>
            <a:r>
              <a:rPr b="1" lang="en-IN" sz="2100" spc="-1" strike="noStrike">
                <a:latin typeface="Arial"/>
              </a:rPr>
              <a:t>using ML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1" name="Group 3"/>
          <p:cNvGrpSpPr/>
          <p:nvPr/>
        </p:nvGrpSpPr>
        <p:grpSpPr>
          <a:xfrm>
            <a:off x="3096000" y="1146600"/>
            <a:ext cx="3240000" cy="3965400"/>
            <a:chOff x="3096000" y="1146600"/>
            <a:chExt cx="3240000" cy="3965400"/>
          </a:xfrm>
        </p:grpSpPr>
        <p:sp>
          <p:nvSpPr>
            <p:cNvPr id="82" name="CustomShape 4"/>
            <p:cNvSpPr/>
            <p:nvPr/>
          </p:nvSpPr>
          <p:spPr>
            <a:xfrm>
              <a:off x="3096000" y="1146600"/>
              <a:ext cx="3240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3" name="Group 5"/>
            <p:cNvGrpSpPr/>
            <p:nvPr/>
          </p:nvGrpSpPr>
          <p:grpSpPr>
            <a:xfrm>
              <a:off x="3096000" y="1512000"/>
              <a:ext cx="3240000" cy="360000"/>
              <a:chOff x="3096000" y="1512000"/>
              <a:chExt cx="3240000" cy="360000"/>
            </a:xfrm>
          </p:grpSpPr>
          <p:sp>
            <p:nvSpPr>
              <p:cNvPr id="84" name="CustomShape 6"/>
              <p:cNvSpPr/>
              <p:nvPr/>
            </p:nvSpPr>
            <p:spPr>
              <a:xfrm>
                <a:off x="309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CustomShape 7"/>
              <p:cNvSpPr/>
              <p:nvPr/>
            </p:nvSpPr>
            <p:spPr>
              <a:xfrm>
                <a:off x="345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CustomShape 8"/>
              <p:cNvSpPr/>
              <p:nvPr/>
            </p:nvSpPr>
            <p:spPr>
              <a:xfrm>
                <a:off x="381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CustomShape 9"/>
              <p:cNvSpPr/>
              <p:nvPr/>
            </p:nvSpPr>
            <p:spPr>
              <a:xfrm>
                <a:off x="417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10"/>
              <p:cNvSpPr/>
              <p:nvPr/>
            </p:nvSpPr>
            <p:spPr>
              <a:xfrm>
                <a:off x="453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CustomShape 11"/>
              <p:cNvSpPr/>
              <p:nvPr/>
            </p:nvSpPr>
            <p:spPr>
              <a:xfrm>
                <a:off x="489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CustomShape 12"/>
              <p:cNvSpPr/>
              <p:nvPr/>
            </p:nvSpPr>
            <p:spPr>
              <a:xfrm>
                <a:off x="525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CustomShape 13"/>
              <p:cNvSpPr/>
              <p:nvPr/>
            </p:nvSpPr>
            <p:spPr>
              <a:xfrm>
                <a:off x="561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4"/>
              <p:cNvSpPr/>
              <p:nvPr/>
            </p:nvSpPr>
            <p:spPr>
              <a:xfrm>
                <a:off x="5976000" y="151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3" name="CustomShape 15"/>
            <p:cNvSpPr/>
            <p:nvPr/>
          </p:nvSpPr>
          <p:spPr>
            <a:xfrm>
              <a:off x="3096000" y="1872000"/>
              <a:ext cx="3240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16"/>
            <p:cNvSpPr/>
            <p:nvPr/>
          </p:nvSpPr>
          <p:spPr>
            <a:xfrm>
              <a:off x="3096000" y="3312000"/>
              <a:ext cx="3240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17"/>
            <p:cNvSpPr/>
            <p:nvPr/>
          </p:nvSpPr>
          <p:spPr>
            <a:xfrm>
              <a:off x="3096000" y="4032000"/>
              <a:ext cx="3240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8"/>
            <p:cNvSpPr/>
            <p:nvPr/>
          </p:nvSpPr>
          <p:spPr>
            <a:xfrm>
              <a:off x="3096000" y="4752000"/>
              <a:ext cx="3240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7" name="Group 19"/>
            <p:cNvGrpSpPr/>
            <p:nvPr/>
          </p:nvGrpSpPr>
          <p:grpSpPr>
            <a:xfrm>
              <a:off x="3096000" y="3672000"/>
              <a:ext cx="3240000" cy="360000"/>
              <a:chOff x="3096000" y="3672000"/>
              <a:chExt cx="3240000" cy="360000"/>
            </a:xfrm>
          </p:grpSpPr>
          <p:sp>
            <p:nvSpPr>
              <p:cNvPr id="98" name="CustomShape 20"/>
              <p:cNvSpPr/>
              <p:nvPr/>
            </p:nvSpPr>
            <p:spPr>
              <a:xfrm>
                <a:off x="309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CustomShape 21"/>
              <p:cNvSpPr/>
              <p:nvPr/>
            </p:nvSpPr>
            <p:spPr>
              <a:xfrm>
                <a:off x="345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CustomShape 22"/>
              <p:cNvSpPr/>
              <p:nvPr/>
            </p:nvSpPr>
            <p:spPr>
              <a:xfrm>
                <a:off x="381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3"/>
              <p:cNvSpPr/>
              <p:nvPr/>
            </p:nvSpPr>
            <p:spPr>
              <a:xfrm>
                <a:off x="417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24"/>
              <p:cNvSpPr/>
              <p:nvPr/>
            </p:nvSpPr>
            <p:spPr>
              <a:xfrm>
                <a:off x="453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25"/>
              <p:cNvSpPr/>
              <p:nvPr/>
            </p:nvSpPr>
            <p:spPr>
              <a:xfrm>
                <a:off x="489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6"/>
              <p:cNvSpPr/>
              <p:nvPr/>
            </p:nvSpPr>
            <p:spPr>
              <a:xfrm>
                <a:off x="525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CustomShape 27"/>
              <p:cNvSpPr/>
              <p:nvPr/>
            </p:nvSpPr>
            <p:spPr>
              <a:xfrm>
                <a:off x="561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CustomShape 28"/>
              <p:cNvSpPr/>
              <p:nvPr/>
            </p:nvSpPr>
            <p:spPr>
              <a:xfrm>
                <a:off x="5976000" y="367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7" name="Group 29"/>
            <p:cNvGrpSpPr/>
            <p:nvPr/>
          </p:nvGrpSpPr>
          <p:grpSpPr>
            <a:xfrm>
              <a:off x="3096000" y="4392000"/>
              <a:ext cx="3240000" cy="360000"/>
              <a:chOff x="3096000" y="4392000"/>
              <a:chExt cx="3240000" cy="360000"/>
            </a:xfrm>
          </p:grpSpPr>
          <p:sp>
            <p:nvSpPr>
              <p:cNvPr id="108" name="CustomShape 30"/>
              <p:cNvSpPr/>
              <p:nvPr/>
            </p:nvSpPr>
            <p:spPr>
              <a:xfrm>
                <a:off x="309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31"/>
              <p:cNvSpPr/>
              <p:nvPr/>
            </p:nvSpPr>
            <p:spPr>
              <a:xfrm>
                <a:off x="345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CustomShape 32"/>
              <p:cNvSpPr/>
              <p:nvPr/>
            </p:nvSpPr>
            <p:spPr>
              <a:xfrm>
                <a:off x="381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CustomShape 33"/>
              <p:cNvSpPr/>
              <p:nvPr/>
            </p:nvSpPr>
            <p:spPr>
              <a:xfrm>
                <a:off x="417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34"/>
              <p:cNvSpPr/>
              <p:nvPr/>
            </p:nvSpPr>
            <p:spPr>
              <a:xfrm>
                <a:off x="453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35"/>
              <p:cNvSpPr/>
              <p:nvPr/>
            </p:nvSpPr>
            <p:spPr>
              <a:xfrm>
                <a:off x="489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36"/>
              <p:cNvSpPr/>
              <p:nvPr/>
            </p:nvSpPr>
            <p:spPr>
              <a:xfrm>
                <a:off x="525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37"/>
              <p:cNvSpPr/>
              <p:nvPr/>
            </p:nvSpPr>
            <p:spPr>
              <a:xfrm>
                <a:off x="561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38"/>
              <p:cNvSpPr/>
              <p:nvPr/>
            </p:nvSpPr>
            <p:spPr>
              <a:xfrm>
                <a:off x="5976000" y="4392000"/>
                <a:ext cx="360000" cy="360000"/>
              </a:xfrm>
              <a:prstGeom prst="rect">
                <a:avLst/>
              </a:prstGeom>
              <a:solidFill>
                <a:srgbClr val="ffff00">
                  <a:alpha val="80000"/>
                </a:srgbClr>
              </a:solidFill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7" name="Group 39"/>
          <p:cNvGrpSpPr/>
          <p:nvPr/>
        </p:nvGrpSpPr>
        <p:grpSpPr>
          <a:xfrm>
            <a:off x="576000" y="1080000"/>
            <a:ext cx="2448000" cy="4176000"/>
            <a:chOff x="576000" y="1080000"/>
            <a:chExt cx="2448000" cy="4176000"/>
          </a:xfrm>
        </p:grpSpPr>
        <p:sp>
          <p:nvSpPr>
            <p:cNvPr id="118" name="CustomShape 40"/>
            <p:cNvSpPr/>
            <p:nvPr/>
          </p:nvSpPr>
          <p:spPr>
            <a:xfrm>
              <a:off x="576000" y="2232000"/>
              <a:ext cx="1008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Oblong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19" name="CustomShape 41"/>
            <p:cNvSpPr/>
            <p:nvPr/>
          </p:nvSpPr>
          <p:spPr>
            <a:xfrm>
              <a:off x="576000" y="2592000"/>
              <a:ext cx="1008000" cy="3600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Cross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0" name="CustomShape 42"/>
            <p:cNvSpPr/>
            <p:nvPr/>
          </p:nvSpPr>
          <p:spPr>
            <a:xfrm>
              <a:off x="2520000" y="4752000"/>
              <a:ext cx="432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1" name="CustomShape 43"/>
            <p:cNvSpPr/>
            <p:nvPr/>
          </p:nvSpPr>
          <p:spPr>
            <a:xfrm>
              <a:off x="2520000" y="4392000"/>
              <a:ext cx="432000" cy="3600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2" name="CustomShape 44"/>
            <p:cNvSpPr/>
            <p:nvPr/>
          </p:nvSpPr>
          <p:spPr>
            <a:xfrm>
              <a:off x="2520000" y="4032000"/>
              <a:ext cx="432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3" name="CustomShape 45"/>
            <p:cNvSpPr/>
            <p:nvPr/>
          </p:nvSpPr>
          <p:spPr>
            <a:xfrm>
              <a:off x="2520000" y="3312000"/>
              <a:ext cx="432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" name="CustomShape 46"/>
            <p:cNvSpPr/>
            <p:nvPr/>
          </p:nvSpPr>
          <p:spPr>
            <a:xfrm>
              <a:off x="2520000" y="1872000"/>
              <a:ext cx="432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7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5" name="CustomShape 47"/>
            <p:cNvSpPr/>
            <p:nvPr/>
          </p:nvSpPr>
          <p:spPr>
            <a:xfrm>
              <a:off x="2520000" y="1152000"/>
              <a:ext cx="432000" cy="360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9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6" name="CustomShape 48"/>
            <p:cNvSpPr/>
            <p:nvPr/>
          </p:nvSpPr>
          <p:spPr>
            <a:xfrm>
              <a:off x="2520000" y="3672000"/>
              <a:ext cx="432000" cy="3600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7" name="CustomShape 49"/>
            <p:cNvSpPr/>
            <p:nvPr/>
          </p:nvSpPr>
          <p:spPr>
            <a:xfrm>
              <a:off x="2520000" y="1512000"/>
              <a:ext cx="432000" cy="3600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8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8" name="CustomShape 50"/>
            <p:cNvSpPr/>
            <p:nvPr/>
          </p:nvSpPr>
          <p:spPr>
            <a:xfrm>
              <a:off x="2448000" y="1080000"/>
              <a:ext cx="576000" cy="4176000"/>
            </a:xfrm>
            <a:prstGeom prst="rect">
              <a:avLst/>
            </a:prstGeom>
            <a:solidFill>
              <a:srgbClr val="ff7b59">
                <a:alpha val="10000"/>
              </a:srgbClr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" name="Line 51"/>
          <p:cNvSpPr/>
          <p:nvPr/>
        </p:nvSpPr>
        <p:spPr>
          <a:xfrm>
            <a:off x="3096000" y="2880000"/>
            <a:ext cx="3240000" cy="0"/>
          </a:xfrm>
          <a:prstGeom prst="line">
            <a:avLst/>
          </a:prstGeom>
          <a:ln w="72000">
            <a:solidFill>
              <a:srgbClr val="81370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52"/>
          <p:cNvSpPr txBox="1"/>
          <p:nvPr/>
        </p:nvSpPr>
        <p:spPr>
          <a:xfrm>
            <a:off x="6552000" y="2736000"/>
            <a:ext cx="20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Slab for scatterer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TextShape 53"/>
          <p:cNvSpPr txBox="1"/>
          <p:nvPr/>
        </p:nvSpPr>
        <p:spPr>
          <a:xfrm>
            <a:off x="6624000" y="1512000"/>
            <a:ext cx="20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Top Layers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TextShape 54"/>
          <p:cNvSpPr txBox="1"/>
          <p:nvPr/>
        </p:nvSpPr>
        <p:spPr>
          <a:xfrm>
            <a:off x="6624000" y="3973680"/>
            <a:ext cx="208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B</a:t>
            </a:r>
            <a:r>
              <a:rPr b="0" lang="en-IN" sz="1800" spc="-1" strike="noStrike">
                <a:latin typeface="Arial"/>
              </a:rPr>
              <a:t>ot</a:t>
            </a:r>
            <a:r>
              <a:rPr b="0" lang="en-IN" sz="1800" spc="-1" strike="noStrike">
                <a:latin typeface="Arial"/>
              </a:rPr>
              <a:t>to</a:t>
            </a:r>
            <a:r>
              <a:rPr b="0" lang="en-IN" sz="1800" spc="-1" strike="noStrike">
                <a:latin typeface="Arial"/>
              </a:rPr>
              <a:t>m </a:t>
            </a:r>
            <a:r>
              <a:rPr b="0" lang="en-IN" sz="1800" spc="-1" strike="noStrike">
                <a:latin typeface="Arial"/>
              </a:rPr>
              <a:t>La</a:t>
            </a:r>
            <a:r>
              <a:rPr b="0" lang="en-IN" sz="1800" spc="-1" strike="noStrike">
                <a:latin typeface="Arial"/>
              </a:rPr>
              <a:t>ye</a:t>
            </a:r>
            <a:r>
              <a:rPr b="0" lang="en-IN" sz="1800" spc="-1" strike="noStrike">
                <a:latin typeface="Arial"/>
              </a:rPr>
              <a:t>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TextShape 55"/>
          <p:cNvSpPr txBox="1"/>
          <p:nvPr/>
        </p:nvSpPr>
        <p:spPr>
          <a:xfrm>
            <a:off x="3384000" y="309960"/>
            <a:ext cx="33120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400" spc="-1" strike="noStrike">
                <a:latin typeface="Arial"/>
              </a:rPr>
              <a:t>Simple Schematic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3"/>
          <p:cNvSpPr txBox="1"/>
          <p:nvPr/>
        </p:nvSpPr>
        <p:spPr>
          <a:xfrm>
            <a:off x="108000" y="1002240"/>
            <a:ext cx="7128000" cy="456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IN" sz="1800" spc="-1" strike="noStrike">
              <a:latin typeface="Arial"/>
            </a:endParaRPr>
          </a:p>
          <a:p>
            <a:r>
              <a:rPr b="1" lang="en-IN" sz="2000" spc="-1" strike="noStrike">
                <a:solidFill>
                  <a:srgbClr val="8d281e"/>
                </a:solidFill>
                <a:latin typeface="Arial"/>
              </a:rPr>
              <a:t>Previous attempt : </a:t>
            </a:r>
            <a:endParaRPr b="0" lang="en-IN" sz="2000" spc="-1" strike="noStrike">
              <a:latin typeface="Arial"/>
            </a:endParaRPr>
          </a:p>
          <a:p>
            <a:r>
              <a:rPr b="0" lang="en-IN" sz="1700" spc="-1" strike="noStrike">
                <a:latin typeface="Arial"/>
              </a:rPr>
              <a:t>Get the hit coordinate along the axis of scintillator using parameterization.</a:t>
            </a:r>
            <a:endParaRPr b="0" lang="en-IN" sz="1700" spc="-1" strike="noStrike">
              <a:latin typeface="Arial"/>
            </a:endParaRPr>
          </a:p>
          <a:p>
            <a:r>
              <a:rPr b="0" lang="en-IN" sz="1700" spc="-1" strike="noStrike">
                <a:latin typeface="Arial"/>
              </a:rPr>
              <a:t>Hit coordinate in the orthogonal direction was obtained using the layer above and below the inspected layer.</a:t>
            </a:r>
            <a:endParaRPr b="0" lang="en-IN" sz="1700" spc="-1" strike="noStrike">
              <a:latin typeface="Arial"/>
            </a:endParaRPr>
          </a:p>
          <a:p>
            <a:r>
              <a:rPr b="0" lang="en-IN" sz="1700" spc="-1" strike="noStrike">
                <a:latin typeface="Arial"/>
              </a:rPr>
              <a:t>We were able to obtained the nice hit patter along the scintillators in layer 8.</a:t>
            </a:r>
            <a:endParaRPr b="0" lang="en-IN" sz="1700" spc="-1" strike="noStrike">
              <a:latin typeface="Arial"/>
            </a:endParaRPr>
          </a:p>
          <a:p>
            <a:r>
              <a:rPr b="0" lang="en-IN" sz="1700" spc="-1" strike="noStrike">
                <a:latin typeface="Arial"/>
              </a:rPr>
              <a:t>Were not able to get the similar pattern in layer 7 and 9.</a:t>
            </a:r>
            <a:endParaRPr b="0" lang="en-IN" sz="1700" spc="-1" strike="noStrike">
              <a:latin typeface="Arial"/>
            </a:endParaRPr>
          </a:p>
          <a:p>
            <a:endParaRPr b="0" lang="en-IN" sz="1700" spc="-1" strike="noStrike">
              <a:latin typeface="Arial"/>
            </a:endParaRPr>
          </a:p>
          <a:p>
            <a:r>
              <a:rPr b="1" lang="en-IN" sz="2000" spc="-1" strike="noStrike">
                <a:solidFill>
                  <a:srgbClr val="0000ff"/>
                </a:solidFill>
                <a:latin typeface="Arial"/>
              </a:rPr>
              <a:t>Using Machine Learning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Get the hit coordinate along the axis of scintillator using parameterization.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Hit coordinate in the orthogonal direction is obtained by using a machine learning model, built using the simulated data.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Separated Model for each layer.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On simulated data the prediction were pretty good.</a:t>
            </a:r>
            <a:endParaRPr b="0" lang="en-IN" sz="1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700" spc="-1" strike="noStrike">
                <a:latin typeface="Arial"/>
              </a:rPr>
              <a:t>We are now able to see similar pattern in layer 7 &amp; 9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576000" y="442080"/>
            <a:ext cx="8640000" cy="56592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200" spc="-1" strike="noStrike">
                <a:latin typeface="Arial"/>
              </a:rPr>
              <a:t>Idea : To improve the Hit point estimation in different layers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416000" y="1440000"/>
            <a:ext cx="2578320" cy="349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62280" y="1296000"/>
            <a:ext cx="4833360" cy="36608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040000" y="1209240"/>
            <a:ext cx="4824000" cy="36176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8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1152000" y="483084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Cross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6372000" y="482364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Histogram of Residuals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</a:rPr>
              <a:t>          </a:t>
            </a:r>
            <a:r>
              <a:rPr b="0" lang="en-IN" sz="2000" spc="-1" strike="noStrike">
                <a:latin typeface="Arial"/>
              </a:rPr>
              <a:t>Reconstructed Hit Points and Residual Plot using simulated data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9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6000" y="1296000"/>
            <a:ext cx="5016240" cy="35348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5184000" y="1224000"/>
            <a:ext cx="4799520" cy="3599640"/>
          </a:xfrm>
          <a:prstGeom prst="rect">
            <a:avLst/>
          </a:prstGeom>
          <a:ln>
            <a:noFill/>
          </a:ln>
        </p:spPr>
      </p:pic>
      <p:sp>
        <p:nvSpPr>
          <p:cNvPr id="149" name="TextShape 2"/>
          <p:cNvSpPr txBox="1"/>
          <p:nvPr/>
        </p:nvSpPr>
        <p:spPr>
          <a:xfrm>
            <a:off x="1152000" y="483084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</a:t>
            </a:r>
            <a:r>
              <a:rPr b="0" lang="en-IN" sz="1800" spc="-1" strike="noStrike">
                <a:latin typeface="Arial"/>
              </a:rPr>
              <a:t>t </a:t>
            </a:r>
            <a:r>
              <a:rPr b="0" lang="en-IN" sz="1800" spc="-1" strike="noStrike">
                <a:latin typeface="Arial"/>
              </a:rPr>
              <a:t>P</a:t>
            </a:r>
            <a:r>
              <a:rPr b="0" lang="en-IN" sz="1800" spc="-1" strike="noStrike">
                <a:latin typeface="Arial"/>
              </a:rPr>
              <a:t>at</a:t>
            </a:r>
            <a:r>
              <a:rPr b="0" lang="en-IN" sz="1800" spc="-1" strike="noStrike">
                <a:latin typeface="Arial"/>
              </a:rPr>
              <a:t>te</a:t>
            </a:r>
            <a:r>
              <a:rPr b="0" lang="en-IN" sz="1800" spc="-1" strike="noStrike">
                <a:latin typeface="Arial"/>
              </a:rPr>
              <a:t>rn </a:t>
            </a:r>
            <a:r>
              <a:rPr b="0" lang="en-IN" sz="1800" spc="-1" strike="noStrike">
                <a:latin typeface="Arial"/>
              </a:rPr>
              <a:t>in </a:t>
            </a:r>
            <a:r>
              <a:rPr b="0" lang="en-IN" sz="1800" spc="-1" strike="noStrike">
                <a:latin typeface="Arial"/>
              </a:rPr>
              <a:t>O</a:t>
            </a:r>
            <a:r>
              <a:rPr b="0" lang="en-IN" sz="1800" spc="-1" strike="noStrike">
                <a:latin typeface="Arial"/>
              </a:rPr>
              <a:t>bl</a:t>
            </a:r>
            <a:r>
              <a:rPr b="0" lang="en-IN" sz="1800" spc="-1" strike="noStrike">
                <a:latin typeface="Arial"/>
              </a:rPr>
              <a:t>on</a:t>
            </a:r>
            <a:r>
              <a:rPr b="0" lang="en-IN" sz="1800" spc="-1" strike="noStrike">
                <a:latin typeface="Arial"/>
              </a:rPr>
              <a:t>g </a:t>
            </a:r>
            <a:r>
              <a:rPr b="0" lang="en-IN" sz="1800" spc="-1" strike="noStrike">
                <a:latin typeface="Arial"/>
              </a:rPr>
              <a:t>La</a:t>
            </a:r>
            <a:r>
              <a:rPr b="0" lang="en-IN" sz="1800" spc="-1" strike="noStrike">
                <a:latin typeface="Arial"/>
              </a:rPr>
              <a:t>ye</a:t>
            </a:r>
            <a:r>
              <a:rPr b="0" lang="en-IN" sz="1800" spc="-1" strike="noStrike">
                <a:latin typeface="Arial"/>
              </a:rPr>
              <a:t>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6372000" y="482364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Histogram of Residuals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</a:rPr>
              <a:t>          </a:t>
            </a:r>
            <a:r>
              <a:rPr b="0" lang="en-IN" sz="2000" spc="-1" strike="noStrike">
                <a:latin typeface="Arial"/>
              </a:rPr>
              <a:t>Reconstructed Hit Points and Residual Plot using simulated data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0" y="936000"/>
            <a:ext cx="3392280" cy="29376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6649560" y="1008000"/>
            <a:ext cx="3358440" cy="269244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432000" y="-97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7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7056000" y="3600000"/>
            <a:ext cx="345600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latin typeface="Arial"/>
              </a:rPr>
              <a:t>Histogram of Residuals using layer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                   </a:t>
            </a:r>
            <a:r>
              <a:rPr b="0" lang="en-IN" sz="1400" spc="-1" strike="noStrike">
                <a:latin typeface="Arial"/>
              </a:rPr>
              <a:t>9 &amp; 8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360000" y="403200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Oblong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864000" y="65448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st</a:t>
            </a:r>
            <a:r>
              <a:rPr b="0" lang="en-IN" sz="2000" spc="-1" strike="noStrike">
                <a:latin typeface="Arial"/>
              </a:rPr>
              <a:t>ru</a:t>
            </a:r>
            <a:r>
              <a:rPr b="0" lang="en-IN" sz="2000" spc="-1" strike="noStrike">
                <a:latin typeface="Arial"/>
              </a:rPr>
              <a:t>ct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 </a:t>
            </a:r>
            <a:r>
              <a:rPr b="0" lang="en-IN" sz="2000" spc="-1" strike="noStrike">
                <a:latin typeface="Arial"/>
              </a:rPr>
              <a:t>Hi</a:t>
            </a:r>
            <a:r>
              <a:rPr b="0" lang="en-IN" sz="2000" spc="-1" strike="noStrike">
                <a:latin typeface="Arial"/>
              </a:rPr>
              <a:t>t </a:t>
            </a:r>
            <a:r>
              <a:rPr b="0" lang="en-IN" sz="2000" spc="-1" strike="noStrike">
                <a:latin typeface="Arial"/>
              </a:rPr>
              <a:t>P</a:t>
            </a:r>
            <a:r>
              <a:rPr b="0" lang="en-IN" sz="2000" spc="-1" strike="noStrike">
                <a:latin typeface="Arial"/>
              </a:rPr>
              <a:t>oi</a:t>
            </a:r>
            <a:r>
              <a:rPr b="0" lang="en-IN" sz="2000" spc="-1" strike="noStrike">
                <a:latin typeface="Arial"/>
              </a:rPr>
              <a:t>nt</a:t>
            </a:r>
            <a:r>
              <a:rPr b="0" lang="en-IN" sz="2000" spc="-1" strike="noStrike">
                <a:latin typeface="Arial"/>
              </a:rPr>
              <a:t>s 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d 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si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al </a:t>
            </a:r>
            <a:r>
              <a:rPr b="0" lang="en-IN" sz="2000" spc="-1" strike="noStrike">
                <a:latin typeface="Arial"/>
              </a:rPr>
              <a:t>Pl</a:t>
            </a:r>
            <a:r>
              <a:rPr b="0" lang="en-IN" sz="2000" spc="-1" strike="noStrike">
                <a:latin typeface="Arial"/>
              </a:rPr>
              <a:t>ot </a:t>
            </a:r>
            <a:r>
              <a:rPr b="0" lang="en-IN" sz="2000" spc="-1" strike="noStrike">
                <a:latin typeface="Arial"/>
              </a:rPr>
              <a:t>u</a:t>
            </a:r>
            <a:r>
              <a:rPr b="0" lang="en-IN" sz="2000" spc="-1" strike="noStrike">
                <a:latin typeface="Arial"/>
              </a:rPr>
              <a:t>si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g </a:t>
            </a:r>
            <a:r>
              <a:rPr b="0" lang="en-IN" sz="2000" spc="-1" strike="noStrike">
                <a:latin typeface="Arial"/>
              </a:rPr>
              <a:t>si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ul</a:t>
            </a:r>
            <a:r>
              <a:rPr b="0" lang="en-IN" sz="2000" spc="-1" strike="noStrike">
                <a:latin typeface="Arial"/>
              </a:rPr>
              <a:t>at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 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at</a:t>
            </a:r>
            <a:r>
              <a:rPr b="0" lang="en-IN" sz="2000" spc="-1" strike="noStrike">
                <a:latin typeface="Arial"/>
              </a:rPr>
              <a:t>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3312000" y="2880000"/>
            <a:ext cx="3641040" cy="2730600"/>
          </a:xfrm>
          <a:prstGeom prst="rect">
            <a:avLst/>
          </a:prstGeom>
          <a:ln>
            <a:noFill/>
          </a:ln>
        </p:spPr>
      </p:pic>
      <p:sp>
        <p:nvSpPr>
          <p:cNvPr id="160" name="TextShape 6"/>
          <p:cNvSpPr txBox="1"/>
          <p:nvPr/>
        </p:nvSpPr>
        <p:spPr>
          <a:xfrm>
            <a:off x="3600000" y="2664000"/>
            <a:ext cx="345600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latin typeface="Arial"/>
              </a:rPr>
              <a:t>Hi</a:t>
            </a:r>
            <a:r>
              <a:rPr b="0" lang="en-IN" sz="1400" spc="-1" strike="noStrike">
                <a:latin typeface="Arial"/>
              </a:rPr>
              <a:t>sto</a:t>
            </a:r>
            <a:r>
              <a:rPr b="0" lang="en-IN" sz="1400" spc="-1" strike="noStrike">
                <a:latin typeface="Arial"/>
              </a:rPr>
              <a:t>gr</a:t>
            </a:r>
            <a:r>
              <a:rPr b="0" lang="en-IN" sz="1400" spc="-1" strike="noStrike">
                <a:latin typeface="Arial"/>
              </a:rPr>
              <a:t>a</a:t>
            </a:r>
            <a:r>
              <a:rPr b="0" lang="en-IN" sz="1400" spc="-1" strike="noStrike">
                <a:latin typeface="Arial"/>
              </a:rPr>
              <a:t>m </a:t>
            </a:r>
            <a:r>
              <a:rPr b="0" lang="en-IN" sz="1400" spc="-1" strike="noStrike">
                <a:latin typeface="Arial"/>
              </a:rPr>
              <a:t>of </a:t>
            </a:r>
            <a:r>
              <a:rPr b="0" lang="en-IN" sz="1400" spc="-1" strike="noStrike">
                <a:latin typeface="Arial"/>
              </a:rPr>
              <a:t>Re</a:t>
            </a:r>
            <a:r>
              <a:rPr b="0" lang="en-IN" sz="1400" spc="-1" strike="noStrike">
                <a:latin typeface="Arial"/>
              </a:rPr>
              <a:t>sid</a:t>
            </a:r>
            <a:r>
              <a:rPr b="0" lang="en-IN" sz="1400" spc="-1" strike="noStrike">
                <a:latin typeface="Arial"/>
              </a:rPr>
              <a:t>ual</a:t>
            </a:r>
            <a:r>
              <a:rPr b="0" lang="en-IN" sz="1400" spc="-1" strike="noStrike">
                <a:latin typeface="Arial"/>
              </a:rPr>
              <a:t>s </a:t>
            </a:r>
            <a:r>
              <a:rPr b="0" lang="en-IN" sz="1400" spc="-1" strike="noStrike">
                <a:latin typeface="Arial"/>
              </a:rPr>
              <a:t>usi</a:t>
            </a:r>
            <a:r>
              <a:rPr b="0" lang="en-IN" sz="1400" spc="-1" strike="noStrike">
                <a:latin typeface="Arial"/>
              </a:rPr>
              <a:t>ng </a:t>
            </a:r>
            <a:r>
              <a:rPr b="0" lang="en-IN" sz="1400" spc="-1" strike="noStrike">
                <a:latin typeface="Arial"/>
              </a:rPr>
              <a:t>lay</a:t>
            </a:r>
            <a:r>
              <a:rPr b="0" lang="en-IN" sz="1400" spc="-1" strike="noStrike">
                <a:latin typeface="Arial"/>
              </a:rPr>
              <a:t>er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      </a:t>
            </a:r>
            <a:r>
              <a:rPr b="0" lang="en-IN" sz="1400" spc="-1" strike="noStrike">
                <a:latin typeface="Arial"/>
              </a:rPr>
              <a:t>      </a:t>
            </a:r>
            <a:r>
              <a:rPr b="0" lang="en-IN" sz="1400" spc="-1" strike="noStrike">
                <a:latin typeface="Arial"/>
              </a:rPr>
              <a:t>      </a:t>
            </a:r>
            <a:r>
              <a:rPr b="0" lang="en-IN" sz="1400" spc="-1" strike="noStrike">
                <a:latin typeface="Arial"/>
              </a:rPr>
              <a:t>    </a:t>
            </a:r>
            <a:r>
              <a:rPr b="0" lang="en-IN" sz="1400" spc="-1" strike="noStrike">
                <a:latin typeface="Arial"/>
              </a:rPr>
              <a:t>8 </a:t>
            </a:r>
            <a:r>
              <a:rPr b="0" lang="en-IN" sz="1400" spc="-1" strike="noStrike">
                <a:latin typeface="Arial"/>
              </a:rPr>
              <a:t>&amp; </a:t>
            </a:r>
            <a:r>
              <a:rPr b="0" lang="en-IN" sz="1400" spc="-1" strike="noStrike">
                <a:latin typeface="Arial"/>
              </a:rPr>
              <a:t>3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9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456000" y="501768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Oblong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</a:rPr>
              <a:t>                    </a:t>
            </a:r>
            <a:r>
              <a:rPr b="0" lang="en-IN" sz="2000" spc="-1" strike="noStrike">
                <a:latin typeface="Arial"/>
              </a:rPr>
              <a:t>Reconstructed Hit Points using experimental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016000" y="1244880"/>
            <a:ext cx="5181480" cy="365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87200" y="156240"/>
            <a:ext cx="2548800" cy="182376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2736360" y="75600"/>
            <a:ext cx="2618640" cy="190440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5400000" y="36000"/>
            <a:ext cx="2664000" cy="195264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259200" y="1996920"/>
            <a:ext cx="2476800" cy="181908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5"/>
          <a:stretch/>
        </p:blipFill>
        <p:spPr>
          <a:xfrm>
            <a:off x="2761560" y="1916640"/>
            <a:ext cx="2737800" cy="198360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6"/>
          <a:stretch/>
        </p:blipFill>
        <p:spPr>
          <a:xfrm>
            <a:off x="5393520" y="1955520"/>
            <a:ext cx="2527560" cy="193248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7"/>
          <a:stretch/>
        </p:blipFill>
        <p:spPr>
          <a:xfrm>
            <a:off x="135360" y="3816000"/>
            <a:ext cx="2600640" cy="18000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8"/>
          <a:stretch/>
        </p:blipFill>
        <p:spPr>
          <a:xfrm>
            <a:off x="2786760" y="3888000"/>
            <a:ext cx="2712600" cy="172800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9"/>
          <a:stretch/>
        </p:blipFill>
        <p:spPr>
          <a:xfrm>
            <a:off x="5436000" y="3844080"/>
            <a:ext cx="2664360" cy="177192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10"/>
          <a:stretch/>
        </p:blipFill>
        <p:spPr>
          <a:xfrm>
            <a:off x="7921080" y="1955520"/>
            <a:ext cx="2159640" cy="161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504000" y="-619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Layer 8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384000" y="4968000"/>
            <a:ext cx="345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Hit Pattern in Cross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864000" y="828000"/>
            <a:ext cx="8352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>
                <a:latin typeface="Arial"/>
                <a:ea typeface="Noto Sans CJK SC"/>
              </a:rPr>
              <a:t>                    </a:t>
            </a:r>
            <a:r>
              <a:rPr b="0" lang="en-IN" sz="2000" spc="-1" strike="noStrike">
                <a:latin typeface="Arial"/>
                <a:ea typeface="Noto Sans CJK SC"/>
              </a:rPr>
              <a:t>Reconstructed Hit Points using </a:t>
            </a:r>
            <a:r>
              <a:rPr b="0" lang="en-IN" sz="2000" spc="-1" strike="noStrike">
                <a:latin typeface="Arial"/>
              </a:rPr>
              <a:t>experimental</a:t>
            </a:r>
            <a:r>
              <a:rPr b="0" lang="en-IN" sz="2000" spc="-1" strike="noStrike">
                <a:latin typeface="Arial"/>
              </a:rPr>
              <a:t> data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944000" y="1311840"/>
            <a:ext cx="5472000" cy="372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2021-06-16T22:30:55Z</dcterms:created>
  <dc:creator/>
  <dc:description/>
  <dc:language>en-IN</dc:language>
  <cp:lastModifiedBy/>
  <dcterms:modified xsi:type="dcterms:W3CDTF">2021-06-17T10:06:55Z</dcterms:modified>
  <cp:revision>26</cp:revision>
  <dc:subject/>
  <dc:title/>
</cp:coreProperties>
</file>