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6.gif" ContentType="image/gi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7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900360" cy="13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65760" y="53064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10880" y="55440"/>
            <a:ext cx="9722160" cy="676404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548640" y="457200"/>
            <a:ext cx="89586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Arial"/>
                <a:ea typeface="DejaVu Sans"/>
              </a:rPr>
              <a:t>Geant4 Simulation  Of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Arial"/>
                <a:ea typeface="DejaVu Sans"/>
              </a:rPr>
              <a:t>Muon Tomography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Raman Sehgal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BARC 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583680" y="5303520"/>
            <a:ext cx="292104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11160" y="6120"/>
            <a:ext cx="9911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275040" y="289800"/>
            <a:ext cx="93603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72000" y="576000"/>
            <a:ext cx="9502920" cy="61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physics process under study is Multiple scattering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Geometry Setup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Physics list used FTFP_BERT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Particle gun : Muon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Size of Detector : 1m X 1m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 of Detectors : 6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Size of Scatterer : 20cm X 20cm X 20cm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Muon Energy and angular distribution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21409a"/>
                </a:solidFill>
                <a:latin typeface="Times New Roman"/>
                <a:ea typeface="DejaVu Sans"/>
              </a:rPr>
              <a:t>3 GeV (ie. Monoenergetic muon)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Firing from a given point vertically down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Firing in all random direction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ba131a"/>
                </a:solidFill>
                <a:latin typeface="Times New Roman"/>
                <a:ea typeface="DejaVu Sans"/>
              </a:rPr>
              <a:t>In reality cosmic muons follow COS</a:t>
            </a:r>
            <a:r>
              <a:rPr b="1" lang="en-IN" sz="1500" spc="-1" strike="noStrike" baseline="33000">
                <a:solidFill>
                  <a:srgbClr val="ba131a"/>
                </a:solidFill>
                <a:latin typeface="Times New Roman"/>
                <a:ea typeface="DejaVu Sans"/>
              </a:rPr>
              <a:t>2</a:t>
            </a:r>
            <a:r>
              <a:rPr b="1" lang="en-IN" sz="1500" spc="-1" strike="noStrike">
                <a:solidFill>
                  <a:srgbClr val="ba131a"/>
                </a:solidFill>
                <a:latin typeface="Ubuntu"/>
                <a:ea typeface="Ubuntu"/>
              </a:rPr>
              <a:t>θ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Scatterer used : Al, Fe, Pb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Shape of Scatterer :  Cube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Target : To produce the scattering histogram, to distinguish between different  material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43440" y="1188720"/>
            <a:ext cx="9434160" cy="6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72000" y="72000"/>
            <a:ext cx="9718560" cy="49572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540000" y="72000"/>
            <a:ext cx="88185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Simulation setup for Muon Tomography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596000" y="874800"/>
            <a:ext cx="2206080" cy="30553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149080" y="922320"/>
            <a:ext cx="2373840" cy="37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11160" y="6120"/>
            <a:ext cx="9911160" cy="42372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-11160" y="6120"/>
            <a:ext cx="9911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275040" y="289800"/>
            <a:ext cx="93603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83240" y="22680"/>
            <a:ext cx="93610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Muon Tomography : Material Discrimination and Identification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-9360" y="451440"/>
            <a:ext cx="475920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Materials can be discriminated by calculating the standard deviation of the measurement of scattering of N muons passing through the object.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can tell that one material is having more Z relative to other, but cannot tell what actually is the material.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984000" y="496440"/>
            <a:ext cx="2769840" cy="20214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912000" y="3155760"/>
            <a:ext cx="2913120" cy="19540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4680720" y="540000"/>
            <a:ext cx="1581120" cy="2489400"/>
          </a:xfrm>
          <a:prstGeom prst="rect">
            <a:avLst/>
          </a:prstGeom>
          <a:ln>
            <a:noFill/>
          </a:ln>
        </p:spPr>
      </p:pic>
      <p:sp>
        <p:nvSpPr>
          <p:cNvPr id="168" name="CustomShape 6"/>
          <p:cNvSpPr/>
          <p:nvPr/>
        </p:nvSpPr>
        <p:spPr>
          <a:xfrm>
            <a:off x="36000" y="2107440"/>
            <a:ext cx="3895200" cy="28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material of different thicknesses may give same scattering angle distribution.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detect the correct material one has to estimate some material property.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Radiation Length can be one such good property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Try to calculate the radiation length of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Al, Fe and Pb, and compare them with theoritical values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4806360" y="5112360"/>
            <a:ext cx="1671840" cy="824400"/>
          </a:xfrm>
          <a:prstGeom prst="rect">
            <a:avLst/>
          </a:prstGeom>
          <a:ln>
            <a:noFill/>
          </a:ln>
        </p:spPr>
      </p:pic>
      <p:graphicFrame>
        <p:nvGraphicFramePr>
          <p:cNvPr id="170" name="Table 7"/>
          <p:cNvGraphicFramePr/>
          <p:nvPr/>
        </p:nvGraphicFramePr>
        <p:xfrm>
          <a:off x="4216320" y="3317760"/>
          <a:ext cx="2623320" cy="1512000"/>
        </p:xfrm>
        <a:graphic>
          <a:graphicData uri="http://schemas.openxmlformats.org/drawingml/2006/table">
            <a:tbl>
              <a:tblPr/>
              <a:tblGrid>
                <a:gridCol w="1311840"/>
                <a:gridCol w="1311840"/>
              </a:tblGrid>
              <a:tr h="462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00" spc="-1" strike="noStrike">
                          <a:latin typeface="Arial"/>
                        </a:rPr>
                        <a:t>Materaial 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00" spc="-1" strike="noStrike">
                          <a:latin typeface="Arial"/>
                        </a:rPr>
                        <a:t>Radiation Length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Al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8.897 cms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Fe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1.797 cms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Pb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latin typeface="Arial"/>
                        </a:rPr>
                        <a:t>0.561 cms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11160" y="6120"/>
            <a:ext cx="9911160" cy="42372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-11160" y="6120"/>
            <a:ext cx="9911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275040" y="289800"/>
            <a:ext cx="93603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83240" y="22680"/>
            <a:ext cx="93610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Lets do some reconstruction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34640" y="523440"/>
            <a:ext cx="627228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two most famous reconstruction algorithms for muon tomography are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1) Point of Closest Approach (PoCA)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2) Maximum Likelihood Expectation Maximization (MLEM)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PoCA is simplest and purely geometrical algorithm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Pros : Its very fast and and quickly gives you the location of object.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 : It does not takes any multiple scattering physics into consideration, as a result of this assigns the full scattering to single PoCA point.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 gives a alot of false positives, and hence some postprocessing filteration algorithm are required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MLEM is an iterative algorithm, and works by dividing the volume of interest into Voxels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Pros : Makes use of Multiple scattering physics and assign scattering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value to the voxel that comes along the Muon Path.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 :  Needs more computation power and time to converge.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582600" y="766080"/>
            <a:ext cx="2776320" cy="23504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928480" y="3457800"/>
            <a:ext cx="3574440" cy="30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-11160" y="6120"/>
            <a:ext cx="9911160" cy="42372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-11160" y="6120"/>
            <a:ext cx="9911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275040" y="289800"/>
            <a:ext cx="93603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183240" y="22680"/>
            <a:ext cx="93610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PoCA Reconstruction Results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44000" y="864000"/>
            <a:ext cx="4136760" cy="46933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4737600" y="705960"/>
            <a:ext cx="3182400" cy="24620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744800" y="3456360"/>
            <a:ext cx="3175200" cy="2915640"/>
          </a:xfrm>
          <a:prstGeom prst="rect">
            <a:avLst/>
          </a:prstGeom>
          <a:ln>
            <a:noFill/>
          </a:ln>
        </p:spPr>
      </p:pic>
      <p:sp>
        <p:nvSpPr>
          <p:cNvPr id="185" name="TextShape 5"/>
          <p:cNvSpPr txBox="1"/>
          <p:nvPr/>
        </p:nvSpPr>
        <p:spPr>
          <a:xfrm>
            <a:off x="7920000" y="1389960"/>
            <a:ext cx="1800000" cy="6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Top View of Hollow tube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TextShape 6"/>
          <p:cNvSpPr txBox="1"/>
          <p:nvPr/>
        </p:nvSpPr>
        <p:spPr>
          <a:xfrm>
            <a:off x="7920000" y="4306320"/>
            <a:ext cx="1800000" cy="6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Top View of Cube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900360" cy="4737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241200" y="-4896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Outline</a:t>
            </a: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	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80000" y="504000"/>
            <a:ext cx="9250560" cy="67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PART-1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Geant4  (Simulation)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information about useful classes.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Building a simple geometry (a Cube) using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Extending the geometry to create a very simple Muon Tomography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Analysis using ROOT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PART-2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Handons Session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Prerequisites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knowledge of Linux operating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Little bit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of basic linux command that will be required during handson practice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(Tutorial Sheet provided)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Instruction to Run the Simulation Program (Tutorial Sheet provided)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Instruction to do the data analysis (Tutorial Sheet provided)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900360" cy="574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05200" y="23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Why do we need Simulation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80000" y="612000"/>
            <a:ext cx="925056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design the experimental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compare the experimental results to make sure that there is no error in analysis.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test the  required algorithms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optimize the detector geometry.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0" y="3024000"/>
            <a:ext cx="9900360" cy="574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205200" y="3011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What is Geant4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180000" y="3744000"/>
            <a:ext cx="9250560" cy="29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is a toolkit for the simulation of the passage of particles through matter.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Written in C++ (But don’t worry)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in nuclear physics, high energy physics, accelerator physics,medical as well as space applications.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Nothing is Free of Cost (Geant does not provide simulation programs)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has to build their simulation program for specific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900360" cy="646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41200" y="59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Features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80000" y="504000"/>
            <a:ext cx="9250560" cy="57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88000" y="792000"/>
            <a:ext cx="928656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 complete set of geometries that allow the used to create geometry of any type of detector.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 rich set of predefined materials, Particles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track the particle as it passes through matter and EM fields.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Allow to visualize the full detector, and also the events in real time.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0" y="3132000"/>
            <a:ext cx="9900360" cy="646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241200" y="3155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Class Structure in Geant4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72000" y="3816000"/>
            <a:ext cx="4822560" cy="27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Mandatory classes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1409a"/>
                </a:solidFill>
                <a:latin typeface="Arial"/>
                <a:ea typeface="DejaVu Sans"/>
              </a:rPr>
              <a:t>G4VUserDetectorConstruction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Define detector geometries and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1409a"/>
                </a:solidFill>
                <a:latin typeface="Arial"/>
                <a:ea typeface="DejaVu Sans"/>
              </a:rPr>
              <a:t>G4VUserPhysicsList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Define Physics and Processes involved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1409a"/>
                </a:solidFill>
                <a:latin typeface="Arial"/>
                <a:ea typeface="DejaVu Sans"/>
              </a:rPr>
              <a:t>G4VUserPrimaryGeneratorAction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Generation of Primary event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5400000" y="3816000"/>
            <a:ext cx="403056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Action classes (Optional)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381f"/>
                </a:solidFill>
                <a:latin typeface="Arial"/>
                <a:ea typeface="DejaVu Sans"/>
              </a:rPr>
              <a:t>G4UserRunAction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381f"/>
                </a:solidFill>
                <a:latin typeface="Arial"/>
                <a:ea typeface="DejaVu Sans"/>
              </a:rPr>
              <a:t>G4UserEventAction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381f"/>
                </a:solidFill>
                <a:latin typeface="Arial"/>
                <a:ea typeface="DejaVu Sans"/>
              </a:rPr>
              <a:t>G4UserTrackingAction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381f"/>
                </a:solidFill>
                <a:latin typeface="Arial"/>
                <a:ea typeface="DejaVu Sans"/>
              </a:rPr>
              <a:t>G4UserSteppingAction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7" name="Line 12"/>
          <p:cNvSpPr/>
          <p:nvPr/>
        </p:nvSpPr>
        <p:spPr>
          <a:xfrm>
            <a:off x="5148000" y="3816000"/>
            <a:ext cx="360" cy="288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900360" cy="646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41200" y="59040"/>
            <a:ext cx="7029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Defining Materials and Geometries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180000" y="504000"/>
            <a:ext cx="9250560" cy="57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180000" y="648000"/>
            <a:ext cx="9286560" cy="59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Material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G4NistManager* nist = G4NistManager::Instance();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world_mat = nist-&gt;FindOrBuildMaterial("G4_AIR");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three steps to define a geometry in Geant4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1) Geometrical Shapes (G4VSolid) : Specify the Shape and its dimensions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2) LogicalVolume (G4LogicalVolume) : Attach the material to the shape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3) PhysicalVolume (G4VPhysicalVolume) : Placement of Logical Shape in the setup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G4Box* solidWorld =  new G4Box("World", //Name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50*cm, //Half length along 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50*cm, //Half length along 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50*cm  //Half length along Z);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G4LogicalVolume* logicWorld =   new G4LogicalVolume(solidWorld,          //its solid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world_mat,           //its material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                                               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"World");            //its name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         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G4VPhysicalVolume* physWorld = new G4PVPlacement(0,                              //no rotation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G4ThreeVector(),  //at (0,0,0)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logicWorld,           //its logical 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"World",               //its name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0,                         //its mother  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false,                   //no boolean operation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0,                        //copy number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         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 PL SungtiL GB"/>
              </a:rPr>
              <a:t>checkOverlaps);  //overlaps checking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241200" y="3155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Class Structure in Geant4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900360" cy="646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41200" y="59040"/>
            <a:ext cx="8901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Physical Placements (Mother/Daughter relationship)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80000" y="504000"/>
            <a:ext cx="9250560" cy="57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0000" y="720000"/>
            <a:ext cx="9286560" cy="30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 PL SungtiL GB"/>
              </a:rPr>
              <a:t>While building the detector geometry, one has to place different geometry one inside the another, and this placement follows Mother/Daughter relationship.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 PL SungtiL GB"/>
              </a:rPr>
              <a:t>A volume is placed inside its mother volume.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 PL SungtiL GB"/>
              </a:rPr>
              <a:t>Position and rotation of daughter volume is with respect to mother’s coordinate system.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 PL SungtiL GB"/>
              </a:rPr>
              <a:t>Daughter volumes cannot protude from the mother volume.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 PL SungtiL GB"/>
              </a:rPr>
              <a:t>Multiple daughter volumes cannot overlap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41200" y="3155040"/>
            <a:ext cx="4661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Class Structure in Geant4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639800" y="3312000"/>
            <a:ext cx="5558760" cy="223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900360" cy="5097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41200" y="59040"/>
            <a:ext cx="8901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Generating Primary Event (G4VUserPrimaryGeneratorAction 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44000" y="504000"/>
            <a:ext cx="928656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class is responsible for generating primary event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Its allow user to define following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 Type of Particle gun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 Location of Particle gun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 Particle Energy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n_particle = 10;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 = new G4ParticleGun(n_particle);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fParticleGun-&gt;SetParticleDefinition(G4Electron::ElectronDefinition());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 Set the kinetic energy to 2 GeV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 and tell the gun to emit them along the negative z-axis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fParticleGun-&gt;SetParticleEnergy(50. * keV);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fParticleGun-&gt;SetParticlePosition(G4ThreeVector(0., 0., 120 * cm ));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fParticleGun-&gt;SetParticleMomentumDirection(G4ThreeVector(0., 0., -1.));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0" y="4788000"/>
            <a:ext cx="9900360" cy="394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241200" y="4775040"/>
            <a:ext cx="8901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Using Physics process in simulation (G4VUserPhysicsList)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133200" y="5227200"/>
            <a:ext cx="911736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Geant4 provides a wide variety of physics components for use in Simulation, which are coded as Processes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Process class tells the particle, how to interact with Detector material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can also write his own process class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900360" cy="6465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0600" y="1185120"/>
            <a:ext cx="359712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41200" y="59040"/>
            <a:ext cx="8901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Geant4 Work flow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80000" y="504000"/>
            <a:ext cx="9250560" cy="57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0600" y="1115640"/>
            <a:ext cx="3349440" cy="36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Geant4, a run is a collection ofevents which share the same detector and physics conditions.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run consists of one eventloop.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 the beginning of a run, geometry is optimizedand cross-section tables are calculated according to materials appear in the geometry and thecut-off valuesdefined.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run starts withBeamOn()method ofG4RunManager.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3672000" y="1152000"/>
            <a:ext cx="2806560" cy="34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 event is the basic unit of simulation in Geant4.•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G4Event class represents an event.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 has following objects at the end ofits successful processing.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-List of primary vertices and particles(as input)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-Hits and Trajectory collections (as output)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6984000" y="1112400"/>
            <a:ext cx="273456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Track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Track is a snapshot of a particle.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G4TrackingManager manages processing a track,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track is represented by G4Track class.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3" name="Line 10"/>
          <p:cNvSpPr/>
          <p:nvPr/>
        </p:nvSpPr>
        <p:spPr>
          <a:xfrm>
            <a:off x="3456000" y="936000"/>
            <a:ext cx="360" cy="4032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1"/>
          <p:cNvSpPr/>
          <p:nvPr/>
        </p:nvSpPr>
        <p:spPr>
          <a:xfrm>
            <a:off x="6588000" y="936000"/>
            <a:ext cx="36000" cy="4104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solidFill>
            <a:srgbClr val="0021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99003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4737240" y="333360"/>
            <a:ext cx="49089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38600" y="1185120"/>
            <a:ext cx="6051960" cy="39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333399"/>
                </a:solidFill>
                <a:latin typeface="Arial"/>
                <a:ea typeface="ヒラギノ角ゴ ProN W3"/>
              </a:rPr>
              <a:t>Muon tomography is a technique that uses cosmic ray muons to generate three-dimensional images of volumes using information contained in the Coulomb scattering of the muons.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333399"/>
                </a:solidFill>
                <a:latin typeface="Arial"/>
                <a:ea typeface="ヒラギノ角ゴ ProN W3"/>
              </a:rPr>
              <a:t>Secondary cosmic muons: highly penetrating radiations (even more than X-rays)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99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99"/>
                </a:solidFill>
                <a:latin typeface="ARIAL"/>
                <a:ea typeface="ヒラギノ角ゴ ProN W3"/>
              </a:rPr>
              <a:t>Average energy : 3 to 4 GeV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ff0000"/>
                </a:solidFill>
                <a:latin typeface="Arial"/>
                <a:ea typeface="ヒラギノ角ゴ ProN W3"/>
              </a:rPr>
              <a:t>(Free of Cost)</a:t>
            </a:r>
            <a:r>
              <a:rPr b="1" lang="en-IN" sz="1400" spc="-1" strike="noStrike">
                <a:solidFill>
                  <a:srgbClr val="333399"/>
                </a:solidFill>
                <a:latin typeface="Arial"/>
                <a:ea typeface="ヒラギノ角ゴ ProN W3"/>
              </a:rPr>
              <a:t> “Natural” radiation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333399"/>
                </a:solidFill>
                <a:latin typeface="Arial"/>
                <a:ea typeface="ヒラギノ角ゴ ProN W3"/>
              </a:rPr>
              <a:t>Muonic interactions well understood, the main physics process under study is Multiple Coulomb Scattering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333399"/>
                </a:solidFill>
                <a:latin typeface="Arial"/>
                <a:ea typeface="ヒラギノ角ゴ ProN W3"/>
              </a:rPr>
              <a:t>Muon scattering strongly dependent on the Z of the material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241200" y="275040"/>
            <a:ext cx="63813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ヒラギノ角ゴ ProN W3"/>
              </a:rPr>
              <a:t>Application : Muon Tomography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50" name="Picture 11" descr=""/>
          <p:cNvPicPr/>
          <p:nvPr/>
        </p:nvPicPr>
        <p:blipFill>
          <a:blip r:embed="rId1"/>
          <a:stretch/>
        </p:blipFill>
        <p:spPr>
          <a:xfrm>
            <a:off x="6424920" y="1677600"/>
            <a:ext cx="3293640" cy="328896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107640" y="6477840"/>
            <a:ext cx="9792720" cy="514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Dr. L. M. Pant &amp; Raman Sehgal                                                                                                                                         1/12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LibreOffice/6.0.7.3$Linux_X86_64 LibreOffice_project/00m0$Build-3</Application>
  <Words>543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Shachi</dc:creator>
  <dc:description/>
  <dc:language>en-IN</dc:language>
  <cp:lastModifiedBy/>
  <dcterms:modified xsi:type="dcterms:W3CDTF">2019-12-09T08:38:31Z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