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25" r:id="rId2"/>
    <p:sldId id="264" r:id="rId3"/>
    <p:sldId id="266" r:id="rId4"/>
    <p:sldId id="428" r:id="rId5"/>
    <p:sldId id="263" r:id="rId6"/>
    <p:sldId id="431" r:id="rId7"/>
    <p:sldId id="438" r:id="rId8"/>
    <p:sldId id="437" r:id="rId9"/>
    <p:sldId id="434" r:id="rId10"/>
    <p:sldId id="270" r:id="rId11"/>
    <p:sldId id="432" r:id="rId12"/>
    <p:sldId id="429" r:id="rId13"/>
    <p:sldId id="436" r:id="rId14"/>
    <p:sldId id="43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6925B-4897-4372-8583-EDBEFE7BF6C3}">
          <p14:sldIdLst>
            <p14:sldId id="425"/>
          </p14:sldIdLst>
        </p14:section>
        <p14:section name="Background" id="{B72B6729-33E8-44CE-A4BB-9D278E35C41D}">
          <p14:sldIdLst>
            <p14:sldId id="264"/>
            <p14:sldId id="266"/>
            <p14:sldId id="428"/>
          </p14:sldIdLst>
        </p14:section>
        <p14:section name="Actor-Critic" id="{9429763F-114F-45EF-B30C-77A313D4AFFE}">
          <p14:sldIdLst>
            <p14:sldId id="263"/>
            <p14:sldId id="431"/>
            <p14:sldId id="438"/>
            <p14:sldId id="437"/>
            <p14:sldId id="434"/>
            <p14:sldId id="270"/>
            <p14:sldId id="432"/>
          </p14:sldIdLst>
        </p14:section>
        <p14:section name="Backup" id="{EB07C867-70D3-441C-AC5E-401A10DC00A0}">
          <p14:sldIdLst>
            <p14:sldId id="429"/>
            <p14:sldId id="436"/>
            <p14:sldId id="43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0" autoAdjust="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70E1-CA16-4C46-9175-F70CBC0C9EA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562A-C13A-4885-94AD-8322BDE3B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optimal solutions to the subproblems using a value or policy iteration in order to find an optimal solution to the larger problem. DP is subject to the curses of dimensionality: mainly the size of the state, action, and outcome space causing significant increases in complexity.</a:t>
            </a:r>
          </a:p>
          <a:p>
            <a:r>
              <a:rPr lang="en-US" dirty="0"/>
              <a:t>Notation: c</a:t>
            </a:r>
            <a:r>
              <a:rPr lang="en-US" baseline="-25000" dirty="0"/>
              <a:t>k</a:t>
            </a:r>
            <a:r>
              <a:rPr lang="en-US" baseline="0" dirty="0"/>
              <a:t> is the cost function while </a:t>
            </a:r>
            <a:r>
              <a:rPr lang="en-US" baseline="0" dirty="0" err="1"/>
              <a:t>V</a:t>
            </a:r>
            <a:r>
              <a:rPr lang="en-US" baseline="-25000" dirty="0" err="1"/>
              <a:t>k</a:t>
            </a:r>
            <a:r>
              <a:rPr lang="en-US" baseline="0" dirty="0"/>
              <a:t> is the value function. </a:t>
            </a:r>
            <a:r>
              <a:rPr lang="en-US" baseline="0" dirty="0" err="1"/>
              <a:t>X</a:t>
            </a:r>
            <a:r>
              <a:rPr lang="en-US" baseline="-25000" dirty="0" err="1"/>
              <a:t>k</a:t>
            </a:r>
            <a:r>
              <a:rPr lang="en-US" baseline="0" dirty="0"/>
              <a:t> is the state vector while </a:t>
            </a:r>
            <a:r>
              <a:rPr lang="en-US" baseline="0" dirty="0" err="1"/>
              <a:t>u</a:t>
            </a:r>
            <a:r>
              <a:rPr lang="en-US" baseline="-25000" dirty="0" err="1"/>
              <a:t>k</a:t>
            </a:r>
            <a:r>
              <a:rPr lang="en-US" baseline="0" dirty="0"/>
              <a:t> is the input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1CCD-34FB-4AA2-8867-D4664D5A98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see References slide for selected literature on the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562A-C13A-4885-94AD-8322BDE3B5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Model-free framework is used where an actor obtains a reward from external stimulus with the environment. It subsequently adapts the decision-making process to maximize/minimize the reward.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1CCD-34FB-4AA2-8867-D4664D5A98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DECC-C76B-43ED-96C4-AC381F9E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75A0-52B8-40AB-A1AA-7CE3314F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03CA-E60A-4BD0-9904-7B9C0393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6DD-4DE5-42BA-81B1-9CC10B6C4BED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537E-E0DF-41A3-9780-11664E6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BFF1-B1DC-4057-B6A8-58474E87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8AA-C1A4-4CA4-BAB3-0A6AEE86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C222-9299-4AFA-8FB6-7B1124D4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E6E8-A2F6-4781-AF10-A80E104D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5277-7FD7-47EB-802B-57297B715B5A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3F7D-C795-482B-AF2A-733C4C9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A99A-2073-48DF-857F-E522B77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3C071-F7EB-497B-B689-821F65903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062-F2A7-4FC7-AF2E-C20FDC58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9990-FC3F-4BCE-981A-63A82E99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BCB-3DE4-41B2-A6E5-8E7174379F35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0509-C733-4C29-A669-02A8FD71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75C0-6618-4613-9FF2-A555F6B5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0BE-48E2-454A-8B81-136B0C74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37D-CF61-4451-A8CD-4544C163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94785-EDAB-407F-8B40-A164DA42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D2B7-6041-400B-BB3C-50E63815779E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4013-D4EC-48A5-8E83-F7F86803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0DD7-9D5F-45DA-8E71-889E16F7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44B9-55F0-43A9-9728-A921E41A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C71F-95D3-451B-ADBA-7167AF09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539F-3094-4986-B1A2-E560DB3A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238D-87E7-4E02-AF10-FBE3DD2ACADD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B0B6-217D-427E-B9E4-F2996CD5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29AE-CAE6-43EA-95EF-2EF1F1DC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0F21-EC14-4A76-B49F-49057791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7008-F3FC-4B43-AF7D-57CB44C20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67F7-295F-4E36-8C9B-D5F09816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61FB7-C550-47D4-90CD-90D22985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36F-93BD-4721-BAFD-6AEEC4558370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5F80-AFB7-4B39-9B98-B3C684E9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F364-08FF-4B55-9BFC-F80B3FA2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792E-8454-4631-930D-E67D72CF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3CC9-0352-4EC7-B921-29FD2BEF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D155-748D-4469-AC90-1D2DCFFA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9E045-B43F-419A-B912-09E13308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98A54-25B4-4FED-970D-AA2DEC452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FA752-1644-4D20-86D3-37B0133B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0164-737F-4D91-82E6-74F0F9F26272}" type="datetime1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5448B-393F-42E7-95F2-D8F9CDF4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7C832-C1FA-401A-8B53-E79FD16C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FAB0-D640-429B-9D37-AC04AD69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435A6-F136-4F2F-8DEA-DBA160B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12D-C6BB-430A-9A5B-3BE334C15D1C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65859-BDD9-44B2-9FA7-3E0414D5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60E15-C2AA-46A7-B90B-1AF813F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88B19-BBEA-4D46-8510-D511B39B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42E-6993-438A-865B-DF4B9B906F36}" type="datetime1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68C6-C08B-4821-A987-F0483BE1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6161E-0184-4811-9389-081D2F5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F932-35D2-4535-AAF2-F3D33928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AD59-42E6-4489-9973-FE75DC37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5D17-3EF1-4F5B-816E-4F6B44A9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C829-4308-4320-AC20-FEFEADC7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1846-F85E-4504-9831-2F13A6435729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FC42-6624-4A7D-9B32-81991EBA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1E85-925A-46EF-9378-84A26D3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7408-025D-4BD9-B86E-C86E018D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3315-254F-4D84-A7F8-DD3BAD2B8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097EB-25D0-4048-A80F-14D2B15F6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DD18-2C3B-48D4-855F-A97EC7A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A6F-C9C6-427E-9933-341DD7914579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31B5-7B8B-4CF8-BEDC-635288B6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2697-DA08-475D-AB21-9C8BEC4D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35789-A86B-48CC-9071-1296FFAA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8198-31D2-4215-B50F-5ABEC634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0AF3-1BD8-4030-B525-6C34AF7A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041F-219A-4261-9D30-0EFB300C29B2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6933-5F06-4501-B01D-806E074C5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C8C2-53DA-4C16-BFA0-6C3075E3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25992-0_30" TargetMode="External"/><Relationship Id="rId2" Type="http://schemas.openxmlformats.org/officeDocument/2006/relationships/hyperlink" Target="http://energysystems.princeton.edu/Papers/Scott%20Powell-ADP%20for%20energy%20storage201204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s.confex.com/ecs/aimes2018/webprogram/Paper116010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eveloperworks/library/cc-models-machine-learning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3124-A070-46CC-8B16-4E9C407B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84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[LGC] Understanding the importance of model-free approach + an example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DA7E-ABD2-48A8-9DBF-4D3D21B3C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1068"/>
            <a:ext cx="9144000" cy="1655762"/>
          </a:xfrm>
        </p:spPr>
        <p:txBody>
          <a:bodyPr/>
          <a:lstStyle/>
          <a:p>
            <a:r>
              <a:rPr lang="en-US" dirty="0" err="1"/>
              <a:t>eCAL</a:t>
            </a:r>
            <a:endParaRPr lang="en-US" dirty="0"/>
          </a:p>
          <a:p>
            <a:r>
              <a:rPr lang="en-US" dirty="0"/>
              <a:t>Raja Selvakumar</a:t>
            </a:r>
          </a:p>
          <a:p>
            <a:r>
              <a:rPr lang="en-US" dirty="0"/>
              <a:t>08/13/18</a:t>
            </a:r>
          </a:p>
        </p:txBody>
      </p:sp>
    </p:spTree>
    <p:extLst>
      <p:ext uri="{BB962C8B-B14F-4D97-AF65-F5344CB8AC3E}">
        <p14:creationId xmlns:p14="http://schemas.microsoft.com/office/powerpoint/2010/main" val="34845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0DD0-FD89-4365-8B7E-DB714608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77"/>
            <a:ext cx="10085962" cy="480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Wahl et. al, 2014. IEEE ISVP. </a:t>
            </a:r>
            <a:r>
              <a:rPr lang="en-US" sz="2000" dirty="0" err="1"/>
              <a:t>doi</a:t>
            </a:r>
            <a:r>
              <a:rPr lang="en-US" sz="2000" dirty="0"/>
              <a:t>: 10.1109/IVS.2014.6856459</a:t>
            </a:r>
          </a:p>
          <a:p>
            <a:pPr marL="0" indent="0">
              <a:buNone/>
            </a:pPr>
            <a:r>
              <a:rPr lang="en-US" sz="2000" dirty="0"/>
              <a:t>[2] Nascimento et. al, 2007. IEEE ISADPRL. </a:t>
            </a:r>
            <a:r>
              <a:rPr lang="en-US" sz="2000" dirty="0" err="1"/>
              <a:t>doi</a:t>
            </a:r>
            <a:r>
              <a:rPr lang="en-US" sz="2000" dirty="0"/>
              <a:t>: 10.1109/ADPRL.2007.368169</a:t>
            </a:r>
          </a:p>
          <a:p>
            <a:pPr marL="0" indent="0">
              <a:buNone/>
            </a:pPr>
            <a:r>
              <a:rPr lang="en-US" sz="2000" dirty="0"/>
              <a:t>[3] Scott et. al, Operations Research. Accessed </a:t>
            </a:r>
            <a:r>
              <a:rPr lang="en-US" sz="2000" dirty="0">
                <a:hlinkClick r:id="rId2"/>
              </a:rPr>
              <a:t>online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Dong et. al, 2011. ICAR. Accessed </a:t>
            </a:r>
            <a:r>
              <a:rPr lang="en-US" sz="2000" dirty="0">
                <a:hlinkClick r:id="rId3"/>
              </a:rPr>
              <a:t>online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Zhang et. al, 2017. IEEE TSG.</a:t>
            </a:r>
            <a:r>
              <a:rPr lang="en-US" sz="1100" dirty="0"/>
              <a:t> </a:t>
            </a:r>
            <a:r>
              <a:rPr lang="en-US" sz="2000" dirty="0" err="1"/>
              <a:t>doi</a:t>
            </a:r>
            <a:r>
              <a:rPr lang="en-US" sz="2000" dirty="0"/>
              <a:t>: 10.1109/TSG.2015.2505298</a:t>
            </a:r>
          </a:p>
          <a:p>
            <a:pPr marL="0" indent="0">
              <a:buNone/>
            </a:pPr>
            <a:r>
              <a:rPr lang="en-US" sz="2000" dirty="0"/>
              <a:t>[6] van der Herten et. al, 2016. </a:t>
            </a:r>
            <a:r>
              <a:rPr lang="en-US" sz="2000" dirty="0" err="1"/>
              <a:t>arXiv</a:t>
            </a:r>
            <a:r>
              <a:rPr lang="en-US" sz="2000" dirty="0"/>
              <a:t> preprint arXiv:1608.04550</a:t>
            </a:r>
          </a:p>
          <a:p>
            <a:pPr marL="0" indent="0">
              <a:buNone/>
            </a:pPr>
            <a:r>
              <a:rPr lang="en-US" sz="2000" dirty="0"/>
              <a:t>[7] Li et. al, 2018. IEEE TITS. Advance Online Publication.</a:t>
            </a:r>
          </a:p>
          <a:p>
            <a:pPr marL="0" indent="0">
              <a:buNone/>
            </a:pPr>
            <a:r>
              <a:rPr lang="en-US" sz="2000" dirty="0"/>
              <a:t>[8] Xu et. al, 2018. </a:t>
            </a:r>
            <a:r>
              <a:rPr lang="en-US" sz="2000" dirty="0" err="1"/>
              <a:t>AiMES</a:t>
            </a:r>
            <a:r>
              <a:rPr lang="en-US" sz="2000" dirty="0"/>
              <a:t>. Submitted abstract </a:t>
            </a:r>
            <a:r>
              <a:rPr lang="en-US" sz="2000" dirty="0">
                <a:hlinkClick r:id="rId4"/>
              </a:rPr>
              <a:t>online</a:t>
            </a:r>
            <a:r>
              <a:rPr lang="en-US" sz="2000" dirty="0"/>
              <a:t>.</a:t>
            </a:r>
            <a:endParaRPr lang="en-US" sz="7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D2DF-C88E-4EAC-A5F2-DE92BFD9E8E1}" type="datetime1">
              <a:rPr lang="en-US" smtClean="0"/>
              <a:t>8/13/2018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6538-6F7A-4E93-A778-ED3F0D1B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1EA0-393A-4694-9A3D-E1B4A40C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03F4-CEE1-4DF6-9AF5-FB6B1069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6128-EAA1-4147-85D5-9862B575A3BF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CF9DB-55F0-4172-AA14-D6A6BA6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525-A9C0-4A04-9FDC-2AEAF94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D64-1E40-4E5C-AD35-E3357020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1: Load parameters and discretized state space</a:t>
            </a:r>
          </a:p>
          <a:p>
            <a:pPr marL="0" indent="0">
              <a:buNone/>
            </a:pPr>
            <a:r>
              <a:rPr lang="en-US" sz="2400" dirty="0"/>
              <a:t>Step 2: Iterate backwards in discretized time</a:t>
            </a:r>
          </a:p>
          <a:p>
            <a:pPr marL="0" indent="0">
              <a:buNone/>
            </a:pPr>
            <a:r>
              <a:rPr lang="en-US" sz="2400" dirty="0"/>
              <a:t>Step 3: Create ‘for’ loops for each state</a:t>
            </a:r>
          </a:p>
          <a:p>
            <a:pPr marL="0" indent="0">
              <a:buNone/>
            </a:pPr>
            <a:r>
              <a:rPr lang="en-US" sz="2400" dirty="0"/>
              <a:t>Step 4: Set bounds on control space based on min/max formulation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e.g.</a:t>
            </a:r>
          </a:p>
          <a:p>
            <a:pPr marL="0" indent="0">
              <a:buNone/>
            </a:pPr>
            <a:r>
              <a:rPr lang="en-US" sz="2400" dirty="0"/>
              <a:t>Step 5: Solve Bellman equation at each time point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e.g.</a:t>
            </a:r>
          </a:p>
          <a:p>
            <a:pPr marL="0" indent="0">
              <a:buNone/>
            </a:pPr>
            <a:r>
              <a:rPr lang="en-US" sz="2400" dirty="0"/>
              <a:t>Step 6: Repeat</a:t>
            </a:r>
          </a:p>
          <a:p>
            <a:pPr marL="0" indent="0">
              <a:buNone/>
            </a:pPr>
            <a:r>
              <a:rPr lang="en-US" sz="2400" dirty="0"/>
              <a:t>Step 7: Simulate over control matrix given initial state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8F34-F4E8-42AB-BF26-84849E69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9CFC-6F4B-4117-BA5E-66841E16E710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CF228-7EEE-44E6-9572-B5A0C917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DCFF7-2069-4777-B9D5-4332DAAB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614534"/>
            <a:ext cx="54864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DA03D-0CBD-4CF3-9C94-2ED693C0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06" y="4470272"/>
            <a:ext cx="4150587" cy="6874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Shape 100">
            <a:extLst>
              <a:ext uri="{FF2B5EF4-FFF2-40B4-BE49-F238E27FC236}">
                <a16:creationId xmlns:a16="http://schemas.microsoft.com/office/drawing/2014/main" id="{83AA83D6-78CA-49C2-9CF0-A630EFDE96A3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9" name="Shape 101">
              <a:extLst>
                <a:ext uri="{FF2B5EF4-FFF2-40B4-BE49-F238E27FC236}">
                  <a16:creationId xmlns:a16="http://schemas.microsoft.com/office/drawing/2014/main" id="{0E1D7ADB-DF53-4FE4-9006-8DA38F277C74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10" name="Shape 102">
              <a:extLst>
                <a:ext uri="{FF2B5EF4-FFF2-40B4-BE49-F238E27FC236}">
                  <a16:creationId xmlns:a16="http://schemas.microsoft.com/office/drawing/2014/main" id="{CAD70CF4-F37D-4635-991E-56AFE7B78A2D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18" name="Shape 103">
                <a:extLst>
                  <a:ext uri="{FF2B5EF4-FFF2-40B4-BE49-F238E27FC236}">
                    <a16:creationId xmlns:a16="http://schemas.microsoft.com/office/drawing/2014/main" id="{20808034-F5E8-4192-96E6-8C61A488C2E1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4">
                <a:extLst>
                  <a:ext uri="{FF2B5EF4-FFF2-40B4-BE49-F238E27FC236}">
                    <a16:creationId xmlns:a16="http://schemas.microsoft.com/office/drawing/2014/main" id="{210CFA14-6904-4D47-B75B-241CE834837C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11" name="Shape 105">
              <a:extLst>
                <a:ext uri="{FF2B5EF4-FFF2-40B4-BE49-F238E27FC236}">
                  <a16:creationId xmlns:a16="http://schemas.microsoft.com/office/drawing/2014/main" id="{E5F48889-5A9D-4DA8-8B4E-5E9825BC6413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16" name="Shape 106">
                <a:extLst>
                  <a:ext uri="{FF2B5EF4-FFF2-40B4-BE49-F238E27FC236}">
                    <a16:creationId xmlns:a16="http://schemas.microsoft.com/office/drawing/2014/main" id="{1DA9F086-541B-47F7-8371-3D83C1D81A47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7" name="Shape 107">
                <a:extLst>
                  <a:ext uri="{FF2B5EF4-FFF2-40B4-BE49-F238E27FC236}">
                    <a16:creationId xmlns:a16="http://schemas.microsoft.com/office/drawing/2014/main" id="{16157991-F17D-4B8E-A751-46B80C1EAD3A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12" name="Shape 108">
              <a:extLst>
                <a:ext uri="{FF2B5EF4-FFF2-40B4-BE49-F238E27FC236}">
                  <a16:creationId xmlns:a16="http://schemas.microsoft.com/office/drawing/2014/main" id="{BDEBF7A8-A5D1-41D6-A924-208B0A97D452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4ED2EEFD-5999-4AAC-938D-6BA93955DF29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5" name="Shape 110">
                <a:extLst>
                  <a:ext uri="{FF2B5EF4-FFF2-40B4-BE49-F238E27FC236}">
                    <a16:creationId xmlns:a16="http://schemas.microsoft.com/office/drawing/2014/main" id="{478ED692-1693-4104-924D-8AEB6DE95071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3" name="Shape 114">
              <a:extLst>
                <a:ext uri="{FF2B5EF4-FFF2-40B4-BE49-F238E27FC236}">
                  <a16:creationId xmlns:a16="http://schemas.microsoft.com/office/drawing/2014/main" id="{D9419CCA-A5D0-4834-8150-F9C670BF26CA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5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525-A9C0-4A04-9FDC-2AEAF94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dynamic programming: sample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D64-1E40-4E5C-AD35-E3357020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1: Load parameters and initial weights/other ADP parameters</a:t>
            </a:r>
          </a:p>
          <a:p>
            <a:pPr marL="0" indent="0">
              <a:buNone/>
            </a:pPr>
            <a:r>
              <a:rPr lang="en-US" sz="2400" dirty="0"/>
              <a:t>Step 2: Iterate forward in discretized time</a:t>
            </a:r>
          </a:p>
          <a:p>
            <a:pPr marL="0" indent="0">
              <a:buNone/>
            </a:pPr>
            <a:r>
              <a:rPr lang="en-US" sz="2400" dirty="0"/>
              <a:t>Step 3: Create ‘for’ loop for function approximation subroutine</a:t>
            </a:r>
          </a:p>
          <a:p>
            <a:pPr marL="0" indent="0">
              <a:buNone/>
            </a:pPr>
            <a:r>
              <a:rPr lang="en-US" sz="2400" dirty="0"/>
              <a:t>Step 4: Initialize Actor/Critic to obtain a) J</a:t>
            </a:r>
            <a:r>
              <a:rPr lang="en-US" sz="2400" baseline="30000" dirty="0"/>
              <a:t>^ </a:t>
            </a:r>
            <a:r>
              <a:rPr lang="en-US" sz="2400" dirty="0"/>
              <a:t>and b) u*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Step 5: Compute state transition given prior model dynamic information</a:t>
            </a:r>
          </a:p>
          <a:p>
            <a:pPr marL="0" indent="0">
              <a:buNone/>
            </a:pPr>
            <a:r>
              <a:rPr lang="en-US" sz="2400" dirty="0"/>
              <a:t>Step 6: Repeat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Advantage</a:t>
            </a:r>
            <a:r>
              <a:rPr lang="en-US" sz="2400" dirty="0"/>
              <a:t>: Reduce time required to compute value function at each time step</a:t>
            </a:r>
          </a:p>
          <a:p>
            <a:pPr marL="0" indent="0">
              <a:buNone/>
            </a:pPr>
            <a:r>
              <a:rPr lang="en-US" sz="2400" i="1" dirty="0"/>
              <a:t>Disadvantage</a:t>
            </a:r>
            <a:r>
              <a:rPr lang="en-US" sz="2400" dirty="0"/>
              <a:t>: Reduction in model accuracy and still requiring knowledge of system</a:t>
            </a: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8F34-F4E8-42AB-BF26-84849E69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905C-7377-4961-959F-729F85A9FE37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CF228-7EEE-44E6-9572-B5A0C917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Shape 100">
            <a:extLst>
              <a:ext uri="{FF2B5EF4-FFF2-40B4-BE49-F238E27FC236}">
                <a16:creationId xmlns:a16="http://schemas.microsoft.com/office/drawing/2014/main" id="{83AA83D6-78CA-49C2-9CF0-A630EFDE96A3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9" name="Shape 101">
              <a:extLst>
                <a:ext uri="{FF2B5EF4-FFF2-40B4-BE49-F238E27FC236}">
                  <a16:creationId xmlns:a16="http://schemas.microsoft.com/office/drawing/2014/main" id="{0E1D7ADB-DF53-4FE4-9006-8DA38F277C74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10" name="Shape 102">
              <a:extLst>
                <a:ext uri="{FF2B5EF4-FFF2-40B4-BE49-F238E27FC236}">
                  <a16:creationId xmlns:a16="http://schemas.microsoft.com/office/drawing/2014/main" id="{CAD70CF4-F37D-4635-991E-56AFE7B78A2D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18" name="Shape 103">
                <a:extLst>
                  <a:ext uri="{FF2B5EF4-FFF2-40B4-BE49-F238E27FC236}">
                    <a16:creationId xmlns:a16="http://schemas.microsoft.com/office/drawing/2014/main" id="{20808034-F5E8-4192-96E6-8C61A488C2E1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4">
                <a:extLst>
                  <a:ext uri="{FF2B5EF4-FFF2-40B4-BE49-F238E27FC236}">
                    <a16:creationId xmlns:a16="http://schemas.microsoft.com/office/drawing/2014/main" id="{210CFA14-6904-4D47-B75B-241CE834837C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11" name="Shape 105">
              <a:extLst>
                <a:ext uri="{FF2B5EF4-FFF2-40B4-BE49-F238E27FC236}">
                  <a16:creationId xmlns:a16="http://schemas.microsoft.com/office/drawing/2014/main" id="{E5F48889-5A9D-4DA8-8B4E-5E9825BC6413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16" name="Shape 106">
                <a:extLst>
                  <a:ext uri="{FF2B5EF4-FFF2-40B4-BE49-F238E27FC236}">
                    <a16:creationId xmlns:a16="http://schemas.microsoft.com/office/drawing/2014/main" id="{1DA9F086-541B-47F7-8371-3D83C1D81A47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7" name="Shape 107">
                <a:extLst>
                  <a:ext uri="{FF2B5EF4-FFF2-40B4-BE49-F238E27FC236}">
                    <a16:creationId xmlns:a16="http://schemas.microsoft.com/office/drawing/2014/main" id="{16157991-F17D-4B8E-A751-46B80C1EAD3A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12" name="Shape 108">
              <a:extLst>
                <a:ext uri="{FF2B5EF4-FFF2-40B4-BE49-F238E27FC236}">
                  <a16:creationId xmlns:a16="http://schemas.microsoft.com/office/drawing/2014/main" id="{BDEBF7A8-A5D1-41D6-A924-208B0A97D452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4ED2EEFD-5999-4AAC-938D-6BA93955DF29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5" name="Shape 110">
                <a:extLst>
                  <a:ext uri="{FF2B5EF4-FFF2-40B4-BE49-F238E27FC236}">
                    <a16:creationId xmlns:a16="http://schemas.microsoft.com/office/drawing/2014/main" id="{478ED692-1693-4104-924D-8AEB6DE95071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3" name="Shape 114">
              <a:extLst>
                <a:ext uri="{FF2B5EF4-FFF2-40B4-BE49-F238E27FC236}">
                  <a16:creationId xmlns:a16="http://schemas.microsoft.com/office/drawing/2014/main" id="{D9419CCA-A5D0-4834-8150-F9C670BF26CA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56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based RL: Actor overview- parameter 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83D8-960F-4669-B5E1-61290C7A7841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A751D9-6655-43D5-9A9B-3F6299CB7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28342"/>
              </p:ext>
            </p:extLst>
          </p:nvPr>
        </p:nvGraphicFramePr>
        <p:xfrm>
          <a:off x="961277" y="1505862"/>
          <a:ext cx="9982340" cy="48064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5351">
                  <a:extLst>
                    <a:ext uri="{9D8B030D-6E8A-4147-A177-3AD203B41FA5}">
                      <a16:colId xmlns:a16="http://schemas.microsoft.com/office/drawing/2014/main" val="3312725336"/>
                    </a:ext>
                  </a:extLst>
                </a:gridCol>
                <a:gridCol w="1613432">
                  <a:extLst>
                    <a:ext uri="{9D8B030D-6E8A-4147-A177-3AD203B41FA5}">
                      <a16:colId xmlns:a16="http://schemas.microsoft.com/office/drawing/2014/main" val="3244357410"/>
                    </a:ext>
                  </a:extLst>
                </a:gridCol>
                <a:gridCol w="2492035">
                  <a:extLst>
                    <a:ext uri="{9D8B030D-6E8A-4147-A177-3AD203B41FA5}">
                      <a16:colId xmlns:a16="http://schemas.microsoft.com/office/drawing/2014/main" val="657483481"/>
                    </a:ext>
                  </a:extLst>
                </a:gridCol>
                <a:gridCol w="2391522">
                  <a:extLst>
                    <a:ext uri="{9D8B030D-6E8A-4147-A177-3AD203B41FA5}">
                      <a16:colId xmlns:a16="http://schemas.microsoft.com/office/drawing/2014/main" val="479733245"/>
                    </a:ext>
                  </a:extLst>
                </a:gridCol>
              </a:tblGrid>
              <a:tr h="534046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Coming from?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Going to?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238219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baseline="0" dirty="0" err="1"/>
                        <a:t>x</a:t>
                      </a:r>
                      <a:r>
                        <a:rPr lang="en-US" sz="2000" i="1" baseline="-25000" dirty="0" err="1"/>
                        <a:t>k</a:t>
                      </a:r>
                      <a:r>
                        <a:rPr lang="en-US" sz="2000" i="0" baseline="0" dirty="0"/>
                        <a:t>: State vector</a:t>
                      </a:r>
                      <a:r>
                        <a:rPr lang="en-US" sz="2000" i="1" baseline="0" dirty="0"/>
                        <a:t> 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[m,1]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6672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w</a:t>
                      </a:r>
                      <a:r>
                        <a:rPr lang="en-US" sz="2000" i="1" baseline="-25000" dirty="0" err="1"/>
                        <a:t>a</a:t>
                      </a:r>
                      <a:r>
                        <a:rPr lang="en-US" sz="2000" i="1" baseline="30000" dirty="0"/>
                        <a:t>(1)</a:t>
                      </a:r>
                      <a:r>
                        <a:rPr lang="en-US" sz="2000" i="0" baseline="0" dirty="0"/>
                        <a:t>: 1</a:t>
                      </a:r>
                      <a:r>
                        <a:rPr lang="en-US" sz="2000" i="0" baseline="30000" dirty="0"/>
                        <a:t>st</a:t>
                      </a:r>
                      <a:r>
                        <a:rPr lang="en-US" sz="2000" i="0" baseline="0" dirty="0"/>
                        <a:t> weighting matrix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</a:t>
                      </a:r>
                      <a:r>
                        <a:rPr lang="en-US" sz="2000" i="0" dirty="0" err="1"/>
                        <a:t>N</a:t>
                      </a:r>
                      <a:r>
                        <a:rPr lang="en-US" sz="2000" i="0" baseline="-25000" dirty="0" err="1"/>
                        <a:t>ah</a:t>
                      </a:r>
                      <a:r>
                        <a:rPr lang="en-US" sz="2000" i="0" baseline="0" dirty="0" err="1"/>
                        <a:t>,m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93525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0" baseline="0" dirty="0"/>
                        <a:t>: </a:t>
                      </a:r>
                      <a:r>
                        <a:rPr lang="el-GR" sz="2000" i="0" baseline="0" dirty="0"/>
                        <a:t>Σ</a:t>
                      </a:r>
                      <a:r>
                        <a:rPr lang="en-US" sz="2000" i="1" dirty="0" err="1"/>
                        <a:t>w</a:t>
                      </a:r>
                      <a:r>
                        <a:rPr lang="en-US" sz="2000" i="1" baseline="-25000" dirty="0" err="1"/>
                        <a:t>ai,k</a:t>
                      </a:r>
                      <a:r>
                        <a:rPr lang="en-US" sz="2000" i="1" baseline="30000" dirty="0"/>
                        <a:t>(1)</a:t>
                      </a:r>
                      <a:r>
                        <a:rPr lang="en-US" sz="2000" i="1" baseline="0" dirty="0" err="1"/>
                        <a:t>x</a:t>
                      </a:r>
                      <a:r>
                        <a:rPr lang="en-US" sz="2000" i="1" baseline="-25000" dirty="0" err="1"/>
                        <a:t>ik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[N</a:t>
                      </a:r>
                      <a:r>
                        <a:rPr lang="en-US" sz="2000" i="0" baseline="-25000" dirty="0"/>
                        <a:t>ah</a:t>
                      </a:r>
                      <a:r>
                        <a:rPr lang="en-US" sz="2000" i="0" baseline="0" dirty="0"/>
                        <a:t>,1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q</a:t>
                      </a:r>
                      <a:r>
                        <a:rPr lang="en-US" sz="2000" i="1" baseline="-25000" dirty="0" err="1"/>
                        <a:t>a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95147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q</a:t>
                      </a:r>
                      <a:r>
                        <a:rPr lang="en-US" sz="2000" i="1" baseline="-25000" dirty="0" err="1"/>
                        <a:t>a</a:t>
                      </a:r>
                      <a:r>
                        <a:rPr lang="en-US" sz="2000" i="1" baseline="0" dirty="0"/>
                        <a:t>: </a:t>
                      </a:r>
                      <a:r>
                        <a:rPr lang="el-GR" sz="2000" i="1" baseline="0" dirty="0"/>
                        <a:t>Φ</a:t>
                      </a:r>
                      <a:r>
                        <a:rPr lang="en-US" sz="2000" i="1" baseline="0" dirty="0"/>
                        <a:t>(</a:t>
                      </a:r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1" baseline="0" dirty="0"/>
                        <a:t>) </a:t>
                      </a:r>
                      <a:r>
                        <a:rPr lang="en-US" sz="2000" i="0" baseline="0" dirty="0"/>
                        <a:t>-&gt; </a:t>
                      </a:r>
                      <a:r>
                        <a:rPr lang="en-US" sz="2000" i="1" baseline="0" dirty="0"/>
                        <a:t>tanh</a:t>
                      </a:r>
                      <a:r>
                        <a:rPr lang="en-US" sz="2000" i="0" baseline="0" dirty="0"/>
                        <a:t>(0.5</a:t>
                      </a:r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0" baseline="0" dirty="0"/>
                        <a:t>)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[N</a:t>
                      </a:r>
                      <a:r>
                        <a:rPr lang="en-US" sz="2000" i="0" baseline="-25000" dirty="0"/>
                        <a:t>ah</a:t>
                      </a:r>
                      <a:r>
                        <a:rPr lang="en-US" sz="2000" i="0" baseline="0" dirty="0"/>
                        <a:t>,1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Hidden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0679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w</a:t>
                      </a:r>
                      <a:r>
                        <a:rPr lang="en-US" sz="2000" i="1" baseline="-25000" dirty="0" err="1"/>
                        <a:t>a</a:t>
                      </a:r>
                      <a:r>
                        <a:rPr lang="en-US" sz="2000" i="1" baseline="30000" dirty="0"/>
                        <a:t>(2)</a:t>
                      </a:r>
                      <a:r>
                        <a:rPr lang="en-US" sz="2000" i="0" baseline="0" dirty="0"/>
                        <a:t>: 2</a:t>
                      </a:r>
                      <a:r>
                        <a:rPr lang="en-US" sz="2000" i="0" baseline="30000" dirty="0"/>
                        <a:t>nd</a:t>
                      </a:r>
                      <a:r>
                        <a:rPr lang="en-US" sz="2000" i="0" baseline="0" dirty="0"/>
                        <a:t> weighting matrix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</a:t>
                      </a:r>
                      <a:r>
                        <a:rPr lang="en-US" sz="2000" i="0" dirty="0" err="1"/>
                        <a:t>n,N</a:t>
                      </a:r>
                      <a:r>
                        <a:rPr lang="en-US" sz="2000" i="0" baseline="-25000" dirty="0" err="1"/>
                        <a:t>ah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Hidden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1366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0" baseline="0" dirty="0"/>
                        <a:t>: </a:t>
                      </a:r>
                      <a:r>
                        <a:rPr lang="el-GR" sz="2000" i="0" baseline="0" dirty="0"/>
                        <a:t>Σ</a:t>
                      </a:r>
                      <a:r>
                        <a:rPr lang="en-US" sz="2000" i="1" dirty="0" err="1"/>
                        <a:t>w</a:t>
                      </a:r>
                      <a:r>
                        <a:rPr lang="en-US" sz="2000" i="1" baseline="-25000" dirty="0" err="1"/>
                        <a:t>az,k</a:t>
                      </a:r>
                      <a:r>
                        <a:rPr lang="en-US" sz="2000" i="1" baseline="30000" dirty="0"/>
                        <a:t>(2)</a:t>
                      </a:r>
                      <a:r>
                        <a:rPr lang="en-US" sz="2000" i="1" baseline="0" dirty="0" err="1"/>
                        <a:t>q</a:t>
                      </a:r>
                      <a:r>
                        <a:rPr lang="en-US" sz="2000" i="1" baseline="-25000" dirty="0" err="1"/>
                        <a:t>az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[n</a:t>
                      </a:r>
                      <a:r>
                        <a:rPr lang="en-US" sz="2000" i="0" baseline="0" dirty="0"/>
                        <a:t>,1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Hidden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u</a:t>
                      </a:r>
                      <a:r>
                        <a:rPr lang="en-US" sz="2000" i="1" baseline="-25000" dirty="0"/>
                        <a:t>n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1990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baseline="0" dirty="0"/>
                        <a:t>u</a:t>
                      </a:r>
                      <a:r>
                        <a:rPr lang="en-US" sz="2000" i="1" baseline="-25000" dirty="0"/>
                        <a:t>n</a:t>
                      </a:r>
                      <a:r>
                        <a:rPr lang="en-US" sz="2000" i="1" baseline="0" dirty="0"/>
                        <a:t>: </a:t>
                      </a:r>
                      <a:r>
                        <a:rPr lang="el-GR" sz="2000" i="1" baseline="0" dirty="0"/>
                        <a:t>Φ</a:t>
                      </a:r>
                      <a:r>
                        <a:rPr lang="en-US" sz="2000" i="1" baseline="0" dirty="0"/>
                        <a:t>(</a:t>
                      </a:r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1" baseline="0" dirty="0"/>
                        <a:t>) </a:t>
                      </a:r>
                      <a:r>
                        <a:rPr lang="en-US" sz="2000" i="0" baseline="0" dirty="0"/>
                        <a:t>-&gt; </a:t>
                      </a:r>
                      <a:r>
                        <a:rPr lang="en-US" sz="2000" i="1" baseline="0" dirty="0"/>
                        <a:t>tanh</a:t>
                      </a:r>
                      <a:r>
                        <a:rPr lang="en-US" sz="2000" i="0" baseline="0" dirty="0"/>
                        <a:t>(0.5</a:t>
                      </a:r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0" baseline="0" dirty="0"/>
                        <a:t>)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[n</a:t>
                      </a:r>
                      <a:r>
                        <a:rPr lang="en-US" sz="2000" i="0" baseline="0" dirty="0"/>
                        <a:t>,1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Output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2869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J</a:t>
                      </a:r>
                      <a:r>
                        <a:rPr lang="en-US" sz="2000" i="1" baseline="-25000" dirty="0" err="1"/>
                        <a:t>k</a:t>
                      </a:r>
                      <a:r>
                        <a:rPr lang="en-US" sz="2000" i="1" baseline="30000" dirty="0"/>
                        <a:t>^</a:t>
                      </a:r>
                      <a:r>
                        <a:rPr lang="en-US" sz="2000" i="0" baseline="0" dirty="0"/>
                        <a:t>: Function approximation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4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4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Model-free reinforcement learning: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30" y="1513821"/>
            <a:ext cx="10515600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</a:t>
            </a:r>
          </a:p>
          <a:p>
            <a:r>
              <a:rPr lang="en-US" sz="2400" dirty="0"/>
              <a:t>Model-free framework to obtain optimal control decisions</a:t>
            </a:r>
          </a:p>
          <a:p>
            <a:r>
              <a:rPr lang="en-US" sz="2400" dirty="0"/>
              <a:t>Actor interacts with environment, adapts based on stimulus reaction</a:t>
            </a:r>
          </a:p>
          <a:p>
            <a:r>
              <a:rPr lang="en-US" sz="2400" dirty="0"/>
              <a:t>Tradeoff of removing model dynamics vs accuracy in final solution</a:t>
            </a:r>
          </a:p>
          <a:p>
            <a:r>
              <a:rPr lang="en-US" sz="2400" dirty="0"/>
              <a:t>Useful when analytical methods become infeasible, e.g. finite Markov Decision Problems (MDP), multi-armed bandit problem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</a:t>
            </a:r>
          </a:p>
          <a:p>
            <a:r>
              <a:rPr lang="en-US" sz="2400" dirty="0"/>
              <a:t>Q-learning, temporal difference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E052-3088-472F-9A96-D69D48D6E4E0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840E2-6889-4EED-BFC7-CEA85284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66" y="3777515"/>
            <a:ext cx="3942257" cy="2282359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A705992-56A6-4AA9-93FA-5D61F19AA364}"/>
              </a:ext>
            </a:extLst>
          </p:cNvPr>
          <p:cNvSpPr txBox="1">
            <a:spLocks/>
          </p:cNvSpPr>
          <p:nvPr/>
        </p:nvSpPr>
        <p:spPr>
          <a:xfrm>
            <a:off x="9818729" y="6154316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i="1" dirty="0"/>
              <a:t>Source: </a:t>
            </a:r>
            <a:r>
              <a:rPr lang="en-US" sz="1100" i="1" dirty="0">
                <a:hlinkClick r:id="rId4"/>
              </a:rPr>
              <a:t>IBM</a:t>
            </a:r>
            <a:endParaRPr lang="en-US" sz="1100" i="1" dirty="0"/>
          </a:p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endParaRPr lang="en-US" sz="1100" b="1" i="1" dirty="0"/>
          </a:p>
        </p:txBody>
      </p:sp>
      <p:grpSp>
        <p:nvGrpSpPr>
          <p:cNvPr id="22" name="Shape 100">
            <a:extLst>
              <a:ext uri="{FF2B5EF4-FFF2-40B4-BE49-F238E27FC236}">
                <a16:creationId xmlns:a16="http://schemas.microsoft.com/office/drawing/2014/main" id="{0B485FC1-9D30-4093-B0B9-9F49890EC81A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24" name="Shape 101">
              <a:extLst>
                <a:ext uri="{FF2B5EF4-FFF2-40B4-BE49-F238E27FC236}">
                  <a16:creationId xmlns:a16="http://schemas.microsoft.com/office/drawing/2014/main" id="{5C190453-9114-4758-8CE1-7023CBF88477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25" name="Shape 102">
              <a:extLst>
                <a:ext uri="{FF2B5EF4-FFF2-40B4-BE49-F238E27FC236}">
                  <a16:creationId xmlns:a16="http://schemas.microsoft.com/office/drawing/2014/main" id="{2C8374BC-B013-4245-9CFE-FC59E63F2EAF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33" name="Shape 103">
                <a:extLst>
                  <a:ext uri="{FF2B5EF4-FFF2-40B4-BE49-F238E27FC236}">
                    <a16:creationId xmlns:a16="http://schemas.microsoft.com/office/drawing/2014/main" id="{C0324055-5E99-4A51-B354-79C698636B9A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4" name="Shape 104">
                <a:extLst>
                  <a:ext uri="{FF2B5EF4-FFF2-40B4-BE49-F238E27FC236}">
                    <a16:creationId xmlns:a16="http://schemas.microsoft.com/office/drawing/2014/main" id="{19A6A8C7-A82F-4022-B050-ADD7CF5A26AB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26" name="Shape 105">
              <a:extLst>
                <a:ext uri="{FF2B5EF4-FFF2-40B4-BE49-F238E27FC236}">
                  <a16:creationId xmlns:a16="http://schemas.microsoft.com/office/drawing/2014/main" id="{8A108205-E0F9-47FE-8E48-45AC5FB51E82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31" name="Shape 106">
                <a:extLst>
                  <a:ext uri="{FF2B5EF4-FFF2-40B4-BE49-F238E27FC236}">
                    <a16:creationId xmlns:a16="http://schemas.microsoft.com/office/drawing/2014/main" id="{3D4D61E2-018E-430A-A8B1-44362DB75D86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2" name="Shape 107">
                <a:extLst>
                  <a:ext uri="{FF2B5EF4-FFF2-40B4-BE49-F238E27FC236}">
                    <a16:creationId xmlns:a16="http://schemas.microsoft.com/office/drawing/2014/main" id="{D7EB2201-1DEF-45CD-96A8-57A1B73D45CE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27" name="Shape 108">
              <a:extLst>
                <a:ext uri="{FF2B5EF4-FFF2-40B4-BE49-F238E27FC236}">
                  <a16:creationId xmlns:a16="http://schemas.microsoft.com/office/drawing/2014/main" id="{F35039B3-053B-43E3-93AD-AF632AA2EAD5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29" name="Shape 109">
                <a:extLst>
                  <a:ext uri="{FF2B5EF4-FFF2-40B4-BE49-F238E27FC236}">
                    <a16:creationId xmlns:a16="http://schemas.microsoft.com/office/drawing/2014/main" id="{99969CC6-209C-49E2-BBEB-D9F52A824A1B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0" name="Shape 110">
                <a:extLst>
                  <a:ext uri="{FF2B5EF4-FFF2-40B4-BE49-F238E27FC236}">
                    <a16:creationId xmlns:a16="http://schemas.microsoft.com/office/drawing/2014/main" id="{223D9241-7EC5-4F1B-B0C5-B466D6403330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28" name="Shape 114">
              <a:extLst>
                <a:ext uri="{FF2B5EF4-FFF2-40B4-BE49-F238E27FC236}">
                  <a16:creationId xmlns:a16="http://schemas.microsoft.com/office/drawing/2014/main" id="{96451AE6-5D83-42D2-B7EE-BA9CACEE48A8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8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Dynamic programming: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8751"/>
            <a:ext cx="10377791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</a:t>
            </a:r>
          </a:p>
          <a:p>
            <a:r>
              <a:rPr lang="en-US" sz="2400" dirty="0"/>
              <a:t>Minimize cost/maximize benefit using discretized time steps</a:t>
            </a:r>
          </a:p>
          <a:p>
            <a:r>
              <a:rPr lang="en-US" sz="2400" dirty="0"/>
              <a:t>Sequentially finding optimal solutions to subproblems of the larger problem: value/policy iteration</a:t>
            </a:r>
          </a:p>
          <a:p>
            <a:r>
              <a:rPr lang="en-US" sz="2400" dirty="0"/>
              <a:t>Creates large state and decision spaces subject to the </a:t>
            </a:r>
            <a:r>
              <a:rPr lang="en-US" sz="2400" i="1" dirty="0"/>
              <a:t>curses of dimensionality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Bellman principle of optimality</a:t>
            </a:r>
            <a:r>
              <a:rPr lang="en-US" sz="2400" dirty="0"/>
              <a:t>: For all k=0,1,…,N-1: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Common applications</a:t>
            </a:r>
          </a:p>
          <a:p>
            <a:r>
              <a:rPr lang="en-US" sz="2400" dirty="0"/>
              <a:t>Task scheduling, trajectory planning, stochastic control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6C5-8114-4F68-94ED-F9DCEF6D7A27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C9958F7-656D-4E21-A05E-14A5181D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59" y="4601835"/>
            <a:ext cx="4150587" cy="6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actor-critic algorithm: model-based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1644"/>
            <a:ext cx="10105417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</a:t>
            </a:r>
          </a:p>
          <a:p>
            <a:r>
              <a:rPr lang="en-US" sz="2400" dirty="0"/>
              <a:t>Adding a “critic” to assess the reward (value) associated with each action (policy)</a:t>
            </a:r>
          </a:p>
          <a:p>
            <a:r>
              <a:rPr lang="en-US" sz="2400" dirty="0"/>
              <a:t>Approximate dynamic programming (ADP) is a form of this real-time optimal decision-making: critic is the function approximator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Key Equation(s)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EAE-5E58-41CC-AACC-1F1BE171ABB7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197B7-CED8-4FB5-814E-FEB1D6C3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14" y="4170564"/>
            <a:ext cx="6689899" cy="1732413"/>
          </a:xfrm>
          <a:prstGeom prst="rect">
            <a:avLst/>
          </a:prstGeom>
        </p:spPr>
      </p:pic>
      <p:grpSp>
        <p:nvGrpSpPr>
          <p:cNvPr id="22" name="Shape 100">
            <a:extLst>
              <a:ext uri="{FF2B5EF4-FFF2-40B4-BE49-F238E27FC236}">
                <a16:creationId xmlns:a16="http://schemas.microsoft.com/office/drawing/2014/main" id="{0A0C0221-604E-464A-BE0C-C3B038CF8886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23" name="Shape 101">
              <a:extLst>
                <a:ext uri="{FF2B5EF4-FFF2-40B4-BE49-F238E27FC236}">
                  <a16:creationId xmlns:a16="http://schemas.microsoft.com/office/drawing/2014/main" id="{7925B07C-D2B9-4FCE-ADAD-3A69602D9265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24" name="Shape 102">
              <a:extLst>
                <a:ext uri="{FF2B5EF4-FFF2-40B4-BE49-F238E27FC236}">
                  <a16:creationId xmlns:a16="http://schemas.microsoft.com/office/drawing/2014/main" id="{AF14FFA8-1182-4438-BA2C-F07B8581E210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32" name="Shape 103">
                <a:extLst>
                  <a:ext uri="{FF2B5EF4-FFF2-40B4-BE49-F238E27FC236}">
                    <a16:creationId xmlns:a16="http://schemas.microsoft.com/office/drawing/2014/main" id="{7AD5C50A-31CF-4F67-B218-A4A623925BA8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3" name="Shape 104">
                <a:extLst>
                  <a:ext uri="{FF2B5EF4-FFF2-40B4-BE49-F238E27FC236}">
                    <a16:creationId xmlns:a16="http://schemas.microsoft.com/office/drawing/2014/main" id="{3934680A-DF29-4C06-84CA-294D7ACE01FF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25" name="Shape 105">
              <a:extLst>
                <a:ext uri="{FF2B5EF4-FFF2-40B4-BE49-F238E27FC236}">
                  <a16:creationId xmlns:a16="http://schemas.microsoft.com/office/drawing/2014/main" id="{B1AEA3D4-35A2-488E-9B50-900D4CFE4B75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30" name="Shape 106">
                <a:extLst>
                  <a:ext uri="{FF2B5EF4-FFF2-40B4-BE49-F238E27FC236}">
                    <a16:creationId xmlns:a16="http://schemas.microsoft.com/office/drawing/2014/main" id="{D1B31381-E7CB-46DD-995B-AB506F76055B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1" name="Shape 107">
                <a:extLst>
                  <a:ext uri="{FF2B5EF4-FFF2-40B4-BE49-F238E27FC236}">
                    <a16:creationId xmlns:a16="http://schemas.microsoft.com/office/drawing/2014/main" id="{F5EE4AA5-298A-4AAF-8A5B-5DD0923A9890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26" name="Shape 108">
              <a:extLst>
                <a:ext uri="{FF2B5EF4-FFF2-40B4-BE49-F238E27FC236}">
                  <a16:creationId xmlns:a16="http://schemas.microsoft.com/office/drawing/2014/main" id="{1707F6C1-D0B7-4BBB-A8C1-59AB6A505784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28" name="Shape 109">
                <a:extLst>
                  <a:ext uri="{FF2B5EF4-FFF2-40B4-BE49-F238E27FC236}">
                    <a16:creationId xmlns:a16="http://schemas.microsoft.com/office/drawing/2014/main" id="{B01ECDE5-8BCE-4EB0-BA71-DA2B1526F5F2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29" name="Shape 110">
                <a:extLst>
                  <a:ext uri="{FF2B5EF4-FFF2-40B4-BE49-F238E27FC236}">
                    <a16:creationId xmlns:a16="http://schemas.microsoft.com/office/drawing/2014/main" id="{E5B8F9BB-5FEF-496C-87CC-FA649B772EA4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27" name="Shape 114">
              <a:extLst>
                <a:ext uri="{FF2B5EF4-FFF2-40B4-BE49-F238E27FC236}">
                  <a16:creationId xmlns:a16="http://schemas.microsoft.com/office/drawing/2014/main" id="{5C1A6870-2D13-4A81-8386-518BAC6B2FD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3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F561-A0E2-419D-8170-22DBCE63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08" y="44172"/>
            <a:ext cx="10515600" cy="1325563"/>
          </a:xfrm>
        </p:spPr>
        <p:txBody>
          <a:bodyPr/>
          <a:lstStyle/>
          <a:p>
            <a:r>
              <a:rPr lang="en-US" dirty="0"/>
              <a:t>Overall comparison of different RL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C435-2EBA-4A16-99D6-37FDAA58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150-6943-4FB6-9BA2-7B1CB0B3774A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4932-CECA-4E91-A41E-B2124FA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14">
            <a:extLst>
              <a:ext uri="{FF2B5EF4-FFF2-40B4-BE49-F238E27FC236}">
                <a16:creationId xmlns:a16="http://schemas.microsoft.com/office/drawing/2014/main" id="{36F5B793-B6D9-456C-8E6F-9B147683D5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739276"/>
              </p:ext>
            </p:extLst>
          </p:nvPr>
        </p:nvGraphicFramePr>
        <p:xfrm>
          <a:off x="908766" y="1161721"/>
          <a:ext cx="9629416" cy="44856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448663">
                  <a:extLst>
                    <a:ext uri="{9D8B030D-6E8A-4147-A177-3AD203B41FA5}">
                      <a16:colId xmlns:a16="http://schemas.microsoft.com/office/drawing/2014/main" val="3265511586"/>
                    </a:ext>
                  </a:extLst>
                </a:gridCol>
                <a:gridCol w="1264343">
                  <a:extLst>
                    <a:ext uri="{9D8B030D-6E8A-4147-A177-3AD203B41FA5}">
                      <a16:colId xmlns:a16="http://schemas.microsoft.com/office/drawing/2014/main" val="178732411"/>
                    </a:ext>
                  </a:extLst>
                </a:gridCol>
                <a:gridCol w="1767627">
                  <a:extLst>
                    <a:ext uri="{9D8B030D-6E8A-4147-A177-3AD203B41FA5}">
                      <a16:colId xmlns:a16="http://schemas.microsoft.com/office/drawing/2014/main" val="2068635721"/>
                    </a:ext>
                  </a:extLst>
                </a:gridCol>
                <a:gridCol w="2447146">
                  <a:extLst>
                    <a:ext uri="{9D8B030D-6E8A-4147-A177-3AD203B41FA5}">
                      <a16:colId xmlns:a16="http://schemas.microsoft.com/office/drawing/2014/main" val="3121896874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270261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Temporal 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Forward time-stepping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Backward time-stepping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Infinite time horizon; requires state transition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Infinite time horizon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7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Required 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Parameters, model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Parameters, discretized state + control space, model dynamics, reward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Parameters, initial weights, reward function, control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Parameters, control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Calculated 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State and output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profiles and function approximations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Predicted solution time</a:t>
                      </a:r>
                      <a:r>
                        <a:rPr lang="en-US" sz="1600" baseline="300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9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Predicted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2424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93F6F-260A-4825-8580-201AC60ECA3C}"/>
              </a:ext>
            </a:extLst>
          </p:cNvPr>
          <p:cNvSpPr txBox="1">
            <a:spLocks/>
          </p:cNvSpPr>
          <p:nvPr/>
        </p:nvSpPr>
        <p:spPr>
          <a:xfrm>
            <a:off x="838200" y="5769662"/>
            <a:ext cx="583261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aseline="30000" dirty="0"/>
              <a:t>1</a:t>
            </a:r>
            <a:r>
              <a:rPr lang="en-US" sz="1100" dirty="0"/>
              <a:t>Normalized to simulation time, predictions based on preliminary tests/literature estimates </a:t>
            </a:r>
            <a:endParaRPr lang="en-US" sz="1100" baseline="30000" dirty="0"/>
          </a:p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endParaRPr lang="en-US" sz="1100" b="1" i="1" dirty="0"/>
          </a:p>
        </p:txBody>
      </p:sp>
      <p:grpSp>
        <p:nvGrpSpPr>
          <p:cNvPr id="8" name="Shape 100">
            <a:extLst>
              <a:ext uri="{FF2B5EF4-FFF2-40B4-BE49-F238E27FC236}">
                <a16:creationId xmlns:a16="http://schemas.microsoft.com/office/drawing/2014/main" id="{88A585E1-AEFC-49AD-837E-186012C5C4B9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9" name="Shape 101">
              <a:extLst>
                <a:ext uri="{FF2B5EF4-FFF2-40B4-BE49-F238E27FC236}">
                  <a16:creationId xmlns:a16="http://schemas.microsoft.com/office/drawing/2014/main" id="{8CED4144-7B93-401C-8501-6C902784929C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10" name="Shape 102">
              <a:extLst>
                <a:ext uri="{FF2B5EF4-FFF2-40B4-BE49-F238E27FC236}">
                  <a16:creationId xmlns:a16="http://schemas.microsoft.com/office/drawing/2014/main" id="{F0DAAE5A-F6BE-4997-A512-29CF8D1B9A7A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18" name="Shape 103">
                <a:extLst>
                  <a:ext uri="{FF2B5EF4-FFF2-40B4-BE49-F238E27FC236}">
                    <a16:creationId xmlns:a16="http://schemas.microsoft.com/office/drawing/2014/main" id="{89FFB4D8-B885-4912-AED6-8805A3CBE8B4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4">
                <a:extLst>
                  <a:ext uri="{FF2B5EF4-FFF2-40B4-BE49-F238E27FC236}">
                    <a16:creationId xmlns:a16="http://schemas.microsoft.com/office/drawing/2014/main" id="{49881A72-42AA-4DA5-B4A9-22DEC36A0F2A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11" name="Shape 105">
              <a:extLst>
                <a:ext uri="{FF2B5EF4-FFF2-40B4-BE49-F238E27FC236}">
                  <a16:creationId xmlns:a16="http://schemas.microsoft.com/office/drawing/2014/main" id="{751B4474-DB9F-4205-A810-C1990C2E6B54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16" name="Shape 106">
                <a:extLst>
                  <a:ext uri="{FF2B5EF4-FFF2-40B4-BE49-F238E27FC236}">
                    <a16:creationId xmlns:a16="http://schemas.microsoft.com/office/drawing/2014/main" id="{BED8E270-F2B0-4ABD-B173-CB2F6F15A416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7" name="Shape 107">
                <a:extLst>
                  <a:ext uri="{FF2B5EF4-FFF2-40B4-BE49-F238E27FC236}">
                    <a16:creationId xmlns:a16="http://schemas.microsoft.com/office/drawing/2014/main" id="{0A7FB6B2-B0A0-42FA-B684-EE0363D91201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12" name="Shape 108">
              <a:extLst>
                <a:ext uri="{FF2B5EF4-FFF2-40B4-BE49-F238E27FC236}">
                  <a16:creationId xmlns:a16="http://schemas.microsoft.com/office/drawing/2014/main" id="{6EEB0A76-3401-4E02-8BBA-568A28B36028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E7AF2601-8A66-481A-AB05-C933B21202B6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5" name="Shape 110">
                <a:extLst>
                  <a:ext uri="{FF2B5EF4-FFF2-40B4-BE49-F238E27FC236}">
                    <a16:creationId xmlns:a16="http://schemas.microsoft.com/office/drawing/2014/main" id="{2DDA4B09-BF10-497F-BBAF-D2E700F8832E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3" name="Shape 114">
              <a:extLst>
                <a:ext uri="{FF2B5EF4-FFF2-40B4-BE49-F238E27FC236}">
                  <a16:creationId xmlns:a16="http://schemas.microsoft.com/office/drawing/2014/main" id="{7E42284F-7B4B-4F15-BA1C-191F65F91492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20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Actor-critic: Algorithm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3549053" y="228291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Critic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520352" y="2685652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2818740" y="231990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2520353" y="2689237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12481" y="2685650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F4A3D-C45B-4FC3-AE99-44BE58034758}"/>
              </a:ext>
            </a:extLst>
          </p:cNvPr>
          <p:cNvSpPr/>
          <p:nvPr/>
        </p:nvSpPr>
        <p:spPr>
          <a:xfrm>
            <a:off x="3549052" y="400377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Actor</a:t>
            </a:r>
          </a:p>
          <a:p>
            <a:pPr algn="ctr"/>
            <a:r>
              <a:rPr lang="en-US" sz="1400" i="1" dirty="0"/>
              <a:t>Neural Network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DDDB7C-DD83-4AD2-8AA1-43BFAC62D44B}"/>
              </a:ext>
            </a:extLst>
          </p:cNvPr>
          <p:cNvSpPr/>
          <p:nvPr/>
        </p:nvSpPr>
        <p:spPr>
          <a:xfrm>
            <a:off x="6318522" y="2282916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Maximize reward</a:t>
            </a:r>
          </a:p>
          <a:p>
            <a:pPr algn="ctr"/>
            <a:r>
              <a:rPr lang="en-US" sz="1400" i="1" dirty="0">
                <a:solidFill>
                  <a:srgbClr val="00B050"/>
                </a:solidFill>
              </a:rPr>
              <a:t>Need r(</a:t>
            </a:r>
            <a:r>
              <a:rPr lang="en-US" sz="1400" i="1" dirty="0" err="1">
                <a:solidFill>
                  <a:srgbClr val="00B050"/>
                </a:solidFill>
              </a:rPr>
              <a:t>x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dirty="0" err="1">
                <a:solidFill>
                  <a:srgbClr val="00B050"/>
                </a:solidFill>
              </a:rPr>
              <a:t>,u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5978972" y="18633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5457340" y="1393950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critic 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EA8EA-D98F-4D5D-A2F4-D15ABED5F3B9}"/>
              </a:ext>
            </a:extLst>
          </p:cNvPr>
          <p:cNvCxnSpPr>
            <a:cxnSpLocks/>
          </p:cNvCxnSpPr>
          <p:nvPr/>
        </p:nvCxnSpPr>
        <p:spPr>
          <a:xfrm flipV="1">
            <a:off x="2520352" y="4467106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FD4693-13F1-41FC-AC79-DBEA47A5ECF0}"/>
              </a:ext>
            </a:extLst>
          </p:cNvPr>
          <p:cNvSpPr txBox="1"/>
          <p:nvPr/>
        </p:nvSpPr>
        <p:spPr>
          <a:xfrm>
            <a:off x="2857410" y="409777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2636A-B993-476D-845E-6003EE33502F}"/>
              </a:ext>
            </a:extLst>
          </p:cNvPr>
          <p:cNvSpPr txBox="1"/>
          <p:nvPr/>
        </p:nvSpPr>
        <p:spPr>
          <a:xfrm>
            <a:off x="2520353" y="4470691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196CFE-6163-4E0D-842F-F4EE3AD15611}"/>
              </a:ext>
            </a:extLst>
          </p:cNvPr>
          <p:cNvCxnSpPr>
            <a:cxnSpLocks/>
          </p:cNvCxnSpPr>
          <p:nvPr/>
        </p:nvCxnSpPr>
        <p:spPr>
          <a:xfrm>
            <a:off x="5218831" y="4467105"/>
            <a:ext cx="113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4BA61F-7A2B-4ACA-85A1-6CB34BA4D700}"/>
              </a:ext>
            </a:extLst>
          </p:cNvPr>
          <p:cNvSpPr txBox="1"/>
          <p:nvPr/>
        </p:nvSpPr>
        <p:spPr>
          <a:xfrm>
            <a:off x="5562707" y="43515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246A8F1-EABF-4E57-A954-9986238255C1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H="1" flipV="1">
            <a:off x="4380768" y="3088386"/>
            <a:ext cx="831713" cy="1318126"/>
          </a:xfrm>
          <a:prstGeom prst="bentConnector4">
            <a:avLst>
              <a:gd name="adj1" fmla="val -27485"/>
              <a:gd name="adj2" fmla="val 6527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4796623" y="317674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0524CA-0F97-409C-99C6-F4C171CED2C9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>
            <a:off x="5212482" y="2685652"/>
            <a:ext cx="1139957" cy="1720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433CCE-E719-4F78-AB58-02594720BB02}"/>
              </a:ext>
            </a:extLst>
          </p:cNvPr>
          <p:cNvSpPr/>
          <p:nvPr/>
        </p:nvSpPr>
        <p:spPr>
          <a:xfrm>
            <a:off x="6352439" y="400377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Minimize error</a:t>
            </a:r>
          </a:p>
          <a:p>
            <a:pPr algn="ctr"/>
            <a:r>
              <a:rPr lang="en-US" sz="1400" i="1" dirty="0" err="1">
                <a:solidFill>
                  <a:srgbClr val="00B050"/>
                </a:solidFill>
              </a:rPr>
              <a:t>e</a:t>
            </a:r>
            <a:r>
              <a:rPr lang="en-US" sz="1400" i="1" baseline="-25000" dirty="0" err="1">
                <a:solidFill>
                  <a:srgbClr val="00B050"/>
                </a:solidFill>
              </a:rPr>
              <a:t>c</a:t>
            </a:r>
            <a:r>
              <a:rPr lang="en-US" sz="1400" i="1" dirty="0">
                <a:solidFill>
                  <a:srgbClr val="00B050"/>
                </a:solidFill>
              </a:rPr>
              <a:t> = </a:t>
            </a:r>
            <a:r>
              <a:rPr lang="en-US" sz="1400" i="1" dirty="0" err="1">
                <a:solidFill>
                  <a:srgbClr val="00B050"/>
                </a:solidFill>
              </a:rPr>
              <a:t>V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baseline="30000" dirty="0">
                <a:solidFill>
                  <a:srgbClr val="00B050"/>
                </a:solidFill>
              </a:rPr>
              <a:t>’</a:t>
            </a:r>
            <a:r>
              <a:rPr lang="en-US" sz="1400" i="1" dirty="0">
                <a:solidFill>
                  <a:srgbClr val="00B050"/>
                </a:solidFill>
              </a:rPr>
              <a:t>-(V</a:t>
            </a:r>
            <a:r>
              <a:rPr lang="en-US" sz="1400" i="1" baseline="-25000" dirty="0">
                <a:solidFill>
                  <a:srgbClr val="00B050"/>
                </a:solidFill>
              </a:rPr>
              <a:t>k-1</a:t>
            </a:r>
            <a:r>
              <a:rPr lang="en-US" sz="1400" i="1" baseline="30000" dirty="0">
                <a:solidFill>
                  <a:srgbClr val="00B050"/>
                </a:solidFill>
              </a:rPr>
              <a:t>’</a:t>
            </a:r>
            <a:r>
              <a:rPr lang="en-US" sz="1400" i="1" dirty="0">
                <a:solidFill>
                  <a:srgbClr val="00B050"/>
                </a:solidFill>
              </a:rPr>
              <a:t>-r</a:t>
            </a:r>
            <a:r>
              <a:rPr lang="en-US" sz="1400" i="1" baseline="-25000" dirty="0">
                <a:solidFill>
                  <a:srgbClr val="00B050"/>
                </a:solidFill>
              </a:rPr>
              <a:t>k</a:t>
            </a:r>
            <a:r>
              <a:rPr lang="en-US" sz="1400" i="1" dirty="0">
                <a:solidFill>
                  <a:srgbClr val="00B050"/>
                </a:solidFill>
              </a:rPr>
              <a:t>)</a:t>
            </a:r>
            <a:r>
              <a:rPr lang="en-US" dirty="0"/>
              <a:t> </a:t>
            </a:r>
            <a:endParaRPr lang="en-US" sz="14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9556E-A992-4622-851F-B2382A78E93F}"/>
              </a:ext>
            </a:extLst>
          </p:cNvPr>
          <p:cNvCxnSpPr>
            <a:cxnSpLocks/>
          </p:cNvCxnSpPr>
          <p:nvPr/>
        </p:nvCxnSpPr>
        <p:spPr>
          <a:xfrm>
            <a:off x="8049784" y="4403346"/>
            <a:ext cx="142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E437EC-00D9-4E6D-AB43-9A8097BCD93B}"/>
              </a:ext>
            </a:extLst>
          </p:cNvPr>
          <p:cNvSpPr txBox="1"/>
          <p:nvPr/>
        </p:nvSpPr>
        <p:spPr>
          <a:xfrm>
            <a:off x="7979151" y="4434122"/>
            <a:ext cx="131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experiments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14D20A-4A1B-40F8-A0F2-6619C97D398C}"/>
              </a:ext>
            </a:extLst>
          </p:cNvPr>
          <p:cNvSpPr txBox="1"/>
          <p:nvPr/>
        </p:nvSpPr>
        <p:spPr>
          <a:xfrm>
            <a:off x="5772222" y="33781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baseline="30000" dirty="0"/>
              <a:t>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D905A-9573-4D7B-AC99-DC89939B2228}"/>
              </a:ext>
            </a:extLst>
          </p:cNvPr>
          <p:cNvSpPr txBox="1"/>
          <p:nvPr/>
        </p:nvSpPr>
        <p:spPr>
          <a:xfrm>
            <a:off x="8392462" y="40340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*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FBD07F5-F44A-43DD-BDAB-3978062BE9DE}"/>
              </a:ext>
            </a:extLst>
          </p:cNvPr>
          <p:cNvCxnSpPr>
            <a:cxnSpLocks/>
            <a:stCxn id="22" idx="3"/>
            <a:endCxn id="10" idx="0"/>
          </p:cNvCxnSpPr>
          <p:nvPr/>
        </p:nvCxnSpPr>
        <p:spPr>
          <a:xfrm flipH="1" flipV="1">
            <a:off x="4380768" y="2282916"/>
            <a:ext cx="3601183" cy="402734"/>
          </a:xfrm>
          <a:prstGeom prst="bentConnector4">
            <a:avLst>
              <a:gd name="adj1" fmla="val -6348"/>
              <a:gd name="adj2" fmla="val 192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5EBC40-C097-4663-924E-B625B733CF8F}"/>
              </a:ext>
            </a:extLst>
          </p:cNvPr>
          <p:cNvCxnSpPr/>
          <p:nvPr/>
        </p:nvCxnSpPr>
        <p:spPr>
          <a:xfrm>
            <a:off x="2362200" y="1690690"/>
            <a:ext cx="0" cy="383381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85B0AC6-BA40-442C-A987-94FB30A68DA7}"/>
              </a:ext>
            </a:extLst>
          </p:cNvPr>
          <p:cNvSpPr txBox="1"/>
          <p:nvPr/>
        </p:nvSpPr>
        <p:spPr>
          <a:xfrm>
            <a:off x="1672293" y="3378116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DFN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6148D1-9CFE-4270-840C-5D0CF9B3847A}"/>
              </a:ext>
            </a:extLst>
          </p:cNvPr>
          <p:cNvCxnSpPr/>
          <p:nvPr/>
        </p:nvCxnSpPr>
        <p:spPr>
          <a:xfrm>
            <a:off x="9558275" y="1684064"/>
            <a:ext cx="0" cy="383381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F58A8E-76CC-4F6D-8783-9257B1445B04}"/>
              </a:ext>
            </a:extLst>
          </p:cNvPr>
          <p:cNvSpPr txBox="1"/>
          <p:nvPr/>
        </p:nvSpPr>
        <p:spPr>
          <a:xfrm>
            <a:off x="9723398" y="3315218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678E2D9-2CE6-407D-805B-EA33068C36AB}"/>
              </a:ext>
            </a:extLst>
          </p:cNvPr>
          <p:cNvCxnSpPr>
            <a:cxnSpLocks/>
            <a:stCxn id="41" idx="2"/>
            <a:endCxn id="21" idx="2"/>
          </p:cNvCxnSpPr>
          <p:nvPr/>
        </p:nvCxnSpPr>
        <p:spPr>
          <a:xfrm rot="5400000">
            <a:off x="5782460" y="3407553"/>
            <a:ext cx="12700" cy="2803387"/>
          </a:xfrm>
          <a:prstGeom prst="bentConnector3">
            <a:avLst>
              <a:gd name="adj1" fmla="val 35400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B04D4-51C4-40C1-83CE-F435A799F5A3}"/>
              </a:ext>
            </a:extLst>
          </p:cNvPr>
          <p:cNvSpPr txBox="1"/>
          <p:nvPr/>
        </p:nvSpPr>
        <p:spPr>
          <a:xfrm>
            <a:off x="4379137" y="48912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a,k+1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F2010F-5718-4857-8121-EA4E744A3B4D}"/>
              </a:ext>
            </a:extLst>
          </p:cNvPr>
          <p:cNvSpPr txBox="1"/>
          <p:nvPr/>
        </p:nvSpPr>
        <p:spPr>
          <a:xfrm>
            <a:off x="4985633" y="5266941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actor weights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7EA2C-7E8B-48F0-9E22-2EE8A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77AA-CAC3-4897-8927-59631581D9DE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B23F-1D53-4E3A-97D6-ECAA828B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5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4D4F2A-38CB-46D3-9453-2DAA3F787C96}"/>
              </a:ext>
            </a:extLst>
          </p:cNvPr>
          <p:cNvSpPr txBox="1"/>
          <p:nvPr/>
        </p:nvSpPr>
        <p:spPr>
          <a:xfrm>
            <a:off x="5532825" y="22947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baseline="30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2608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Actor-critic: Critic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2459555" y="3129224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Critic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430854" y="3531959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1729242" y="316621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553401" y="3378068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</p:cNvCxnSpPr>
          <p:nvPr/>
        </p:nvCxnSpPr>
        <p:spPr>
          <a:xfrm flipV="1">
            <a:off x="4122983" y="3531957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4399116" y="316621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3349497" y="2477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2472395" y="1844118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reward update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3392887" y="421726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4AE4-0A31-4525-A029-368095B44CA9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6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8BB8E-E5B4-495B-9096-252BFA7186BD}"/>
              </a:ext>
            </a:extLst>
          </p:cNvPr>
          <p:cNvSpPr txBox="1"/>
          <p:nvPr/>
        </p:nvSpPr>
        <p:spPr>
          <a:xfrm>
            <a:off x="7997243" y="1386197"/>
            <a:ext cx="37724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Steps</a:t>
            </a:r>
            <a:endParaRPr lang="en-US" sz="2800" b="1" u="sng" dirty="0"/>
          </a:p>
          <a:p>
            <a:r>
              <a:rPr lang="en-US" dirty="0"/>
              <a:t>0.   Iterate forward in time</a:t>
            </a:r>
          </a:p>
          <a:p>
            <a:pPr marL="342900" indent="-342900">
              <a:buAutoNum type="arabicPeriod"/>
            </a:pPr>
            <a:r>
              <a:rPr lang="en-US" dirty="0"/>
              <a:t>Obtain state information from DFN, construct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at every time step k  </a:t>
            </a:r>
          </a:p>
          <a:p>
            <a:pPr marL="342900" indent="-342900">
              <a:buAutoNum type="arabicPeriod"/>
            </a:pPr>
            <a:r>
              <a:rPr lang="en-US" dirty="0"/>
              <a:t>Get control values from Actor, append to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to construct {x</a:t>
            </a:r>
            <a:r>
              <a:rPr lang="en-US" baseline="-25000" dirty="0"/>
              <a:t>1..m</a:t>
            </a:r>
            <a:r>
              <a:rPr lang="en-US" dirty="0"/>
              <a:t>,u</a:t>
            </a:r>
            <a:r>
              <a:rPr lang="en-US" baseline="-25000" dirty="0"/>
              <a:t>1..n</a:t>
            </a:r>
            <a:r>
              <a:rPr lang="en-US" dirty="0"/>
              <a:t>}</a:t>
            </a:r>
            <a:r>
              <a:rPr lang="en-US" baseline="-25000" dirty="0"/>
              <a:t>k</a:t>
            </a:r>
          </a:p>
          <a:p>
            <a:pPr marL="342900" indent="-342900">
              <a:buAutoNum type="arabicPeriod"/>
            </a:pPr>
            <a:r>
              <a:rPr lang="en-US" dirty="0"/>
              <a:t>Use neural network to predict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  <a:p>
            <a:pPr marL="342900" indent="-342900">
              <a:buAutoNum type="arabicPeriod"/>
            </a:pPr>
            <a:r>
              <a:rPr lang="en-US" dirty="0"/>
              <a:t>Repeat 1-3 with w</a:t>
            </a:r>
            <a:r>
              <a:rPr lang="en-US" baseline="-25000" dirty="0"/>
              <a:t>c,k+1</a:t>
            </a:r>
            <a:r>
              <a:rPr lang="en-US" dirty="0"/>
              <a:t> calculated from gradient descent algorithm from Reward subroutine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807984-9BE5-44F0-87F5-936EC84107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91270" y="2240257"/>
            <a:ext cx="0" cy="8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64D7-FE60-4974-B9ED-51587D8013F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291270" y="3934693"/>
            <a:ext cx="0" cy="96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8B2C33-FA6E-4A8A-A757-8F85203B0CCE}"/>
              </a:ext>
            </a:extLst>
          </p:cNvPr>
          <p:cNvSpPr txBox="1"/>
          <p:nvPr/>
        </p:nvSpPr>
        <p:spPr>
          <a:xfrm>
            <a:off x="2430087" y="5037318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Actor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FC29B5-3AF7-4DD7-86BD-1F99812FD85A}"/>
              </a:ext>
            </a:extLst>
          </p:cNvPr>
          <p:cNvSpPr txBox="1"/>
          <p:nvPr/>
        </p:nvSpPr>
        <p:spPr>
          <a:xfrm>
            <a:off x="5198932" y="3378067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reward</a:t>
            </a:r>
          </a:p>
        </p:txBody>
      </p:sp>
    </p:spTree>
    <p:extLst>
      <p:ext uri="{BB962C8B-B14F-4D97-AF65-F5344CB8AC3E}">
        <p14:creationId xmlns:p14="http://schemas.microsoft.com/office/powerpoint/2010/main" val="38932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Actor-critic: Critic Visual Representation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4AE4-0A31-4525-A029-368095B44CA9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77CDF2-E773-40CA-ABD6-3F2BC7A0C983}"/>
              </a:ext>
            </a:extLst>
          </p:cNvPr>
          <p:cNvSpPr/>
          <p:nvPr/>
        </p:nvSpPr>
        <p:spPr>
          <a:xfrm>
            <a:off x="4396902" y="2286000"/>
            <a:ext cx="719847" cy="71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A73A1C-9939-4C8F-BE20-32207DF42524}"/>
              </a:ext>
            </a:extLst>
          </p:cNvPr>
          <p:cNvSpPr/>
          <p:nvPr/>
        </p:nvSpPr>
        <p:spPr>
          <a:xfrm>
            <a:off x="4396901" y="3369586"/>
            <a:ext cx="719847" cy="71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1ED4BB-0F63-49E8-8EC1-12087FD5B2BD}"/>
              </a:ext>
            </a:extLst>
          </p:cNvPr>
          <p:cNvSpPr/>
          <p:nvPr/>
        </p:nvSpPr>
        <p:spPr>
          <a:xfrm>
            <a:off x="4396900" y="4331579"/>
            <a:ext cx="719847" cy="71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071573-952A-4E2B-B815-0301B77ADD86}"/>
              </a:ext>
            </a:extLst>
          </p:cNvPr>
          <p:cNvSpPr/>
          <p:nvPr/>
        </p:nvSpPr>
        <p:spPr>
          <a:xfrm>
            <a:off x="6485916" y="2892559"/>
            <a:ext cx="719847" cy="71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51E67B-CB28-4A3F-8F72-201B421DB0A4}"/>
              </a:ext>
            </a:extLst>
          </p:cNvPr>
          <p:cNvSpPr/>
          <p:nvPr/>
        </p:nvSpPr>
        <p:spPr>
          <a:xfrm>
            <a:off x="6485917" y="4764479"/>
            <a:ext cx="719847" cy="71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020C4F-1D31-4E84-A54B-F05E15470DF8}"/>
              </a:ext>
            </a:extLst>
          </p:cNvPr>
          <p:cNvCxnSpPr>
            <a:endCxn id="5" idx="2"/>
          </p:cNvCxnSpPr>
          <p:nvPr/>
        </p:nvCxnSpPr>
        <p:spPr>
          <a:xfrm>
            <a:off x="2811294" y="2645923"/>
            <a:ext cx="1585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3077AE-6DDE-4608-AC2D-970C829A9168}"/>
              </a:ext>
            </a:extLst>
          </p:cNvPr>
          <p:cNvCxnSpPr/>
          <p:nvPr/>
        </p:nvCxnSpPr>
        <p:spPr>
          <a:xfrm>
            <a:off x="2811294" y="3783315"/>
            <a:ext cx="1585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71BA5B-ACC1-44CB-8E54-01C45130375F}"/>
              </a:ext>
            </a:extLst>
          </p:cNvPr>
          <p:cNvCxnSpPr/>
          <p:nvPr/>
        </p:nvCxnSpPr>
        <p:spPr>
          <a:xfrm>
            <a:off x="2811294" y="4743856"/>
            <a:ext cx="1585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285A0E7-9436-4D00-8C0E-D04310328599}"/>
              </a:ext>
            </a:extLst>
          </p:cNvPr>
          <p:cNvSpPr/>
          <p:nvPr/>
        </p:nvSpPr>
        <p:spPr>
          <a:xfrm>
            <a:off x="4396899" y="5456373"/>
            <a:ext cx="719847" cy="71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B7D685-AFC6-45A9-A4C2-B401AF0B6A3D}"/>
              </a:ext>
            </a:extLst>
          </p:cNvPr>
          <p:cNvCxnSpPr/>
          <p:nvPr/>
        </p:nvCxnSpPr>
        <p:spPr>
          <a:xfrm>
            <a:off x="2811294" y="5870913"/>
            <a:ext cx="1585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08B0B7-8E5F-4137-8C39-4D915D33B70D}"/>
              </a:ext>
            </a:extLst>
          </p:cNvPr>
          <p:cNvSpPr txBox="1"/>
          <p:nvPr/>
        </p:nvSpPr>
        <p:spPr>
          <a:xfrm>
            <a:off x="3084594" y="221853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7E598D-7B79-4C45-BB73-990C6EC17464}"/>
              </a:ext>
            </a:extLst>
          </p:cNvPr>
          <p:cNvSpPr txBox="1"/>
          <p:nvPr/>
        </p:nvSpPr>
        <p:spPr>
          <a:xfrm>
            <a:off x="3084594" y="337833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91179-FDE0-4D15-A5D8-A2BBDDAC3F1B}"/>
              </a:ext>
            </a:extLst>
          </p:cNvPr>
          <p:cNvSpPr txBox="1"/>
          <p:nvPr/>
        </p:nvSpPr>
        <p:spPr>
          <a:xfrm>
            <a:off x="2871407" y="26961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BD8205-49D8-4C65-85E5-6A7BF2C6F032}"/>
              </a:ext>
            </a:extLst>
          </p:cNvPr>
          <p:cNvSpPr txBox="1"/>
          <p:nvPr/>
        </p:nvSpPr>
        <p:spPr>
          <a:xfrm>
            <a:off x="2811294" y="48393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7417E6-40DC-4A79-A40E-B377A03C0C2B}"/>
              </a:ext>
            </a:extLst>
          </p:cNvPr>
          <p:cNvSpPr txBox="1"/>
          <p:nvPr/>
        </p:nvSpPr>
        <p:spPr>
          <a:xfrm>
            <a:off x="3084594" y="435892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FD0E8-419D-434D-A349-0DEEAC784D29}"/>
              </a:ext>
            </a:extLst>
          </p:cNvPr>
          <p:cNvSpPr txBox="1"/>
          <p:nvPr/>
        </p:nvSpPr>
        <p:spPr>
          <a:xfrm>
            <a:off x="3084594" y="54843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ADP: Reward subroutine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2459555" y="3129224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Maximize reward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430854" y="3531959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553401" y="3378068"/>
            <a:ext cx="97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Critic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</p:cNvCxnSpPr>
          <p:nvPr/>
        </p:nvCxnSpPr>
        <p:spPr>
          <a:xfrm flipV="1">
            <a:off x="4122983" y="3531957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4399116" y="31662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2472395" y="1844118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previous </a:t>
            </a:r>
            <a:r>
              <a:rPr lang="en-US" sz="1400" i="1" dirty="0" err="1"/>
              <a:t>fn</a:t>
            </a:r>
            <a:r>
              <a:rPr lang="en-US" sz="1400" i="1" dirty="0"/>
              <a:t> approximation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3142185" y="4300439"/>
            <a:ext cx="11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r(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 err="1"/>
              <a:t>,u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BDA-1F90-4FAD-8DF4-121180AAD2E4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8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8BB8E-E5B4-495B-9096-252BFA7186BD}"/>
              </a:ext>
            </a:extLst>
          </p:cNvPr>
          <p:cNvSpPr txBox="1"/>
          <p:nvPr/>
        </p:nvSpPr>
        <p:spPr>
          <a:xfrm>
            <a:off x="7997243" y="1386197"/>
            <a:ext cx="3772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Steps</a:t>
            </a:r>
          </a:p>
          <a:p>
            <a:endParaRPr lang="en-US" sz="2800" b="1" u="sng" dirty="0"/>
          </a:p>
          <a:p>
            <a:r>
              <a:rPr lang="en-US" dirty="0"/>
              <a:t>0. Iterate forward in time</a:t>
            </a:r>
          </a:p>
          <a:p>
            <a:pPr marL="342900" indent="-342900">
              <a:buAutoNum type="arabicPeriod"/>
            </a:pPr>
            <a:r>
              <a:rPr lang="en-US" dirty="0"/>
              <a:t>Obtain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  <a:r>
              <a:rPr lang="en-US" dirty="0"/>
              <a:t> from critic</a:t>
            </a:r>
          </a:p>
          <a:p>
            <a:pPr marL="342900" indent="-342900">
              <a:buAutoNum type="arabicPeriod"/>
            </a:pPr>
            <a:r>
              <a:rPr lang="en-US" dirty="0"/>
              <a:t>Combine with reward and previous </a:t>
            </a:r>
            <a:r>
              <a:rPr lang="en-US" dirty="0" err="1"/>
              <a:t>fn</a:t>
            </a:r>
            <a:r>
              <a:rPr lang="en-US" dirty="0"/>
              <a:t> approximation to create 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endParaRPr lang="en-US" baseline="-25000" dirty="0"/>
          </a:p>
          <a:p>
            <a:pPr marL="342900" indent="-342900">
              <a:buAutoNum type="arabicPeriod"/>
            </a:pPr>
            <a:r>
              <a:rPr lang="en-US" dirty="0"/>
              <a:t>Minimize 0.5 e</a:t>
            </a:r>
            <a:r>
              <a:rPr lang="en-US" baseline="-25000" dirty="0"/>
              <a:t>c</a:t>
            </a:r>
            <a:r>
              <a:rPr lang="en-US" baseline="30000" dirty="0"/>
              <a:t>2 </a:t>
            </a:r>
            <a:r>
              <a:rPr lang="en-US" dirty="0"/>
              <a:t>over all weights </a:t>
            </a:r>
            <a:r>
              <a:rPr lang="en-US" dirty="0" err="1"/>
              <a:t>w</a:t>
            </a:r>
            <a:r>
              <a:rPr lang="en-US" baseline="-25000" dirty="0" err="1"/>
              <a:t>c</a:t>
            </a:r>
            <a:endParaRPr lang="en-US" baseline="30000" dirty="0"/>
          </a:p>
          <a:p>
            <a:pPr marL="342900" indent="-342900">
              <a:buAutoNum type="arabicPeriod"/>
            </a:pPr>
            <a:r>
              <a:rPr lang="en-US" dirty="0"/>
              <a:t>Yield </a:t>
            </a:r>
            <a:r>
              <a:rPr lang="en-US" dirty="0" err="1"/>
              <a:t>w</a:t>
            </a:r>
            <a:r>
              <a:rPr lang="en-US" baseline="-25000" dirty="0" err="1"/>
              <a:t>c</a:t>
            </a:r>
            <a:r>
              <a:rPr lang="en-US" dirty="0"/>
              <a:t>, send to Critic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807984-9BE5-44F0-87F5-936EC84107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91270" y="2240257"/>
            <a:ext cx="0" cy="8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64D7-FE60-4974-B9ED-51587D8013F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291270" y="3934693"/>
            <a:ext cx="0" cy="96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8B2C33-FA6E-4A8A-A757-8F85203B0CCE}"/>
              </a:ext>
            </a:extLst>
          </p:cNvPr>
          <p:cNvSpPr txBox="1"/>
          <p:nvPr/>
        </p:nvSpPr>
        <p:spPr>
          <a:xfrm>
            <a:off x="2430087" y="5037318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Reward function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FC29B5-3AF7-4DD7-86BD-1F99812FD85A}"/>
              </a:ext>
            </a:extLst>
          </p:cNvPr>
          <p:cNvSpPr txBox="1"/>
          <p:nvPr/>
        </p:nvSpPr>
        <p:spPr>
          <a:xfrm>
            <a:off x="5198932" y="3378067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Critic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344DE-5D91-4A01-AC49-D333C5E44D24}"/>
              </a:ext>
            </a:extLst>
          </p:cNvPr>
          <p:cNvSpPr txBox="1"/>
          <p:nvPr/>
        </p:nvSpPr>
        <p:spPr>
          <a:xfrm>
            <a:off x="1756963" y="317933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BD356-90AB-40F7-B36E-E567A6A7BD14}"/>
              </a:ext>
            </a:extLst>
          </p:cNvPr>
          <p:cNvSpPr txBox="1"/>
          <p:nvPr/>
        </p:nvSpPr>
        <p:spPr>
          <a:xfrm>
            <a:off x="3333576" y="24266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k-1</a:t>
            </a:r>
            <a:r>
              <a:rPr lang="en-US" baseline="30000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7754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Actor-critic: Actor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2744354" y="3180155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Actor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715653" y="3582890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2014041" y="321714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838200" y="3429000"/>
            <a:ext cx="107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From      state space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</p:cNvCxnSpPr>
          <p:nvPr/>
        </p:nvCxnSpPr>
        <p:spPr>
          <a:xfrm flipV="1">
            <a:off x="4407782" y="3582888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4683915" y="32171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3634296" y="25282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a,k+1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2757194" y="1895049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reward update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3677685" y="4268197"/>
            <a:ext cx="5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049F-6334-4AE5-B71A-02715821578A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9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8BB8E-E5B4-495B-9096-252BFA7186BD}"/>
              </a:ext>
            </a:extLst>
          </p:cNvPr>
          <p:cNvSpPr txBox="1"/>
          <p:nvPr/>
        </p:nvSpPr>
        <p:spPr>
          <a:xfrm>
            <a:off x="7092570" y="1469854"/>
            <a:ext cx="435743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Obtain state information from DFN, construct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 at every time step </a:t>
            </a:r>
            <a:r>
              <a:rPr lang="en-US" i="1" dirty="0"/>
              <a:t>k</a:t>
            </a:r>
            <a:r>
              <a:rPr lang="en-US" dirty="0"/>
              <a:t>  </a:t>
            </a:r>
          </a:p>
          <a:p>
            <a:pPr marL="342900" indent="-342900">
              <a:buAutoNum type="arabicPeriod"/>
            </a:pPr>
            <a:r>
              <a:rPr lang="en-US" dirty="0"/>
              <a:t>Initialize weights: </a:t>
            </a:r>
            <a:r>
              <a:rPr lang="en-US" i="1" dirty="0" err="1"/>
              <a:t>w</a:t>
            </a:r>
            <a:r>
              <a:rPr lang="en-US" i="1" baseline="-25000" dirty="0" err="1"/>
              <a:t>a</a:t>
            </a:r>
            <a:r>
              <a:rPr lang="en-US" i="1" baseline="30000" dirty="0"/>
              <a:t>(1</a:t>
            </a:r>
            <a:r>
              <a:rPr lang="en-US" baseline="30000" dirty="0"/>
              <a:t>)</a:t>
            </a:r>
            <a:r>
              <a:rPr lang="en-US" dirty="0"/>
              <a:t> and </a:t>
            </a:r>
            <a:r>
              <a:rPr lang="en-US" i="1" dirty="0" err="1"/>
              <a:t>w</a:t>
            </a:r>
            <a:r>
              <a:rPr lang="en-US" i="1" baseline="-25000" dirty="0" err="1"/>
              <a:t>a</a:t>
            </a:r>
            <a:r>
              <a:rPr lang="en-US" i="1" baseline="30000" dirty="0"/>
              <a:t>(2) </a:t>
            </a:r>
            <a:endParaRPr lang="en-US" baseline="-25000" dirty="0"/>
          </a:p>
          <a:p>
            <a:pPr marL="342900" indent="-342900">
              <a:buAutoNum type="arabicPeriod"/>
            </a:pPr>
            <a:r>
              <a:rPr lang="en-US" dirty="0"/>
              <a:t>Use neural network to predict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  <a:p>
            <a:pPr marL="342900" indent="-342900">
              <a:buAutoNum type="arabicPeriod"/>
            </a:pPr>
            <a:r>
              <a:rPr lang="en-US" dirty="0"/>
              <a:t>Repeat 1-3 with w</a:t>
            </a:r>
            <a:r>
              <a:rPr lang="en-US" baseline="-25000" dirty="0"/>
              <a:t>c,k+1</a:t>
            </a:r>
            <a:r>
              <a:rPr lang="en-US" dirty="0"/>
              <a:t> calculated from gradient descent algorithm from Reward subroutine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807984-9BE5-44F0-87F5-936EC84107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76069" y="2291188"/>
            <a:ext cx="0" cy="8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64D7-FE60-4974-B9ED-51587D8013F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576069" y="3985624"/>
            <a:ext cx="0" cy="96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8B2C33-FA6E-4A8A-A757-8F85203B0CCE}"/>
              </a:ext>
            </a:extLst>
          </p:cNvPr>
          <p:cNvSpPr txBox="1"/>
          <p:nvPr/>
        </p:nvSpPr>
        <p:spPr>
          <a:xfrm>
            <a:off x="2714886" y="5088249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Critic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FC29B5-3AF7-4DD7-86BD-1F99812FD85A}"/>
              </a:ext>
            </a:extLst>
          </p:cNvPr>
          <p:cNvSpPr txBox="1"/>
          <p:nvPr/>
        </p:nvSpPr>
        <p:spPr>
          <a:xfrm>
            <a:off x="5157152" y="3429000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reward</a:t>
            </a:r>
          </a:p>
        </p:txBody>
      </p:sp>
    </p:spTree>
    <p:extLst>
      <p:ext uri="{BB962C8B-B14F-4D97-AF65-F5344CB8AC3E}">
        <p14:creationId xmlns:p14="http://schemas.microsoft.com/office/powerpoint/2010/main" val="349466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1340</Words>
  <Application>Microsoft Office PowerPoint</Application>
  <PresentationFormat>Widescreen</PresentationFormat>
  <Paragraphs>294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[LGC] Understanding the importance of model-free approach + an example implementation</vt:lpstr>
      <vt:lpstr>Dynamic programming: overview</vt:lpstr>
      <vt:lpstr>The actor-critic algorithm: model-based RL</vt:lpstr>
      <vt:lpstr>Overall comparison of different RL techniques</vt:lpstr>
      <vt:lpstr>Actor-critic: Algorithm Block Diagram</vt:lpstr>
      <vt:lpstr>Actor-critic: Critic Overview</vt:lpstr>
      <vt:lpstr>Actor-critic: Critic Visual Representation</vt:lpstr>
      <vt:lpstr>ADP: Reward subroutine overview</vt:lpstr>
      <vt:lpstr>Actor-critic: Actor overview</vt:lpstr>
      <vt:lpstr>References</vt:lpstr>
      <vt:lpstr>Backup</vt:lpstr>
      <vt:lpstr>Dynamic programming: algorithm</vt:lpstr>
      <vt:lpstr>Approximate dynamic programming: sample algorithm</vt:lpstr>
      <vt:lpstr>Model based RL: Actor overview- parameter list</vt:lpstr>
      <vt:lpstr>Model-free reinforcement learning: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Literature Review* – Overview</dc:title>
  <dc:creator>Raja Selvakumar</dc:creator>
  <cp:lastModifiedBy>Raja Selvakumar</cp:lastModifiedBy>
  <cp:revision>30</cp:revision>
  <dcterms:created xsi:type="dcterms:W3CDTF">2018-07-26T23:54:44Z</dcterms:created>
  <dcterms:modified xsi:type="dcterms:W3CDTF">2018-08-15T00:26:35Z</dcterms:modified>
</cp:coreProperties>
</file>