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64" r:id="rId4"/>
    <p:sldId id="265" r:id="rId5"/>
    <p:sldId id="266" r:id="rId6"/>
    <p:sldId id="269" r:id="rId7"/>
    <p:sldId id="273" r:id="rId8"/>
    <p:sldId id="274" r:id="rId9"/>
    <p:sldId id="270" r:id="rId10"/>
    <p:sldId id="262" r:id="rId11"/>
    <p:sldId id="267" r:id="rId12"/>
    <p:sldId id="268" r:id="rId13"/>
    <p:sldId id="271" r:id="rId14"/>
    <p:sldId id="272" r:id="rId15"/>
    <p:sldId id="258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CB36E2-6486-4678-920D-27A59BA9DB01}">
          <p14:sldIdLst>
            <p14:sldId id="256"/>
            <p14:sldId id="257"/>
          </p14:sldIdLst>
        </p14:section>
        <p14:section name="Background" id="{2E73A65E-B03A-4E14-A4E5-4A7078ACD38C}">
          <p14:sldIdLst>
            <p14:sldId id="264"/>
            <p14:sldId id="265"/>
            <p14:sldId id="266"/>
          </p14:sldIdLst>
        </p14:section>
        <p14:section name="Literature Review" id="{4B2830D5-448A-4487-81BF-BED5B73E403B}">
          <p14:sldIdLst>
            <p14:sldId id="269"/>
            <p14:sldId id="273"/>
            <p14:sldId id="274"/>
            <p14:sldId id="270"/>
          </p14:sldIdLst>
        </p14:section>
        <p14:section name="Backup" id="{5D5219F1-4372-4749-A071-764749DA4D49}">
          <p14:sldIdLst>
            <p14:sldId id="262"/>
            <p14:sldId id="267"/>
            <p14:sldId id="268"/>
            <p14:sldId id="271"/>
            <p14:sldId id="272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F6BCB-8851-4803-8452-E86D5868F64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D1CCD-34FB-4AA2-8867-D4664D5A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9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find optimal solutions to the subproblems using a value or policy iteration in order to find an optimal solution to the larger problem. DP is subject to the curses of dimensionality: mainly the size of the state, action, and outcome space causing significant increases in complexity.</a:t>
            </a:r>
          </a:p>
          <a:p>
            <a:r>
              <a:rPr lang="en-US" dirty="0"/>
              <a:t>Notation: c</a:t>
            </a:r>
            <a:r>
              <a:rPr lang="en-US" baseline="-25000" dirty="0"/>
              <a:t>k</a:t>
            </a:r>
            <a:r>
              <a:rPr lang="en-US" baseline="0" dirty="0"/>
              <a:t> is the cost function while </a:t>
            </a:r>
            <a:r>
              <a:rPr lang="en-US" baseline="0" dirty="0" err="1"/>
              <a:t>V</a:t>
            </a:r>
            <a:r>
              <a:rPr lang="en-US" baseline="-25000" dirty="0" err="1"/>
              <a:t>k</a:t>
            </a:r>
            <a:r>
              <a:rPr lang="en-US" baseline="0" dirty="0"/>
              <a:t> is the value function. </a:t>
            </a:r>
            <a:r>
              <a:rPr lang="en-US" baseline="0" dirty="0" err="1"/>
              <a:t>X</a:t>
            </a:r>
            <a:r>
              <a:rPr lang="en-US" baseline="-25000" dirty="0" err="1"/>
              <a:t>k</a:t>
            </a:r>
            <a:r>
              <a:rPr lang="en-US" baseline="0" dirty="0"/>
              <a:t> is the state vector while </a:t>
            </a:r>
            <a:r>
              <a:rPr lang="en-US" baseline="0" dirty="0" err="1"/>
              <a:t>u</a:t>
            </a:r>
            <a:r>
              <a:rPr lang="en-US" baseline="-25000" dirty="0" err="1"/>
              <a:t>k</a:t>
            </a:r>
            <a:r>
              <a:rPr lang="en-US" baseline="0" dirty="0"/>
              <a:t> is the input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1CCD-34FB-4AA2-8867-D4664D5A98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Model-free framework is used where an actor obtains a reward from external stimulus with the environment. It subsequently adapts the decision-making process to maximize/minimize the reward.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1CCD-34FB-4AA2-8867-D4664D5A98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1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2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2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1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7/19/2018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1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cominghuman.ai/the-very-basics-of-reinforcement-learning-154f28a7907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slideshare.net/SnehaRavikumar1/reinforcement-learning-for-self-driving-car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developerworks/library/cc-models-machine-learning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tGsHmlfZ2p6bgzM2LjPMlVgfYemEfVGt01wbUKGLKeY/edit#gid=199503559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642-25992-0_30" TargetMode="External"/><Relationship Id="rId2" Type="http://schemas.openxmlformats.org/officeDocument/2006/relationships/hyperlink" Target="http://energysystems.princeton.edu/Papers/Scott%20Powell-ADP%20for%20energy%20storage2012040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s.confex.com/ecs/aimes2018/webprogram/Paper11601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B76-BCC0-49C4-9509-96DDDCDF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272" y="1895619"/>
            <a:ext cx="7989455" cy="153338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Garnering a deeper understanding of the actor-critic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CCCE8-7854-4F76-B2A9-9FDF6B79D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51422"/>
            <a:ext cx="9144000" cy="1655763"/>
          </a:xfrm>
        </p:spPr>
        <p:txBody>
          <a:bodyPr>
            <a:normAutofit/>
          </a:bodyPr>
          <a:lstStyle/>
          <a:p>
            <a:r>
              <a:rPr lang="en-US" sz="2000" dirty="0"/>
              <a:t>Raja Selvakumar</a:t>
            </a:r>
          </a:p>
          <a:p>
            <a:r>
              <a:rPr lang="en-US" sz="2000" dirty="0"/>
              <a:t>7/19/18</a:t>
            </a:r>
          </a:p>
          <a:p>
            <a:r>
              <a:rPr lang="en-US" sz="2000" dirty="0" err="1"/>
              <a:t>eCAL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608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460DD0-FD89-4365-8B7E-DB714608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C92DA8-A005-4D52-A692-66989D3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DE87-B212-4D3D-BBB7-2B42BE0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2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RL Schematic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C92DA8-A005-4D52-A692-66989D3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DE87-B212-4D3D-BBB7-2B42BE0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https://cdn-images-1.medium.com/max/1600/1*4u2GtNnMa9xso1WkLh7hVA.png">
            <a:extLst>
              <a:ext uri="{FF2B5EF4-FFF2-40B4-BE49-F238E27FC236}">
                <a16:creationId xmlns:a16="http://schemas.microsoft.com/office/drawing/2014/main" id="{3EB41CAE-1897-427A-B254-313FBA31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1" y="1385311"/>
            <a:ext cx="6502112" cy="460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273924-5638-4529-A16C-876E70F3388F}"/>
              </a:ext>
            </a:extLst>
          </p:cNvPr>
          <p:cNvSpPr txBox="1">
            <a:spLocks/>
          </p:cNvSpPr>
          <p:nvPr/>
        </p:nvSpPr>
        <p:spPr>
          <a:xfrm>
            <a:off x="7325464" y="6142443"/>
            <a:ext cx="1500332" cy="33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i="1" dirty="0"/>
              <a:t>Source: </a:t>
            </a:r>
            <a:r>
              <a:rPr lang="en-US" sz="1100" i="1" dirty="0">
                <a:hlinkClick r:id="rId3"/>
              </a:rPr>
              <a:t>Medium</a:t>
            </a:r>
            <a:endParaRPr lang="en-US" sz="11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96577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Actor-critic schematic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C92DA8-A005-4D52-A692-66989D3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DE87-B212-4D3D-BBB7-2B42BE0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273924-5638-4529-A16C-876E70F3388F}"/>
              </a:ext>
            </a:extLst>
          </p:cNvPr>
          <p:cNvSpPr txBox="1">
            <a:spLocks/>
          </p:cNvSpPr>
          <p:nvPr/>
        </p:nvSpPr>
        <p:spPr>
          <a:xfrm>
            <a:off x="7325464" y="6142443"/>
            <a:ext cx="1500332" cy="33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i="1" dirty="0"/>
              <a:t>Source: </a:t>
            </a:r>
            <a:r>
              <a:rPr lang="en-US" sz="1100" i="1" dirty="0">
                <a:hlinkClick r:id="rId2"/>
              </a:rPr>
              <a:t>SlideShare</a:t>
            </a:r>
            <a:endParaRPr lang="en-US" sz="11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</p:txBody>
      </p:sp>
      <p:pic>
        <p:nvPicPr>
          <p:cNvPr id="2050" name="Picture 2" descr="https://cdn-images-1.medium.com/max/1600/1*-GfRVLWhcuSYhG25rN0IbA.png">
            <a:extLst>
              <a:ext uri="{FF2B5EF4-FFF2-40B4-BE49-F238E27FC236}">
                <a16:creationId xmlns:a16="http://schemas.microsoft.com/office/drawing/2014/main" id="{7BADE198-CE37-428E-9172-BEB21B3F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170" y="1690689"/>
            <a:ext cx="37147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DCAABF-E84E-4B35-87D7-497510941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57" y="3942168"/>
            <a:ext cx="3962400" cy="2200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B5082C-2431-498A-9C8B-B3F1C3F13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1482539"/>
            <a:ext cx="3771900" cy="23526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A0D88C-E488-4ECA-870A-769265E17D7E}"/>
              </a:ext>
            </a:extLst>
          </p:cNvPr>
          <p:cNvSpPr txBox="1">
            <a:spLocks/>
          </p:cNvSpPr>
          <p:nvPr/>
        </p:nvSpPr>
        <p:spPr>
          <a:xfrm>
            <a:off x="4135004" y="6142442"/>
            <a:ext cx="1500332" cy="33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i="1" dirty="0"/>
              <a:t>Source: </a:t>
            </a:r>
            <a:r>
              <a:rPr lang="en-US" sz="1100" dirty="0"/>
              <a:t>Li, G 2018.</a:t>
            </a:r>
            <a:endParaRPr lang="en-US" sz="11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164895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Critic error algorithm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C92DA8-A005-4D52-A692-66989D3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DE87-B212-4D3D-BBB7-2B42BE0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F8411-8E9B-44C6-9C2E-B1A7AE7CA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44295">
            <a:off x="-582192" y="3260872"/>
            <a:ext cx="5721359" cy="701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38DE01-3786-4A1E-A8F6-9E2E336A5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6" y="1157216"/>
            <a:ext cx="3943350" cy="510054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4932F5-A63D-4FED-8628-0480A077D5A7}"/>
              </a:ext>
            </a:extLst>
          </p:cNvPr>
          <p:cNvSpPr txBox="1">
            <a:spLocks/>
          </p:cNvSpPr>
          <p:nvPr/>
        </p:nvSpPr>
        <p:spPr>
          <a:xfrm>
            <a:off x="628650" y="5938603"/>
            <a:ext cx="1500332" cy="338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i="1" dirty="0"/>
              <a:t>Source: </a:t>
            </a:r>
            <a:r>
              <a:rPr lang="en-US" sz="1100" dirty="0"/>
              <a:t>Wahl et. al, 2014</a:t>
            </a:r>
            <a:endParaRPr lang="en-US" sz="11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365617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X. Dong constraints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C92DA8-A005-4D52-A692-66989D3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DE87-B212-4D3D-BBB7-2B42BE0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712B4-1DA6-4496-B1ED-DC00C50F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381125"/>
            <a:ext cx="7372350" cy="40957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17BA57-56C4-4BCA-B6E4-1DCD0542EAA8}"/>
              </a:ext>
            </a:extLst>
          </p:cNvPr>
          <p:cNvSpPr txBox="1">
            <a:spLocks/>
          </p:cNvSpPr>
          <p:nvPr/>
        </p:nvSpPr>
        <p:spPr>
          <a:xfrm>
            <a:off x="6757843" y="5747333"/>
            <a:ext cx="1500332" cy="338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i="1" dirty="0"/>
              <a:t>Source: </a:t>
            </a:r>
            <a:r>
              <a:rPr lang="en-US" sz="1100" dirty="0"/>
              <a:t>Dong et. al 2011</a:t>
            </a:r>
            <a:endParaRPr lang="en-US" sz="11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218432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2E02B1B-64D0-4E52-A903-EBB10A6A7C06}"/>
              </a:ext>
            </a:extLst>
          </p:cNvPr>
          <p:cNvGrpSpPr/>
          <p:nvPr/>
        </p:nvGrpSpPr>
        <p:grpSpPr>
          <a:xfrm>
            <a:off x="5232456" y="1690689"/>
            <a:ext cx="3131072" cy="2120143"/>
            <a:chOff x="1685964" y="1480576"/>
            <a:chExt cx="3131072" cy="2120141"/>
          </a:xfrm>
        </p:grpSpPr>
        <p:cxnSp>
          <p:nvCxnSpPr>
            <p:cNvPr id="74" name="Elbow Connector 49">
              <a:extLst>
                <a:ext uri="{FF2B5EF4-FFF2-40B4-BE49-F238E27FC236}">
                  <a16:creationId xmlns:a16="http://schemas.microsoft.com/office/drawing/2014/main" id="{2F020317-22E3-479B-B771-E4E3D45DC2BC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 flipV="1">
              <a:off x="4433725" y="1480576"/>
              <a:ext cx="383311" cy="1826226"/>
            </a:xfrm>
            <a:prstGeom prst="bentConnector2">
              <a:avLst/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4DC456A-1B8F-4683-9D0D-A21AEB74D119}"/>
                </a:ext>
              </a:extLst>
            </p:cNvPr>
            <p:cNvSpPr/>
            <p:nvPr/>
          </p:nvSpPr>
          <p:spPr>
            <a:xfrm>
              <a:off x="2128654" y="3012888"/>
              <a:ext cx="2305071" cy="587829"/>
            </a:xfrm>
            <a:prstGeom prst="rect">
              <a:avLst/>
            </a:prstGeom>
            <a:solidFill>
              <a:srgbClr val="008E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OCV-R implementation: Python</a:t>
              </a:r>
            </a:p>
          </p:txBody>
        </p:sp>
        <p:cxnSp>
          <p:nvCxnSpPr>
            <p:cNvPr id="75" name="Elbow Connector 50">
              <a:extLst>
                <a:ext uri="{FF2B5EF4-FFF2-40B4-BE49-F238E27FC236}">
                  <a16:creationId xmlns:a16="http://schemas.microsoft.com/office/drawing/2014/main" id="{D5A8D4CA-C180-4EBC-86A7-4EBD2232EB2A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rot="10800000">
              <a:off x="1685964" y="1480584"/>
              <a:ext cx="442690" cy="1826221"/>
            </a:xfrm>
            <a:prstGeom prst="bentConnector2">
              <a:avLst/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DC9F35-DE70-4C85-A7DE-79DE1F0C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Overall project progress: Raja Selvakumar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9B9D11-8545-4A85-AA42-2AC96B203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98927"/>
              </p:ext>
            </p:extLst>
          </p:nvPr>
        </p:nvGraphicFramePr>
        <p:xfrm>
          <a:off x="555171" y="1447800"/>
          <a:ext cx="782683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44196764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6/4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6/11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6/18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6/25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166B693-F66B-4DA8-B73D-85861C03A2B2}"/>
              </a:ext>
            </a:extLst>
          </p:cNvPr>
          <p:cNvSpPr/>
          <p:nvPr/>
        </p:nvSpPr>
        <p:spPr>
          <a:xfrm>
            <a:off x="877455" y="2491292"/>
            <a:ext cx="2478071" cy="39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SPM/ADP Literature Review</a:t>
            </a:r>
          </a:p>
        </p:txBody>
      </p:sp>
      <p:cxnSp>
        <p:nvCxnSpPr>
          <p:cNvPr id="6" name="Elbow Connector 14">
            <a:extLst>
              <a:ext uri="{FF2B5EF4-FFF2-40B4-BE49-F238E27FC236}">
                <a16:creationId xmlns:a16="http://schemas.microsoft.com/office/drawing/2014/main" id="{3A591D63-15E0-41CB-BAF5-AA3AF36044B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355526" y="1515609"/>
            <a:ext cx="337909" cy="11747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17">
            <a:extLst>
              <a:ext uri="{FF2B5EF4-FFF2-40B4-BE49-F238E27FC236}">
                <a16:creationId xmlns:a16="http://schemas.microsoft.com/office/drawing/2014/main" id="{BB5015AB-AD14-4E1E-9EE9-0AB5236567DF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>
            <a:off x="555171" y="1714501"/>
            <a:ext cx="322284" cy="975817"/>
          </a:xfrm>
          <a:prstGeom prst="bentConnector3">
            <a:avLst>
              <a:gd name="adj1" fmla="val 99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26A237-8654-49EA-8A27-AFFF02329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24008"/>
              </p:ext>
            </p:extLst>
          </p:nvPr>
        </p:nvGraphicFramePr>
        <p:xfrm>
          <a:off x="468087" y="3962400"/>
          <a:ext cx="782683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39206833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7/9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7/16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7/23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7/30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8/6-14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5BF7ABAD-9C5E-460D-A665-EBA793E66FF3}"/>
              </a:ext>
            </a:extLst>
          </p:cNvPr>
          <p:cNvGrpSpPr/>
          <p:nvPr/>
        </p:nvGrpSpPr>
        <p:grpSpPr>
          <a:xfrm>
            <a:off x="3677810" y="1714500"/>
            <a:ext cx="4704191" cy="1262162"/>
            <a:chOff x="698024" y="2134778"/>
            <a:chExt cx="4704190" cy="1262161"/>
          </a:xfrm>
        </p:grpSpPr>
        <p:cxnSp>
          <p:nvCxnSpPr>
            <p:cNvPr id="25" name="Elbow Connector 70">
              <a:extLst>
                <a:ext uri="{FF2B5EF4-FFF2-40B4-BE49-F238E27FC236}">
                  <a16:creationId xmlns:a16="http://schemas.microsoft.com/office/drawing/2014/main" id="{1CA95EB9-C769-4335-B0EA-AA480F7C0ECB}"/>
                </a:ext>
              </a:extLst>
            </p:cNvPr>
            <p:cNvCxnSpPr>
              <a:cxnSpLocks/>
              <a:stCxn id="24" idx="3"/>
              <a:endCxn id="4" idx="3"/>
            </p:cNvCxnSpPr>
            <p:nvPr/>
          </p:nvCxnSpPr>
          <p:spPr>
            <a:xfrm flipV="1">
              <a:off x="4241525" y="2134778"/>
              <a:ext cx="1160689" cy="968247"/>
            </a:xfrm>
            <a:prstGeom prst="bentConnector3">
              <a:avLst>
                <a:gd name="adj1" fmla="val 98209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71">
              <a:extLst>
                <a:ext uri="{FF2B5EF4-FFF2-40B4-BE49-F238E27FC236}">
                  <a16:creationId xmlns:a16="http://schemas.microsoft.com/office/drawing/2014/main" id="{8F4649C3-3747-4741-8044-D1C02EAFD0F5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0800000">
              <a:off x="698024" y="2144750"/>
              <a:ext cx="1412640" cy="958275"/>
            </a:xfrm>
            <a:prstGeom prst="bentConnector3">
              <a:avLst>
                <a:gd name="adj1" fmla="val 98384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5DE35A-D722-417D-ADCA-31CF21B86982}"/>
                </a:ext>
              </a:extLst>
            </p:cNvPr>
            <p:cNvSpPr/>
            <p:nvPr/>
          </p:nvSpPr>
          <p:spPr>
            <a:xfrm>
              <a:off x="2110664" y="2809110"/>
              <a:ext cx="2130862" cy="58782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ADP + optimal control literature review</a:t>
              </a:r>
            </a:p>
          </p:txBody>
        </p:sp>
      </p:grpSp>
      <p:sp>
        <p:nvSpPr>
          <p:cNvPr id="93" name="Arrow: Up 92">
            <a:extLst>
              <a:ext uri="{FF2B5EF4-FFF2-40B4-BE49-F238E27FC236}">
                <a16:creationId xmlns:a16="http://schemas.microsoft.com/office/drawing/2014/main" id="{287CC820-82D3-4D80-883D-82330B532411}"/>
              </a:ext>
            </a:extLst>
          </p:cNvPr>
          <p:cNvSpPr/>
          <p:nvPr/>
        </p:nvSpPr>
        <p:spPr>
          <a:xfrm>
            <a:off x="2352907" y="4522546"/>
            <a:ext cx="1160689" cy="105886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F40C49-EDD2-4487-ABE8-956D6D397DEF}"/>
              </a:ext>
            </a:extLst>
          </p:cNvPr>
          <p:cNvGrpSpPr/>
          <p:nvPr/>
        </p:nvGrpSpPr>
        <p:grpSpPr>
          <a:xfrm>
            <a:off x="468088" y="3962400"/>
            <a:ext cx="1563912" cy="2286425"/>
            <a:chOff x="1681842" y="1454536"/>
            <a:chExt cx="1563912" cy="2286423"/>
          </a:xfrm>
        </p:grpSpPr>
        <p:cxnSp>
          <p:nvCxnSpPr>
            <p:cNvPr id="99" name="Elbow Connector 49">
              <a:extLst>
                <a:ext uri="{FF2B5EF4-FFF2-40B4-BE49-F238E27FC236}">
                  <a16:creationId xmlns:a16="http://schemas.microsoft.com/office/drawing/2014/main" id="{52B91680-E829-45B4-A642-51EBB0B1580E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 flipV="1">
              <a:off x="3097560" y="1454536"/>
              <a:ext cx="148194" cy="2045952"/>
            </a:xfrm>
            <a:prstGeom prst="bentConnector2">
              <a:avLst/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D1343C4-3B14-4F7C-A779-BCD58D8B2071}"/>
                </a:ext>
              </a:extLst>
            </p:cNvPr>
            <p:cNvSpPr/>
            <p:nvPr/>
          </p:nvSpPr>
          <p:spPr>
            <a:xfrm>
              <a:off x="1842404" y="3260016"/>
              <a:ext cx="1255156" cy="480943"/>
            </a:xfrm>
            <a:prstGeom prst="rect">
              <a:avLst/>
            </a:prstGeom>
            <a:solidFill>
              <a:srgbClr val="008E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Full max charge ECM: Python</a:t>
              </a:r>
            </a:p>
          </p:txBody>
        </p:sp>
        <p:cxnSp>
          <p:nvCxnSpPr>
            <p:cNvPr id="101" name="Elbow Connector 50">
              <a:extLst>
                <a:ext uri="{FF2B5EF4-FFF2-40B4-BE49-F238E27FC236}">
                  <a16:creationId xmlns:a16="http://schemas.microsoft.com/office/drawing/2014/main" id="{09F15069-8E03-4AD5-A667-445D535D0CEA}"/>
                </a:ext>
              </a:extLst>
            </p:cNvPr>
            <p:cNvCxnSpPr>
              <a:cxnSpLocks/>
              <a:stCxn id="100" idx="1"/>
              <a:endCxn id="10" idx="1"/>
            </p:cNvCxnSpPr>
            <p:nvPr/>
          </p:nvCxnSpPr>
          <p:spPr>
            <a:xfrm rot="10800000">
              <a:off x="1681842" y="1721236"/>
              <a:ext cx="160563" cy="1779252"/>
            </a:xfrm>
            <a:prstGeom prst="bentConnector3">
              <a:avLst>
                <a:gd name="adj1" fmla="val 98562"/>
              </a:avLst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Date Placeholder 124">
            <a:extLst>
              <a:ext uri="{FF2B5EF4-FFF2-40B4-BE49-F238E27FC236}">
                <a16:creationId xmlns:a16="http://schemas.microsoft.com/office/drawing/2014/main" id="{C03DD6A2-EA04-42E4-B033-8396839B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126" name="Slide Number Placeholder 125">
            <a:extLst>
              <a:ext uri="{FF2B5EF4-FFF2-40B4-BE49-F238E27FC236}">
                <a16:creationId xmlns:a16="http://schemas.microsoft.com/office/drawing/2014/main" id="{DCD2DD9D-8B11-4A14-9243-9B8AA1D8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15</a:t>
            </a:fld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BFAFDAA-3683-40CE-BD28-86FD853323BD}"/>
              </a:ext>
            </a:extLst>
          </p:cNvPr>
          <p:cNvGrpSpPr/>
          <p:nvPr/>
        </p:nvGrpSpPr>
        <p:grpSpPr>
          <a:xfrm>
            <a:off x="2032001" y="4229100"/>
            <a:ext cx="6262916" cy="1339758"/>
            <a:chOff x="722433" y="2074768"/>
            <a:chExt cx="6262915" cy="1339757"/>
          </a:xfrm>
        </p:grpSpPr>
        <p:cxnSp>
          <p:nvCxnSpPr>
            <p:cNvPr id="128" name="Elbow Connector 70">
              <a:extLst>
                <a:ext uri="{FF2B5EF4-FFF2-40B4-BE49-F238E27FC236}">
                  <a16:creationId xmlns:a16="http://schemas.microsoft.com/office/drawing/2014/main" id="{D1C59EBB-0DB5-48A0-83FB-C74EE6072C88}"/>
                </a:ext>
              </a:extLst>
            </p:cNvPr>
            <p:cNvCxnSpPr>
              <a:cxnSpLocks/>
              <a:stCxn id="130" idx="3"/>
              <a:endCxn id="10" idx="3"/>
            </p:cNvCxnSpPr>
            <p:nvPr/>
          </p:nvCxnSpPr>
          <p:spPr>
            <a:xfrm flipV="1">
              <a:off x="4846312" y="2074768"/>
              <a:ext cx="2139036" cy="1045843"/>
            </a:xfrm>
            <a:prstGeom prst="bentConnector3">
              <a:avLst>
                <a:gd name="adj1" fmla="val 9946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71">
              <a:extLst>
                <a:ext uri="{FF2B5EF4-FFF2-40B4-BE49-F238E27FC236}">
                  <a16:creationId xmlns:a16="http://schemas.microsoft.com/office/drawing/2014/main" id="{C2164C8A-F201-4FE4-B57E-4815D8934DB8}"/>
                </a:ext>
              </a:extLst>
            </p:cNvPr>
            <p:cNvCxnSpPr>
              <a:cxnSpLocks/>
              <a:stCxn id="130" idx="1"/>
            </p:cNvCxnSpPr>
            <p:nvPr/>
          </p:nvCxnSpPr>
          <p:spPr>
            <a:xfrm rot="10800000">
              <a:off x="722433" y="2074768"/>
              <a:ext cx="1993019" cy="1045843"/>
            </a:xfrm>
            <a:prstGeom prst="bentConnector3">
              <a:avLst>
                <a:gd name="adj1" fmla="val 100051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DA9A88F-0270-4BFD-94A5-C27E75DBD6F7}"/>
                </a:ext>
              </a:extLst>
            </p:cNvPr>
            <p:cNvSpPr/>
            <p:nvPr/>
          </p:nvSpPr>
          <p:spPr>
            <a:xfrm>
              <a:off x="2715451" y="2826696"/>
              <a:ext cx="2130862" cy="58782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/>
                <a:t>TBD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372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OCV-R DP Formulation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4109B4-4944-48E3-893C-F2AE9687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0AA12-09B1-470B-BE23-7C3B21F7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0EE13-DFC7-4C88-A261-8EDFC5B94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532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8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F0EB-27A9-4888-BC6D-636C227A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1A8C-D447-4680-967F-B5AAE0DA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Technical summary/definitions</a:t>
            </a:r>
          </a:p>
          <a:p>
            <a:r>
              <a:rPr lang="en-US" sz="2000" dirty="0"/>
              <a:t>Key literature findings</a:t>
            </a:r>
          </a:p>
          <a:p>
            <a:r>
              <a:rPr lang="en-US" sz="2000" dirty="0"/>
              <a:t>Next steps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DDA3-273F-4162-8DE2-A2D2B628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1C7DE-6D87-421A-A892-066F6C68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Dynamic programming: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4F6-9D17-40DF-B863-3D8AC763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8750"/>
            <a:ext cx="7886700" cy="4642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</a:t>
            </a:r>
          </a:p>
          <a:p>
            <a:r>
              <a:rPr lang="en-US" sz="2000" dirty="0"/>
              <a:t>Minimize cost/maximize benefit using discretized time steps</a:t>
            </a:r>
          </a:p>
          <a:p>
            <a:r>
              <a:rPr lang="en-US" sz="2000" dirty="0"/>
              <a:t>Sequentially finding optimal solutions to subproblems of the larger problem: value/policy iteration</a:t>
            </a:r>
          </a:p>
          <a:p>
            <a:r>
              <a:rPr lang="en-US" sz="2000" dirty="0"/>
              <a:t>Creates large state and decision spaces subject to the </a:t>
            </a:r>
            <a:r>
              <a:rPr lang="en-US" sz="2000" i="1" dirty="0"/>
              <a:t>curses of dimensionality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Sample implementation</a:t>
            </a:r>
          </a:p>
          <a:p>
            <a:pPr marL="0" indent="0">
              <a:buNone/>
            </a:pPr>
            <a:r>
              <a:rPr lang="en-US" sz="2000" b="1" dirty="0"/>
              <a:t>Bellman principle of optimality</a:t>
            </a:r>
            <a:r>
              <a:rPr lang="en-US" sz="2000" dirty="0"/>
              <a:t>: For all k=0,1,…,N-1: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Common applications</a:t>
            </a:r>
          </a:p>
          <a:p>
            <a:r>
              <a:rPr lang="en-US" sz="2000" dirty="0"/>
              <a:t>Task scheduling, trajectory planning, stochastic control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3</a:t>
            </a:fld>
            <a:endParaRPr lang="en-US"/>
          </a:p>
        </p:txBody>
      </p:sp>
      <p:grpSp>
        <p:nvGrpSpPr>
          <p:cNvPr id="6" name="Shape 100">
            <a:extLst>
              <a:ext uri="{FF2B5EF4-FFF2-40B4-BE49-F238E27FC236}">
                <a16:creationId xmlns:a16="http://schemas.microsoft.com/office/drawing/2014/main" id="{A3654314-2C57-41FB-948B-13569EE39725}"/>
              </a:ext>
            </a:extLst>
          </p:cNvPr>
          <p:cNvGrpSpPr/>
          <p:nvPr/>
        </p:nvGrpSpPr>
        <p:grpSpPr>
          <a:xfrm>
            <a:off x="2752091" y="6219279"/>
            <a:ext cx="3639818" cy="639267"/>
            <a:chOff x="-230050" y="2601291"/>
            <a:chExt cx="9882756" cy="1935414"/>
          </a:xfrm>
        </p:grpSpPr>
        <p:sp>
          <p:nvSpPr>
            <p:cNvPr id="7" name="Shape 101">
              <a:extLst>
                <a:ext uri="{FF2B5EF4-FFF2-40B4-BE49-F238E27FC236}">
                  <a16:creationId xmlns:a16="http://schemas.microsoft.com/office/drawing/2014/main" id="{CCE15430-3780-46C1-B8B7-A613CF0C10E2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  <p:grpSp>
          <p:nvGrpSpPr>
            <p:cNvPr id="8" name="Shape 102">
              <a:extLst>
                <a:ext uri="{FF2B5EF4-FFF2-40B4-BE49-F238E27FC236}">
                  <a16:creationId xmlns:a16="http://schemas.microsoft.com/office/drawing/2014/main" id="{FA8D4B30-F506-432B-B386-F4B9AC668FC5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20" name="Shape 103">
                <a:extLst>
                  <a:ext uri="{FF2B5EF4-FFF2-40B4-BE49-F238E27FC236}">
                    <a16:creationId xmlns:a16="http://schemas.microsoft.com/office/drawing/2014/main" id="{C2A73275-247F-4DAD-B9DA-F67F7A62FD4E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21" name="Shape 104">
                <a:extLst>
                  <a:ext uri="{FF2B5EF4-FFF2-40B4-BE49-F238E27FC236}">
                    <a16:creationId xmlns:a16="http://schemas.microsoft.com/office/drawing/2014/main" id="{8EA0F25F-F8DB-4307-B409-DD8E9FC41B42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9" name="Shape 105">
              <a:extLst>
                <a:ext uri="{FF2B5EF4-FFF2-40B4-BE49-F238E27FC236}">
                  <a16:creationId xmlns:a16="http://schemas.microsoft.com/office/drawing/2014/main" id="{80FD80D1-35BB-4DDF-B9FF-F3C66D46D395}"/>
                </a:ext>
              </a:extLst>
            </p:cNvPr>
            <p:cNvGrpSpPr/>
            <p:nvPr/>
          </p:nvGrpSpPr>
          <p:grpSpPr>
            <a:xfrm>
              <a:off x="3396851" y="2638476"/>
              <a:ext cx="2775931" cy="1824233"/>
              <a:chOff x="2547702" y="1978906"/>
              <a:chExt cx="2082000" cy="1368209"/>
            </a:xfrm>
          </p:grpSpPr>
          <p:sp>
            <p:nvSpPr>
              <p:cNvPr id="18" name="Shape 106">
                <a:extLst>
                  <a:ext uri="{FF2B5EF4-FFF2-40B4-BE49-F238E27FC236}">
                    <a16:creationId xmlns:a16="http://schemas.microsoft.com/office/drawing/2014/main" id="{50218841-609D-4FD2-9760-FB9345D827FE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19" name="Shape 107">
                <a:extLst>
                  <a:ext uri="{FF2B5EF4-FFF2-40B4-BE49-F238E27FC236}">
                    <a16:creationId xmlns:a16="http://schemas.microsoft.com/office/drawing/2014/main" id="{A5004516-1758-404C-84EE-8E12D0999718}"/>
                  </a:ext>
                </a:extLst>
              </p:cNvPr>
              <p:cNvSpPr txBox="1"/>
              <p:nvPr/>
            </p:nvSpPr>
            <p:spPr>
              <a:xfrm>
                <a:off x="2547702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Literature</a:t>
                </a:r>
              </a:p>
            </p:txBody>
          </p:sp>
        </p:grpSp>
        <p:grpSp>
          <p:nvGrpSpPr>
            <p:cNvPr id="10" name="Shape 108">
              <a:extLst>
                <a:ext uri="{FF2B5EF4-FFF2-40B4-BE49-F238E27FC236}">
                  <a16:creationId xmlns:a16="http://schemas.microsoft.com/office/drawing/2014/main" id="{ADA6A9A0-184D-400F-A1EB-9FBAABF4D35E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F9AFB04A-F4DA-4230-A8BD-174CB71E0B3E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17" name="Shape 110">
                <a:extLst>
                  <a:ext uri="{FF2B5EF4-FFF2-40B4-BE49-F238E27FC236}">
                    <a16:creationId xmlns:a16="http://schemas.microsoft.com/office/drawing/2014/main" id="{716A59A5-974E-45AD-BB91-C80A71363688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2" name="Shape 114">
              <a:extLst>
                <a:ext uri="{FF2B5EF4-FFF2-40B4-BE49-F238E27FC236}">
                  <a16:creationId xmlns:a16="http://schemas.microsoft.com/office/drawing/2014/main" id="{26B06870-28C1-4F9A-A6FD-380686AA899B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C9958F7-656D-4E21-A05E-14A5181DE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959" y="4816234"/>
            <a:ext cx="4150587" cy="68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2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Model-free reinforcement learning: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4F6-9D17-40DF-B863-3D8AC763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0278"/>
            <a:ext cx="7886700" cy="4642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</a:t>
            </a:r>
          </a:p>
          <a:p>
            <a:r>
              <a:rPr lang="en-US" sz="2000" dirty="0"/>
              <a:t>Model-free framework to obtain optimal control decisions</a:t>
            </a:r>
          </a:p>
          <a:p>
            <a:r>
              <a:rPr lang="en-US" sz="2000" dirty="0"/>
              <a:t>Actor interacts with environment, adapts based on stimulus reaction</a:t>
            </a:r>
          </a:p>
          <a:p>
            <a:r>
              <a:rPr lang="en-US" sz="2000" dirty="0"/>
              <a:t>Useful when analytical methods become infeasible, e.g. finite Markov Decision Problems (MDP), multi-armed bandit problem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4</a:t>
            </a:fld>
            <a:endParaRPr lang="en-US"/>
          </a:p>
        </p:txBody>
      </p:sp>
      <p:grpSp>
        <p:nvGrpSpPr>
          <p:cNvPr id="6" name="Shape 100">
            <a:extLst>
              <a:ext uri="{FF2B5EF4-FFF2-40B4-BE49-F238E27FC236}">
                <a16:creationId xmlns:a16="http://schemas.microsoft.com/office/drawing/2014/main" id="{A3654314-2C57-41FB-948B-13569EE39725}"/>
              </a:ext>
            </a:extLst>
          </p:cNvPr>
          <p:cNvGrpSpPr/>
          <p:nvPr/>
        </p:nvGrpSpPr>
        <p:grpSpPr>
          <a:xfrm>
            <a:off x="2752091" y="6219279"/>
            <a:ext cx="3639818" cy="639267"/>
            <a:chOff x="-230050" y="2601291"/>
            <a:chExt cx="9882756" cy="1935414"/>
          </a:xfrm>
        </p:grpSpPr>
        <p:sp>
          <p:nvSpPr>
            <p:cNvPr id="7" name="Shape 101">
              <a:extLst>
                <a:ext uri="{FF2B5EF4-FFF2-40B4-BE49-F238E27FC236}">
                  <a16:creationId xmlns:a16="http://schemas.microsoft.com/office/drawing/2014/main" id="{CCE15430-3780-46C1-B8B7-A613CF0C10E2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  <p:grpSp>
          <p:nvGrpSpPr>
            <p:cNvPr id="8" name="Shape 102">
              <a:extLst>
                <a:ext uri="{FF2B5EF4-FFF2-40B4-BE49-F238E27FC236}">
                  <a16:creationId xmlns:a16="http://schemas.microsoft.com/office/drawing/2014/main" id="{FA8D4B30-F506-432B-B386-F4B9AC668FC5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20" name="Shape 103">
                <a:extLst>
                  <a:ext uri="{FF2B5EF4-FFF2-40B4-BE49-F238E27FC236}">
                    <a16:creationId xmlns:a16="http://schemas.microsoft.com/office/drawing/2014/main" id="{C2A73275-247F-4DAD-B9DA-F67F7A62FD4E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21" name="Shape 104">
                <a:extLst>
                  <a:ext uri="{FF2B5EF4-FFF2-40B4-BE49-F238E27FC236}">
                    <a16:creationId xmlns:a16="http://schemas.microsoft.com/office/drawing/2014/main" id="{8EA0F25F-F8DB-4307-B409-DD8E9FC41B42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9" name="Shape 105">
              <a:extLst>
                <a:ext uri="{FF2B5EF4-FFF2-40B4-BE49-F238E27FC236}">
                  <a16:creationId xmlns:a16="http://schemas.microsoft.com/office/drawing/2014/main" id="{80FD80D1-35BB-4DDF-B9FF-F3C66D46D395}"/>
                </a:ext>
              </a:extLst>
            </p:cNvPr>
            <p:cNvGrpSpPr/>
            <p:nvPr/>
          </p:nvGrpSpPr>
          <p:grpSpPr>
            <a:xfrm>
              <a:off x="3396851" y="2638476"/>
              <a:ext cx="2775931" cy="1824233"/>
              <a:chOff x="2547702" y="1978906"/>
              <a:chExt cx="2082000" cy="1368209"/>
            </a:xfrm>
          </p:grpSpPr>
          <p:sp>
            <p:nvSpPr>
              <p:cNvPr id="18" name="Shape 106">
                <a:extLst>
                  <a:ext uri="{FF2B5EF4-FFF2-40B4-BE49-F238E27FC236}">
                    <a16:creationId xmlns:a16="http://schemas.microsoft.com/office/drawing/2014/main" id="{50218841-609D-4FD2-9760-FB9345D827FE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19" name="Shape 107">
                <a:extLst>
                  <a:ext uri="{FF2B5EF4-FFF2-40B4-BE49-F238E27FC236}">
                    <a16:creationId xmlns:a16="http://schemas.microsoft.com/office/drawing/2014/main" id="{A5004516-1758-404C-84EE-8E12D0999718}"/>
                  </a:ext>
                </a:extLst>
              </p:cNvPr>
              <p:cNvSpPr txBox="1"/>
              <p:nvPr/>
            </p:nvSpPr>
            <p:spPr>
              <a:xfrm>
                <a:off x="2547702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Literature</a:t>
                </a:r>
              </a:p>
            </p:txBody>
          </p:sp>
        </p:grpSp>
        <p:grpSp>
          <p:nvGrpSpPr>
            <p:cNvPr id="10" name="Shape 108">
              <a:extLst>
                <a:ext uri="{FF2B5EF4-FFF2-40B4-BE49-F238E27FC236}">
                  <a16:creationId xmlns:a16="http://schemas.microsoft.com/office/drawing/2014/main" id="{ADA6A9A0-184D-400F-A1EB-9FBAABF4D35E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F9AFB04A-F4DA-4230-A8BD-174CB71E0B3E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17" name="Shape 110">
                <a:extLst>
                  <a:ext uri="{FF2B5EF4-FFF2-40B4-BE49-F238E27FC236}">
                    <a16:creationId xmlns:a16="http://schemas.microsoft.com/office/drawing/2014/main" id="{716A59A5-974E-45AD-BB91-C80A71363688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2" name="Shape 114">
              <a:extLst>
                <a:ext uri="{FF2B5EF4-FFF2-40B4-BE49-F238E27FC236}">
                  <a16:creationId xmlns:a16="http://schemas.microsoft.com/office/drawing/2014/main" id="{26B06870-28C1-4F9A-A6FD-380686AA899B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B7840E2-6889-4EED-BFC7-CEA85284C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18" y="3421829"/>
            <a:ext cx="4617601" cy="2673348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A705992-56A6-4AA9-93FA-5D61F19AA364}"/>
              </a:ext>
            </a:extLst>
          </p:cNvPr>
          <p:cNvSpPr txBox="1">
            <a:spLocks/>
          </p:cNvSpPr>
          <p:nvPr/>
        </p:nvSpPr>
        <p:spPr>
          <a:xfrm>
            <a:off x="7325464" y="6142443"/>
            <a:ext cx="1500332" cy="33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i="1" dirty="0"/>
              <a:t>Source: </a:t>
            </a:r>
            <a:r>
              <a:rPr lang="en-US" sz="1100" i="1" dirty="0">
                <a:hlinkClick r:id="rId4"/>
              </a:rPr>
              <a:t>IBM</a:t>
            </a:r>
            <a:endParaRPr lang="en-US" sz="11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74318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actor-critic algorithm: model-based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4F6-9D17-40DF-B863-3D8AC763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8750"/>
            <a:ext cx="7886700" cy="4642007"/>
          </a:xfrm>
        </p:spPr>
        <p:txBody>
          <a:bodyPr>
            <a:normAutofit/>
          </a:bodyPr>
          <a:lstStyle/>
          <a:p>
            <a:r>
              <a:rPr lang="en-US" sz="2000" dirty="0"/>
              <a:t>Adding a “critic” to assess the reward (value) associated with each action (policy)</a:t>
            </a:r>
          </a:p>
          <a:p>
            <a:r>
              <a:rPr lang="en-US" sz="2000" dirty="0"/>
              <a:t>Approximate dynamic programming (ADP) is a form of this real-time optimal decision-making: critic is the function approximator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Key Equation(s)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5</a:t>
            </a:fld>
            <a:endParaRPr lang="en-US"/>
          </a:p>
        </p:txBody>
      </p:sp>
      <p:grpSp>
        <p:nvGrpSpPr>
          <p:cNvPr id="6" name="Shape 100">
            <a:extLst>
              <a:ext uri="{FF2B5EF4-FFF2-40B4-BE49-F238E27FC236}">
                <a16:creationId xmlns:a16="http://schemas.microsoft.com/office/drawing/2014/main" id="{A3654314-2C57-41FB-948B-13569EE39725}"/>
              </a:ext>
            </a:extLst>
          </p:cNvPr>
          <p:cNvGrpSpPr/>
          <p:nvPr/>
        </p:nvGrpSpPr>
        <p:grpSpPr>
          <a:xfrm>
            <a:off x="2752091" y="6219279"/>
            <a:ext cx="3639818" cy="639267"/>
            <a:chOff x="-230050" y="2601291"/>
            <a:chExt cx="9882756" cy="1935414"/>
          </a:xfrm>
        </p:grpSpPr>
        <p:sp>
          <p:nvSpPr>
            <p:cNvPr id="7" name="Shape 101">
              <a:extLst>
                <a:ext uri="{FF2B5EF4-FFF2-40B4-BE49-F238E27FC236}">
                  <a16:creationId xmlns:a16="http://schemas.microsoft.com/office/drawing/2014/main" id="{CCE15430-3780-46C1-B8B7-A613CF0C10E2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  <p:grpSp>
          <p:nvGrpSpPr>
            <p:cNvPr id="8" name="Shape 102">
              <a:extLst>
                <a:ext uri="{FF2B5EF4-FFF2-40B4-BE49-F238E27FC236}">
                  <a16:creationId xmlns:a16="http://schemas.microsoft.com/office/drawing/2014/main" id="{FA8D4B30-F506-432B-B386-F4B9AC668FC5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20" name="Shape 103">
                <a:extLst>
                  <a:ext uri="{FF2B5EF4-FFF2-40B4-BE49-F238E27FC236}">
                    <a16:creationId xmlns:a16="http://schemas.microsoft.com/office/drawing/2014/main" id="{C2A73275-247F-4DAD-B9DA-F67F7A62FD4E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21" name="Shape 104">
                <a:extLst>
                  <a:ext uri="{FF2B5EF4-FFF2-40B4-BE49-F238E27FC236}">
                    <a16:creationId xmlns:a16="http://schemas.microsoft.com/office/drawing/2014/main" id="{8EA0F25F-F8DB-4307-B409-DD8E9FC41B42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9" name="Shape 105">
              <a:extLst>
                <a:ext uri="{FF2B5EF4-FFF2-40B4-BE49-F238E27FC236}">
                  <a16:creationId xmlns:a16="http://schemas.microsoft.com/office/drawing/2014/main" id="{80FD80D1-35BB-4DDF-B9FF-F3C66D46D395}"/>
                </a:ext>
              </a:extLst>
            </p:cNvPr>
            <p:cNvGrpSpPr/>
            <p:nvPr/>
          </p:nvGrpSpPr>
          <p:grpSpPr>
            <a:xfrm>
              <a:off x="3396851" y="2638476"/>
              <a:ext cx="2775931" cy="1824233"/>
              <a:chOff x="2547702" y="1978906"/>
              <a:chExt cx="2082000" cy="1368209"/>
            </a:xfrm>
          </p:grpSpPr>
          <p:sp>
            <p:nvSpPr>
              <p:cNvPr id="18" name="Shape 106">
                <a:extLst>
                  <a:ext uri="{FF2B5EF4-FFF2-40B4-BE49-F238E27FC236}">
                    <a16:creationId xmlns:a16="http://schemas.microsoft.com/office/drawing/2014/main" id="{50218841-609D-4FD2-9760-FB9345D827FE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19" name="Shape 107">
                <a:extLst>
                  <a:ext uri="{FF2B5EF4-FFF2-40B4-BE49-F238E27FC236}">
                    <a16:creationId xmlns:a16="http://schemas.microsoft.com/office/drawing/2014/main" id="{A5004516-1758-404C-84EE-8E12D0999718}"/>
                  </a:ext>
                </a:extLst>
              </p:cNvPr>
              <p:cNvSpPr txBox="1"/>
              <p:nvPr/>
            </p:nvSpPr>
            <p:spPr>
              <a:xfrm>
                <a:off x="2547702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Literature</a:t>
                </a:r>
              </a:p>
            </p:txBody>
          </p:sp>
        </p:grpSp>
        <p:grpSp>
          <p:nvGrpSpPr>
            <p:cNvPr id="10" name="Shape 108">
              <a:extLst>
                <a:ext uri="{FF2B5EF4-FFF2-40B4-BE49-F238E27FC236}">
                  <a16:creationId xmlns:a16="http://schemas.microsoft.com/office/drawing/2014/main" id="{ADA6A9A0-184D-400F-A1EB-9FBAABF4D35E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F9AFB04A-F4DA-4230-A8BD-174CB71E0B3E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17" name="Shape 110">
                <a:extLst>
                  <a:ext uri="{FF2B5EF4-FFF2-40B4-BE49-F238E27FC236}">
                    <a16:creationId xmlns:a16="http://schemas.microsoft.com/office/drawing/2014/main" id="{716A59A5-974E-45AD-BB91-C80A71363688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2" name="Shape 114">
              <a:extLst>
                <a:ext uri="{FF2B5EF4-FFF2-40B4-BE49-F238E27FC236}">
                  <a16:creationId xmlns:a16="http://schemas.microsoft.com/office/drawing/2014/main" id="{26B06870-28C1-4F9A-A6FD-380686AA899B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197B7-CED8-4FB5-814E-FEB1D6C3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51" y="3763715"/>
            <a:ext cx="5466399" cy="14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Literature review: relevant papers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6</a:t>
            </a:fld>
            <a:endParaRPr lang="en-US"/>
          </a:p>
        </p:txBody>
      </p:sp>
      <p:grpSp>
        <p:nvGrpSpPr>
          <p:cNvPr id="6" name="Shape 100">
            <a:extLst>
              <a:ext uri="{FF2B5EF4-FFF2-40B4-BE49-F238E27FC236}">
                <a16:creationId xmlns:a16="http://schemas.microsoft.com/office/drawing/2014/main" id="{A3654314-2C57-41FB-948B-13569EE39725}"/>
              </a:ext>
            </a:extLst>
          </p:cNvPr>
          <p:cNvGrpSpPr/>
          <p:nvPr/>
        </p:nvGrpSpPr>
        <p:grpSpPr>
          <a:xfrm>
            <a:off x="2752091" y="6219279"/>
            <a:ext cx="3639818" cy="639267"/>
            <a:chOff x="-230050" y="2601291"/>
            <a:chExt cx="9882756" cy="1935414"/>
          </a:xfrm>
        </p:grpSpPr>
        <p:sp>
          <p:nvSpPr>
            <p:cNvPr id="7" name="Shape 101">
              <a:extLst>
                <a:ext uri="{FF2B5EF4-FFF2-40B4-BE49-F238E27FC236}">
                  <a16:creationId xmlns:a16="http://schemas.microsoft.com/office/drawing/2014/main" id="{CCE15430-3780-46C1-B8B7-A613CF0C10E2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6D9EEB"/>
            </a:soli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8" name="Shape 102">
              <a:extLst>
                <a:ext uri="{FF2B5EF4-FFF2-40B4-BE49-F238E27FC236}">
                  <a16:creationId xmlns:a16="http://schemas.microsoft.com/office/drawing/2014/main" id="{FA8D4B30-F506-432B-B386-F4B9AC668FC5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20" name="Shape 103">
                <a:extLst>
                  <a:ext uri="{FF2B5EF4-FFF2-40B4-BE49-F238E27FC236}">
                    <a16:creationId xmlns:a16="http://schemas.microsoft.com/office/drawing/2014/main" id="{C2A73275-247F-4DAD-B9DA-F67F7A62FD4E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21" name="Shape 104">
                <a:extLst>
                  <a:ext uri="{FF2B5EF4-FFF2-40B4-BE49-F238E27FC236}">
                    <a16:creationId xmlns:a16="http://schemas.microsoft.com/office/drawing/2014/main" id="{8EA0F25F-F8DB-4307-B409-DD8E9FC41B42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9" name="Shape 105">
              <a:extLst>
                <a:ext uri="{FF2B5EF4-FFF2-40B4-BE49-F238E27FC236}">
                  <a16:creationId xmlns:a16="http://schemas.microsoft.com/office/drawing/2014/main" id="{80FD80D1-35BB-4DDF-B9FF-F3C66D46D395}"/>
                </a:ext>
              </a:extLst>
            </p:cNvPr>
            <p:cNvGrpSpPr/>
            <p:nvPr/>
          </p:nvGrpSpPr>
          <p:grpSpPr>
            <a:xfrm>
              <a:off x="3396851" y="2638476"/>
              <a:ext cx="2775931" cy="1824233"/>
              <a:chOff x="2547702" y="1978906"/>
              <a:chExt cx="2082000" cy="1368209"/>
            </a:xfrm>
          </p:grpSpPr>
          <p:sp>
            <p:nvSpPr>
              <p:cNvPr id="18" name="Shape 106">
                <a:extLst>
                  <a:ext uri="{FF2B5EF4-FFF2-40B4-BE49-F238E27FC236}">
                    <a16:creationId xmlns:a16="http://schemas.microsoft.com/office/drawing/2014/main" id="{50218841-609D-4FD2-9760-FB9345D827FE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9" name="Shape 107">
                <a:extLst>
                  <a:ext uri="{FF2B5EF4-FFF2-40B4-BE49-F238E27FC236}">
                    <a16:creationId xmlns:a16="http://schemas.microsoft.com/office/drawing/2014/main" id="{A5004516-1758-404C-84EE-8E12D0999718}"/>
                  </a:ext>
                </a:extLst>
              </p:cNvPr>
              <p:cNvSpPr txBox="1"/>
              <p:nvPr/>
            </p:nvSpPr>
            <p:spPr>
              <a:xfrm>
                <a:off x="2547702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>
                <a:defPPr>
                  <a:defRPr lang="en-US"/>
                </a:defPPr>
                <a:lvl1pPr lvl="0" algn="ctr">
                  <a:lnSpc>
                    <a:spcPct val="115000"/>
                  </a:lnSpc>
                  <a:spcBef>
                    <a:spcPts val="0"/>
                  </a:spcBef>
                  <a:buNone/>
                  <a:defRPr sz="1200" b="1">
                    <a:solidFill>
                      <a:srgbClr val="4285F4"/>
                    </a:solidFill>
                    <a:latin typeface="+mj-lt"/>
                    <a:ea typeface="Roboto"/>
                    <a:cs typeface="Roboto"/>
                  </a:defRPr>
                </a:lvl1pPr>
              </a:lstStyle>
              <a:p>
                <a:r>
                  <a:rPr lang="en-US" dirty="0">
                    <a:sym typeface="Roboto"/>
                  </a:rPr>
                  <a:t>Literature</a:t>
                </a:r>
              </a:p>
            </p:txBody>
          </p:sp>
        </p:grpSp>
        <p:grpSp>
          <p:nvGrpSpPr>
            <p:cNvPr id="10" name="Shape 108">
              <a:extLst>
                <a:ext uri="{FF2B5EF4-FFF2-40B4-BE49-F238E27FC236}">
                  <a16:creationId xmlns:a16="http://schemas.microsoft.com/office/drawing/2014/main" id="{ADA6A9A0-184D-400F-A1EB-9FBAABF4D35E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F9AFB04A-F4DA-4230-A8BD-174CB71E0B3E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17" name="Shape 110">
                <a:extLst>
                  <a:ext uri="{FF2B5EF4-FFF2-40B4-BE49-F238E27FC236}">
                    <a16:creationId xmlns:a16="http://schemas.microsoft.com/office/drawing/2014/main" id="{716A59A5-974E-45AD-BB91-C80A71363688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2" name="Shape 114">
              <a:extLst>
                <a:ext uri="{FF2B5EF4-FFF2-40B4-BE49-F238E27FC236}">
                  <a16:creationId xmlns:a16="http://schemas.microsoft.com/office/drawing/2014/main" id="{26B06870-28C1-4F9A-A6FD-380686AA899B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</p:grp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4B25CE32-A2ED-4AE5-BEE2-DD6A414C0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691702"/>
              </p:ext>
            </p:extLst>
          </p:nvPr>
        </p:nvGraphicFramePr>
        <p:xfrm>
          <a:off x="655638" y="1492250"/>
          <a:ext cx="7886700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0035">
                  <a:extLst>
                    <a:ext uri="{9D8B030D-6E8A-4147-A177-3AD203B41FA5}">
                      <a16:colId xmlns:a16="http://schemas.microsoft.com/office/drawing/2014/main" val="3265511586"/>
                    </a:ext>
                  </a:extLst>
                </a:gridCol>
                <a:gridCol w="951345">
                  <a:extLst>
                    <a:ext uri="{9D8B030D-6E8A-4147-A177-3AD203B41FA5}">
                      <a16:colId xmlns:a16="http://schemas.microsoft.com/office/drawing/2014/main" val="178732411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2068635721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3121896874"/>
                    </a:ext>
                  </a:extLst>
                </a:gridCol>
                <a:gridCol w="1366982">
                  <a:extLst>
                    <a:ext uri="{9D8B030D-6E8A-4147-A177-3AD203B41FA5}">
                      <a16:colId xmlns:a16="http://schemas.microsoft.com/office/drawing/2014/main" val="3383966159"/>
                    </a:ext>
                  </a:extLst>
                </a:gridCol>
                <a:gridCol w="1762847">
                  <a:extLst>
                    <a:ext uri="{9D8B030D-6E8A-4147-A177-3AD203B41FA5}">
                      <a16:colId xmlns:a16="http://schemas.microsoft.com/office/drawing/2014/main" val="2702613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Objective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Unique ECT vars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2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Wahl et. al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Far trajectory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HDP: min LSQ on critic error </a:t>
                      </a:r>
                      <a:r>
                        <a:rPr lang="en-US" sz="1200" baseline="300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Precise w/in 7%</a:t>
                      </a:r>
                    </a:p>
                    <a:p>
                      <a:r>
                        <a:rPr lang="en-US" sz="1200" dirty="0"/>
                        <a:t>Big comp decrease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7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Powell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Grid energy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LSQ (HDP), KGCP 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policy &gt; min LSQ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5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Dong et. al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BESS peak shaving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variance of load + BESS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#Discharge cycles, DOD 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13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Zhang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EV charging stations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TSADP: (1) LP (2) Monte Carlo 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2.5% better than ADP on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 in HEV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LSQ (HDP),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 reduces fuel consumption by 4.11%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97097"/>
                  </a:ext>
                </a:extLst>
              </a:tr>
            </a:tbl>
          </a:graphicData>
        </a:graphic>
      </p:graphicFrame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2C92E6-C580-4DFC-BACE-4FAAD5E4B255}"/>
              </a:ext>
            </a:extLst>
          </p:cNvPr>
          <p:cNvSpPr txBox="1">
            <a:spLocks/>
          </p:cNvSpPr>
          <p:nvPr/>
        </p:nvSpPr>
        <p:spPr>
          <a:xfrm>
            <a:off x="579916" y="4581035"/>
            <a:ext cx="4212267" cy="769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aseline="30000" dirty="0"/>
              <a:t>Spreadsheet </a:t>
            </a:r>
            <a:r>
              <a:rPr lang="en-US" sz="1600" baseline="30000" dirty="0">
                <a:hlinkClick r:id="rId2"/>
              </a:rPr>
              <a:t>link</a:t>
            </a:r>
            <a:endParaRPr lang="en-US" sz="16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0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aseline="30000" dirty="0"/>
              <a:t>1</a:t>
            </a:r>
            <a:r>
              <a:rPr lang="en-US" sz="1000" dirty="0"/>
              <a:t>Please refer to the backup slides for a detailed explanation on this algorithm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aseline="30000" dirty="0"/>
              <a:t>2</a:t>
            </a:r>
            <a:r>
              <a:rPr lang="en-US" sz="1000" dirty="0"/>
              <a:t>Knowledge gradient for continuous parameters. Finds optimal policy for continuous state space sampling the past and current decisions</a:t>
            </a:r>
            <a:endParaRPr lang="en-US" sz="1000" baseline="30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05F6BC-38AE-4E44-9961-8E3C5BB5D13D}"/>
              </a:ext>
            </a:extLst>
          </p:cNvPr>
          <p:cNvSpPr/>
          <p:nvPr/>
        </p:nvSpPr>
        <p:spPr>
          <a:xfrm>
            <a:off x="645096" y="2084833"/>
            <a:ext cx="7897242" cy="42062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302E26-94C4-4311-B022-632AE1299286}"/>
              </a:ext>
            </a:extLst>
          </p:cNvPr>
          <p:cNvSpPr/>
          <p:nvPr/>
        </p:nvSpPr>
        <p:spPr>
          <a:xfrm>
            <a:off x="645096" y="3908544"/>
            <a:ext cx="7897242" cy="42062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6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Sample implementation of ADP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7</a:t>
            </a:fld>
            <a:endParaRPr lang="en-US"/>
          </a:p>
        </p:txBody>
      </p:sp>
      <p:grpSp>
        <p:nvGrpSpPr>
          <p:cNvPr id="6" name="Shape 100">
            <a:extLst>
              <a:ext uri="{FF2B5EF4-FFF2-40B4-BE49-F238E27FC236}">
                <a16:creationId xmlns:a16="http://schemas.microsoft.com/office/drawing/2014/main" id="{A3654314-2C57-41FB-948B-13569EE39725}"/>
              </a:ext>
            </a:extLst>
          </p:cNvPr>
          <p:cNvGrpSpPr/>
          <p:nvPr/>
        </p:nvGrpSpPr>
        <p:grpSpPr>
          <a:xfrm>
            <a:off x="2752091" y="6219279"/>
            <a:ext cx="3639818" cy="639267"/>
            <a:chOff x="-230050" y="2601291"/>
            <a:chExt cx="9882756" cy="1935414"/>
          </a:xfrm>
        </p:grpSpPr>
        <p:sp>
          <p:nvSpPr>
            <p:cNvPr id="7" name="Shape 101">
              <a:extLst>
                <a:ext uri="{FF2B5EF4-FFF2-40B4-BE49-F238E27FC236}">
                  <a16:creationId xmlns:a16="http://schemas.microsoft.com/office/drawing/2014/main" id="{CCE15430-3780-46C1-B8B7-A613CF0C10E2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6D9EEB"/>
            </a:soli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8" name="Shape 102">
              <a:extLst>
                <a:ext uri="{FF2B5EF4-FFF2-40B4-BE49-F238E27FC236}">
                  <a16:creationId xmlns:a16="http://schemas.microsoft.com/office/drawing/2014/main" id="{FA8D4B30-F506-432B-B386-F4B9AC668FC5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20" name="Shape 103">
                <a:extLst>
                  <a:ext uri="{FF2B5EF4-FFF2-40B4-BE49-F238E27FC236}">
                    <a16:creationId xmlns:a16="http://schemas.microsoft.com/office/drawing/2014/main" id="{C2A73275-247F-4DAD-B9DA-F67F7A62FD4E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21" name="Shape 104">
                <a:extLst>
                  <a:ext uri="{FF2B5EF4-FFF2-40B4-BE49-F238E27FC236}">
                    <a16:creationId xmlns:a16="http://schemas.microsoft.com/office/drawing/2014/main" id="{8EA0F25F-F8DB-4307-B409-DD8E9FC41B42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9" name="Shape 105">
              <a:extLst>
                <a:ext uri="{FF2B5EF4-FFF2-40B4-BE49-F238E27FC236}">
                  <a16:creationId xmlns:a16="http://schemas.microsoft.com/office/drawing/2014/main" id="{80FD80D1-35BB-4DDF-B9FF-F3C66D46D395}"/>
                </a:ext>
              </a:extLst>
            </p:cNvPr>
            <p:cNvGrpSpPr/>
            <p:nvPr/>
          </p:nvGrpSpPr>
          <p:grpSpPr>
            <a:xfrm>
              <a:off x="3396851" y="2638476"/>
              <a:ext cx="2775931" cy="1824233"/>
              <a:chOff x="2547702" y="1978906"/>
              <a:chExt cx="2082000" cy="1368209"/>
            </a:xfrm>
          </p:grpSpPr>
          <p:sp>
            <p:nvSpPr>
              <p:cNvPr id="18" name="Shape 106">
                <a:extLst>
                  <a:ext uri="{FF2B5EF4-FFF2-40B4-BE49-F238E27FC236}">
                    <a16:creationId xmlns:a16="http://schemas.microsoft.com/office/drawing/2014/main" id="{50218841-609D-4FD2-9760-FB9345D827FE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9" name="Shape 107">
                <a:extLst>
                  <a:ext uri="{FF2B5EF4-FFF2-40B4-BE49-F238E27FC236}">
                    <a16:creationId xmlns:a16="http://schemas.microsoft.com/office/drawing/2014/main" id="{A5004516-1758-404C-84EE-8E12D0999718}"/>
                  </a:ext>
                </a:extLst>
              </p:cNvPr>
              <p:cNvSpPr txBox="1"/>
              <p:nvPr/>
            </p:nvSpPr>
            <p:spPr>
              <a:xfrm>
                <a:off x="2547702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>
                <a:defPPr>
                  <a:defRPr lang="en-US"/>
                </a:defPPr>
                <a:lvl1pPr lvl="0" algn="ctr">
                  <a:lnSpc>
                    <a:spcPct val="115000"/>
                  </a:lnSpc>
                  <a:spcBef>
                    <a:spcPts val="0"/>
                  </a:spcBef>
                  <a:buNone/>
                  <a:defRPr sz="1200" b="1">
                    <a:solidFill>
                      <a:srgbClr val="4285F4"/>
                    </a:solidFill>
                    <a:latin typeface="+mj-lt"/>
                    <a:ea typeface="Roboto"/>
                    <a:cs typeface="Roboto"/>
                  </a:defRPr>
                </a:lvl1pPr>
              </a:lstStyle>
              <a:p>
                <a:r>
                  <a:rPr lang="en-US" dirty="0">
                    <a:sym typeface="Roboto"/>
                  </a:rPr>
                  <a:t>Literature</a:t>
                </a:r>
              </a:p>
            </p:txBody>
          </p:sp>
        </p:grpSp>
        <p:grpSp>
          <p:nvGrpSpPr>
            <p:cNvPr id="10" name="Shape 108">
              <a:extLst>
                <a:ext uri="{FF2B5EF4-FFF2-40B4-BE49-F238E27FC236}">
                  <a16:creationId xmlns:a16="http://schemas.microsoft.com/office/drawing/2014/main" id="{ADA6A9A0-184D-400F-A1EB-9FBAABF4D35E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F9AFB04A-F4DA-4230-A8BD-174CB71E0B3E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17" name="Shape 110">
                <a:extLst>
                  <a:ext uri="{FF2B5EF4-FFF2-40B4-BE49-F238E27FC236}">
                    <a16:creationId xmlns:a16="http://schemas.microsoft.com/office/drawing/2014/main" id="{716A59A5-974E-45AD-BB91-C80A71363688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2" name="Shape 114">
              <a:extLst>
                <a:ext uri="{FF2B5EF4-FFF2-40B4-BE49-F238E27FC236}">
                  <a16:creationId xmlns:a16="http://schemas.microsoft.com/office/drawing/2014/main" id="{26B06870-28C1-4F9A-A6FD-380686AA899B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57099B2-D28B-4F8C-9F71-7D65B7047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Construct initial state and control space: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Determine </a:t>
            </a:r>
            <a:r>
              <a:rPr lang="el-GR" sz="2000" dirty="0"/>
              <a:t>σ</a:t>
            </a:r>
            <a:r>
              <a:rPr lang="en-US" sz="2000" baseline="-25000" dirty="0"/>
              <a:t>0</a:t>
            </a:r>
            <a:r>
              <a:rPr lang="en-US" sz="2000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Determine q</a:t>
            </a:r>
            <a:r>
              <a:rPr lang="en-US" sz="2000" baseline="-25000" dirty="0"/>
              <a:t>1</a:t>
            </a:r>
            <a:r>
              <a:rPr lang="en-U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Approximate value function J</a:t>
            </a:r>
            <a:r>
              <a:rPr lang="en-US" sz="2000" baseline="-25000" dirty="0"/>
              <a:t>1</a:t>
            </a:r>
            <a:r>
              <a:rPr lang="en-U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Compute error: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Minimize error over all weights w</a:t>
            </a:r>
            <a:r>
              <a:rPr lang="en-US" sz="2000" baseline="-25000" dirty="0"/>
              <a:t>1</a:t>
            </a:r>
            <a:r>
              <a:rPr lang="en-US" sz="2000" dirty="0"/>
              <a:t>,w</a:t>
            </a:r>
            <a:r>
              <a:rPr lang="en-US" sz="2000" baseline="-25000" dirty="0"/>
              <a:t>2</a:t>
            </a:r>
            <a:r>
              <a:rPr lang="en-U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Update weights with grad descent: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Repeat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E4BF31-4711-4ED3-A07A-C563245B1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82" y="1639341"/>
            <a:ext cx="1600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BDB0BA-E489-4331-886A-F8F247FFD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607" y="4166147"/>
            <a:ext cx="2800350" cy="1190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77360C-E274-4B47-9F93-223B3141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993" y="2067560"/>
            <a:ext cx="1476375" cy="6000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6A7D65-042B-4064-90F3-BE5545C53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142" y="2517703"/>
            <a:ext cx="1362075" cy="4476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77B4FB4-095B-4475-8849-F701B0969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789" y="2856406"/>
            <a:ext cx="1657350" cy="514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FE9EFC1-1FC0-4863-8CF7-BBA4B20FC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2063" y="3271385"/>
            <a:ext cx="2819400" cy="5048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5444069-5324-44F1-BDED-811909641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6650" y="3634041"/>
            <a:ext cx="809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5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Next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DFD3A3-1833-4ADC-BFCF-2A63F0DB1910}"/>
              </a:ext>
            </a:extLst>
          </p:cNvPr>
          <p:cNvGrpSpPr/>
          <p:nvPr/>
        </p:nvGrpSpPr>
        <p:grpSpPr>
          <a:xfrm>
            <a:off x="2752091" y="6219279"/>
            <a:ext cx="3639818" cy="639267"/>
            <a:chOff x="2752091" y="6219279"/>
            <a:chExt cx="3639818" cy="639267"/>
          </a:xfrm>
        </p:grpSpPr>
        <p:sp>
          <p:nvSpPr>
            <p:cNvPr id="7" name="Shape 101">
              <a:extLst>
                <a:ext uri="{FF2B5EF4-FFF2-40B4-BE49-F238E27FC236}">
                  <a16:creationId xmlns:a16="http://schemas.microsoft.com/office/drawing/2014/main" id="{CCE15430-3780-46C1-B8B7-A613CF0C10E2}"/>
                </a:ext>
              </a:extLst>
            </p:cNvPr>
            <p:cNvSpPr/>
            <p:nvPr/>
          </p:nvSpPr>
          <p:spPr>
            <a:xfrm>
              <a:off x="3899959" y="6350141"/>
              <a:ext cx="291804" cy="1625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8" name="Shape 102">
              <a:extLst>
                <a:ext uri="{FF2B5EF4-FFF2-40B4-BE49-F238E27FC236}">
                  <a16:creationId xmlns:a16="http://schemas.microsoft.com/office/drawing/2014/main" id="{FA8D4B30-F506-432B-B386-F4B9AC668FC5}"/>
                </a:ext>
              </a:extLst>
            </p:cNvPr>
            <p:cNvGrpSpPr/>
            <p:nvPr/>
          </p:nvGrpSpPr>
          <p:grpSpPr>
            <a:xfrm>
              <a:off x="2752091" y="6235530"/>
              <a:ext cx="1237979" cy="623016"/>
              <a:chOff x="-172542" y="1987918"/>
              <a:chExt cx="2521063" cy="1414696"/>
            </a:xfrm>
          </p:grpSpPr>
          <p:sp>
            <p:nvSpPr>
              <p:cNvPr id="20" name="Shape 103">
                <a:extLst>
                  <a:ext uri="{FF2B5EF4-FFF2-40B4-BE49-F238E27FC236}">
                    <a16:creationId xmlns:a16="http://schemas.microsoft.com/office/drawing/2014/main" id="{C2A73275-247F-4DAD-B9DA-F67F7A62FD4E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21" name="Shape 104">
                <a:extLst>
                  <a:ext uri="{FF2B5EF4-FFF2-40B4-BE49-F238E27FC236}">
                    <a16:creationId xmlns:a16="http://schemas.microsoft.com/office/drawing/2014/main" id="{8EA0F25F-F8DB-4307-B409-DD8E9FC41B42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9" name="Shape 105">
              <a:extLst>
                <a:ext uri="{FF2B5EF4-FFF2-40B4-BE49-F238E27FC236}">
                  <a16:creationId xmlns:a16="http://schemas.microsoft.com/office/drawing/2014/main" id="{80FD80D1-35BB-4DDF-B9FF-F3C66D46D395}"/>
                </a:ext>
              </a:extLst>
            </p:cNvPr>
            <p:cNvGrpSpPr/>
            <p:nvPr/>
          </p:nvGrpSpPr>
          <p:grpSpPr>
            <a:xfrm>
              <a:off x="4087878" y="6231561"/>
              <a:ext cx="1022375" cy="602544"/>
              <a:chOff x="2547702" y="1978906"/>
              <a:chExt cx="2082000" cy="1368209"/>
            </a:xfrm>
          </p:grpSpPr>
          <p:sp>
            <p:nvSpPr>
              <p:cNvPr id="18" name="Shape 106">
                <a:extLst>
                  <a:ext uri="{FF2B5EF4-FFF2-40B4-BE49-F238E27FC236}">
                    <a16:creationId xmlns:a16="http://schemas.microsoft.com/office/drawing/2014/main" id="{50218841-609D-4FD2-9760-FB9345D827FE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9" name="Shape 107">
                <a:extLst>
                  <a:ext uri="{FF2B5EF4-FFF2-40B4-BE49-F238E27FC236}">
                    <a16:creationId xmlns:a16="http://schemas.microsoft.com/office/drawing/2014/main" id="{A5004516-1758-404C-84EE-8E12D0999718}"/>
                  </a:ext>
                </a:extLst>
              </p:cNvPr>
              <p:cNvSpPr txBox="1"/>
              <p:nvPr/>
            </p:nvSpPr>
            <p:spPr>
              <a:xfrm>
                <a:off x="2547702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>
                <a:defPPr>
                  <a:defRPr lang="en-US"/>
                </a:defPPr>
                <a:lvl1pPr lvl="0" algn="ctr">
                  <a:lnSpc>
                    <a:spcPct val="115000"/>
                  </a:lnSpc>
                  <a:spcBef>
                    <a:spcPts val="0"/>
                  </a:spcBef>
                  <a:buNone/>
                  <a:defRPr sz="1200" b="1">
                    <a:solidFill>
                      <a:srgbClr val="4285F4"/>
                    </a:solidFill>
                    <a:latin typeface="+mj-lt"/>
                    <a:ea typeface="Roboto"/>
                    <a:cs typeface="Roboto"/>
                  </a:defRPr>
                </a:lvl1pPr>
              </a:lstStyle>
              <a:p>
                <a:r>
                  <a: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sym typeface="Roboto"/>
                  </a:rPr>
                  <a:t>Literature</a:t>
                </a:r>
              </a:p>
            </p:txBody>
          </p:sp>
        </p:grpSp>
        <p:sp>
          <p:nvSpPr>
            <p:cNvPr id="16" name="Shape 109">
              <a:extLst>
                <a:ext uri="{FF2B5EF4-FFF2-40B4-BE49-F238E27FC236}">
                  <a16:creationId xmlns:a16="http://schemas.microsoft.com/office/drawing/2014/main" id="{F9AFB04A-F4DA-4230-A8BD-174CB71E0B3E}"/>
                </a:ext>
              </a:extLst>
            </p:cNvPr>
            <p:cNvSpPr/>
            <p:nvPr/>
          </p:nvSpPr>
          <p:spPr>
            <a:xfrm>
              <a:off x="5568910" y="6219279"/>
              <a:ext cx="291834" cy="261723"/>
            </a:xfrm>
            <a:prstGeom prst="ellipse">
              <a:avLst/>
            </a:prstGeom>
            <a:solidFill>
              <a:srgbClr val="6D9EEB"/>
            </a:solidFill>
            <a:ln w="3810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sp>
          <p:nvSpPr>
            <p:cNvPr id="17" name="Shape 110">
              <a:extLst>
                <a:ext uri="{FF2B5EF4-FFF2-40B4-BE49-F238E27FC236}">
                  <a16:creationId xmlns:a16="http://schemas.microsoft.com/office/drawing/2014/main" id="{716A59A5-974E-45AD-BB91-C80A71363688}"/>
                </a:ext>
              </a:extLst>
            </p:cNvPr>
            <p:cNvSpPr txBox="1"/>
            <p:nvPr/>
          </p:nvSpPr>
          <p:spPr>
            <a:xfrm>
              <a:off x="5037745" y="6640408"/>
              <a:ext cx="1354164" cy="202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1900" tIns="121900" rIns="121900" bIns="121900" anchor="b" anchorCtr="0">
              <a:noAutofit/>
            </a:bodyPr>
            <a:lstStyle>
              <a:defPPr>
                <a:defRPr lang="en-US"/>
              </a:defPPr>
              <a:lvl1pPr lvl="0" algn="ctr">
                <a:lnSpc>
                  <a:spcPct val="115000"/>
                </a:lnSpc>
                <a:spcBef>
                  <a:spcPts val="0"/>
                </a:spcBef>
                <a:buNone/>
                <a:defRPr sz="1200" b="1">
                  <a:solidFill>
                    <a:srgbClr val="4285F4"/>
                  </a:solidFill>
                  <a:latin typeface="+mj-lt"/>
                  <a:ea typeface="Roboto"/>
                  <a:cs typeface="Roboto"/>
                </a:defRPr>
              </a:lvl1pPr>
            </a:lstStyle>
            <a:p>
              <a:r>
                <a:rPr lang="en-US" dirty="0">
                  <a:sym typeface="Roboto"/>
                </a:rPr>
                <a:t>Next Steps</a:t>
              </a:r>
            </a:p>
          </p:txBody>
        </p:sp>
        <p:sp>
          <p:nvSpPr>
            <p:cNvPr id="12" name="Shape 114">
              <a:extLst>
                <a:ext uri="{FF2B5EF4-FFF2-40B4-BE49-F238E27FC236}">
                  <a16:creationId xmlns:a16="http://schemas.microsoft.com/office/drawing/2014/main" id="{26B06870-28C1-4F9A-A6FD-380686AA899B}"/>
                </a:ext>
              </a:extLst>
            </p:cNvPr>
            <p:cNvSpPr/>
            <p:nvPr/>
          </p:nvSpPr>
          <p:spPr>
            <a:xfrm>
              <a:off x="4966660" y="6350141"/>
              <a:ext cx="291804" cy="16251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57099B2-D28B-4F8C-9F71-7D65B7047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Construct reward function to test with Bellman error minimization</a:t>
            </a:r>
          </a:p>
          <a:p>
            <a:r>
              <a:rPr lang="en-US" sz="2000" dirty="0"/>
              <a:t>Research direct policy algorithm</a:t>
            </a:r>
          </a:p>
          <a:p>
            <a:pPr lvl="1"/>
            <a:r>
              <a:rPr lang="en-US" sz="1600" dirty="0"/>
              <a:t>Specifically: applications with large state spaces. Complex system dynamics. PDEs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682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460DD0-FD89-4365-8B7E-DB714608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3043"/>
            <a:ext cx="7886700" cy="480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[1] Wahl et. al, 2014. IEEE ISVP. </a:t>
            </a:r>
            <a:r>
              <a:rPr lang="en-US" sz="1400" dirty="0" err="1"/>
              <a:t>doi</a:t>
            </a:r>
            <a:r>
              <a:rPr lang="en-US" sz="1400" dirty="0"/>
              <a:t>: 10.1109/IVS.2014.6856459</a:t>
            </a:r>
          </a:p>
          <a:p>
            <a:pPr marL="0" indent="0">
              <a:buNone/>
            </a:pPr>
            <a:r>
              <a:rPr lang="en-US" sz="1400" dirty="0"/>
              <a:t>[2] Nascimento et. al, 2007. IEEE ISADPRL. </a:t>
            </a:r>
            <a:r>
              <a:rPr lang="en-US" sz="1400" dirty="0" err="1"/>
              <a:t>doi</a:t>
            </a:r>
            <a:r>
              <a:rPr lang="en-US" sz="1400" dirty="0"/>
              <a:t>: 10.1109/ADPRL.2007.368169</a:t>
            </a:r>
          </a:p>
          <a:p>
            <a:pPr marL="0" indent="0">
              <a:buNone/>
            </a:pPr>
            <a:r>
              <a:rPr lang="en-US" sz="1400" dirty="0"/>
              <a:t>[3] Scott et. al, Operations Research. Accessed </a:t>
            </a:r>
            <a:r>
              <a:rPr lang="en-US" sz="1400" dirty="0">
                <a:hlinkClick r:id="rId2"/>
              </a:rPr>
              <a:t>online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[4] Dong et. al, 2011. ICAR. Accessed </a:t>
            </a:r>
            <a:r>
              <a:rPr lang="en-US" sz="1400" dirty="0">
                <a:hlinkClick r:id="rId3"/>
              </a:rPr>
              <a:t>online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[5] Zhang et. al, 2017. IEEE TSG.</a:t>
            </a:r>
            <a:r>
              <a:rPr lang="en-US" sz="900" dirty="0"/>
              <a:t> </a:t>
            </a:r>
            <a:r>
              <a:rPr lang="en-US" sz="1400" dirty="0" err="1"/>
              <a:t>doi</a:t>
            </a:r>
            <a:r>
              <a:rPr lang="en-US" sz="1400" dirty="0"/>
              <a:t>: 10.1109/TSG.2015.2505298</a:t>
            </a:r>
          </a:p>
          <a:p>
            <a:pPr marL="0" indent="0">
              <a:buNone/>
            </a:pPr>
            <a:r>
              <a:rPr lang="en-US" sz="1400" dirty="0"/>
              <a:t>[6] van der Herten et. al, 2016. </a:t>
            </a:r>
            <a:r>
              <a:rPr lang="en-US" sz="1400" dirty="0" err="1"/>
              <a:t>arXiv</a:t>
            </a:r>
            <a:r>
              <a:rPr lang="en-US" sz="1400" dirty="0"/>
              <a:t> preprint arXiv:1608.04550</a:t>
            </a:r>
          </a:p>
          <a:p>
            <a:pPr marL="0" indent="0">
              <a:buNone/>
            </a:pPr>
            <a:r>
              <a:rPr lang="en-US" sz="1400" dirty="0"/>
              <a:t>[7] Li et. al, 2018. IEEE TITS. Advance Online Publication.</a:t>
            </a:r>
          </a:p>
          <a:p>
            <a:pPr marL="0" indent="0">
              <a:buNone/>
            </a:pPr>
            <a:r>
              <a:rPr lang="en-US" sz="1400" dirty="0"/>
              <a:t>[8] Xu et. al, 2018. </a:t>
            </a:r>
            <a:r>
              <a:rPr lang="en-US" sz="1400" dirty="0" err="1"/>
              <a:t>AiMES</a:t>
            </a:r>
            <a:r>
              <a:rPr lang="en-US" sz="1400" dirty="0"/>
              <a:t>. Submitted abstract </a:t>
            </a:r>
            <a:r>
              <a:rPr lang="en-US" sz="1400" dirty="0">
                <a:hlinkClick r:id="rId4"/>
              </a:rPr>
              <a:t>online</a:t>
            </a:r>
            <a:r>
              <a:rPr lang="en-US" sz="1400" dirty="0"/>
              <a:t>.</a:t>
            </a:r>
            <a:endParaRPr lang="en-US" sz="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C92DA8-A005-4D52-A692-66989D3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DE87-B212-4D3D-BBB7-2B42BE0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3420</TotalTime>
  <Words>717</Words>
  <Application>Microsoft Office PowerPoint</Application>
  <PresentationFormat>On-screen Show (4:3)</PresentationFormat>
  <Paragraphs>191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Office Theme</vt:lpstr>
      <vt:lpstr>Garnering a deeper understanding of the actor-critic algorithm</vt:lpstr>
      <vt:lpstr>Agenda</vt:lpstr>
      <vt:lpstr>Dynamic programming: overview</vt:lpstr>
      <vt:lpstr>Model-free reinforcement learning: overview</vt:lpstr>
      <vt:lpstr>The actor-critic algorithm: model-based RL</vt:lpstr>
      <vt:lpstr>Literature review: relevant papers</vt:lpstr>
      <vt:lpstr>Sample implementation of ADP</vt:lpstr>
      <vt:lpstr>Next steps</vt:lpstr>
      <vt:lpstr>References</vt:lpstr>
      <vt:lpstr>Backup</vt:lpstr>
      <vt:lpstr>RL Schematic</vt:lpstr>
      <vt:lpstr>Actor-critic schematic</vt:lpstr>
      <vt:lpstr>Critic error algorithm</vt:lpstr>
      <vt:lpstr>X. Dong constraints</vt:lpstr>
      <vt:lpstr>Overall project progress: Raja Selvakumar</vt:lpstr>
      <vt:lpstr>OCV-R DP Formulation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findings: “ADP” “battery” “RL”</dc:title>
  <dc:creator>Raja Selvakumar</dc:creator>
  <cp:lastModifiedBy>Raja Selvakumar</cp:lastModifiedBy>
  <cp:revision>73</cp:revision>
  <dcterms:created xsi:type="dcterms:W3CDTF">2018-07-04T16:42:43Z</dcterms:created>
  <dcterms:modified xsi:type="dcterms:W3CDTF">2018-07-18T21:58:18Z</dcterms:modified>
</cp:coreProperties>
</file>