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58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D0206-8454-4D6C-9615-C8210A8D656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7E76-8A5C-4D4F-B13A-5D0FD61C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67E76-8A5C-4D4F-B13A-5D0FD61CA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67E76-8A5C-4D4F-B13A-5D0FD61CA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67E76-8A5C-4D4F-B13A-5D0FD61CA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67E76-8A5C-4D4F-B13A-5D0FD61CA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67E76-8A5C-4D4F-B13A-5D0FD61CA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B078-4D64-4A96-8B3F-20F6E1240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F434B-190C-4F41-9762-F4A0B3C9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BFE-99C7-4B27-9AD9-F503ECC4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AE00-5DB4-4CBE-BC57-7E1724D4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E6C1-4DD7-4FAC-BDD1-88717F5E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16BF-8C3D-48C6-86B1-AE05277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A1BC-8ED7-4F8A-8BDF-CA1E0878C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AD95-E66A-4697-A4F6-839DE46F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D217-3B26-48BA-AD24-093EF80F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B230-808A-4BB5-B2C4-9BD96720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FA376-B2AA-4E4A-B544-65FDD8377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42274-DE98-4A2D-9A69-E603AD68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ADCD-7107-4007-9EAA-DE7947E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E0E8-B415-4367-A965-57F4C45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8F81-4BBB-4DBB-8244-506B1DB3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1A62-135F-4543-A9CA-18B734CA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EFDA-9406-45A8-90B7-41109552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7769-7658-4578-9A9F-BAD946D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58BB-CD76-4BA5-8CB6-8FB64353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62D6-EC32-4C10-9F95-0F9BC01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F671-DA26-4256-B232-0E9D17D4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4BD8-9EDA-4459-B4A3-1507A45B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222B-70F9-4251-8F14-080D638E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50F2-F810-4FEE-B58A-4EA5D0A0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98F-1F4C-43A6-806F-13F98FD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E97C-14FB-4E25-AA7C-C49BD645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8300-E79F-4AE9-9D30-8403D5063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DEC72-3C04-4993-9FD0-D319F948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E244-DF37-48E6-BB26-4F65A679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9588-8B09-40B2-AE7C-E715974D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FED5-972F-4224-ACDE-25A6599C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BA17-8B32-466C-A627-34254A3A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B3DAD-6A2B-4032-A35F-92217DE2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3283A-C1B4-497B-B138-40FA90ECC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156EB-9AFF-474E-AC15-CE20A5AC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82A91-B627-498F-B29A-2DC889DA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7480B-5B85-4E7D-A6A7-D85467B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59CC8-C34E-4303-9890-CFDB21A6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2A3E-34B5-4751-8402-E8A418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EC7E-6586-4F1B-8B81-1A215689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7F84C-659E-4B5F-8CD2-5CCF8F12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BA29C-B3B8-4D63-B76C-14629BB3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0C789-6336-4E80-A658-62C41638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0FB1A-D300-407D-ACDA-DA58B07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A978B-9983-49EE-8C91-315B11E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EAE1-905E-4696-8AAA-A7F4223E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5016-A00E-44B4-9702-D8A8861A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7274-E2A0-42D3-9C22-41B4A368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3230B-2975-4F78-AA18-61C1CC5B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EE8C-1FAF-44FF-880B-39B4EFC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63B2-E7A5-4D1A-B980-D12AFB97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82F6-B9E6-4CA8-9061-DD7A638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76B-FA74-4B74-997C-FE0794B1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471A7-46C8-49D8-BD39-EE6F0DA6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E746F-3F1F-42AF-9FFE-385593DA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6B38-AC89-466F-8760-F30EFAE6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A159-7F2D-49B0-9F35-5367A416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DF54-B6DF-44B0-97D0-998C7C9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AAB14-66C1-4B85-8EA9-CBEAD536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B76C6-9E59-4C49-BB73-A9D7CB1B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B96B-32C3-4A59-A4F7-0B4450903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1F84-7BD0-493D-9B57-755CE776B03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352B-AD40-423F-B5BD-CE87FDB0A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E251-6A4D-4A4D-94EF-1748DE549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38DB-988B-4F65-9B8C-A3C3404B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FD50-174D-45D8-9C6F-F316E8BC1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208E-A5B8-469F-990D-FEBA9D640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Raja Selvakumar</a:t>
            </a:r>
          </a:p>
          <a:p>
            <a:r>
              <a:rPr lang="en-US" dirty="0"/>
              <a:t>LG Chem: Internal Biweekly Update</a:t>
            </a:r>
          </a:p>
          <a:p>
            <a:r>
              <a:rPr lang="en-US" dirty="0" err="1"/>
              <a:t>eCAL</a:t>
            </a:r>
            <a:endParaRPr lang="en-US" dirty="0"/>
          </a:p>
          <a:p>
            <a:r>
              <a:rPr lang="en-US" dirty="0"/>
              <a:t>6/21/2018</a:t>
            </a:r>
          </a:p>
        </p:txBody>
      </p:sp>
    </p:spTree>
    <p:extLst>
      <p:ext uri="{BB962C8B-B14F-4D97-AF65-F5344CB8AC3E}">
        <p14:creationId xmlns:p14="http://schemas.microsoft.com/office/powerpoint/2010/main" val="420967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696F-B178-4601-AB5B-06602233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Papers to discuss today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70B9F0-0564-47BE-938B-A03BEFB81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75577"/>
              </p:ext>
            </p:extLst>
          </p:nvPr>
        </p:nvGraphicFramePr>
        <p:xfrm>
          <a:off x="1591056" y="1897952"/>
          <a:ext cx="9198864" cy="4053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5232">
                  <a:extLst>
                    <a:ext uri="{9D8B030D-6E8A-4147-A177-3AD203B41FA5}">
                      <a16:colId xmlns:a16="http://schemas.microsoft.com/office/drawing/2014/main" val="334713387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614369281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1061310798"/>
                    </a:ext>
                  </a:extLst>
                </a:gridCol>
                <a:gridCol w="2391256">
                  <a:extLst>
                    <a:ext uri="{9D8B030D-6E8A-4147-A177-3AD203B41FA5}">
                      <a16:colId xmlns:a16="http://schemas.microsoft.com/office/drawing/2014/main" val="4042797273"/>
                    </a:ext>
                  </a:extLst>
                </a:gridCol>
                <a:gridCol w="2455064">
                  <a:extLst>
                    <a:ext uri="{9D8B030D-6E8A-4147-A177-3AD203B41FA5}">
                      <a16:colId xmlns:a16="http://schemas.microsoft.com/office/drawing/2014/main" val="866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Novelty?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Key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Wahl et. al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ADP, OSMPC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 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approximates </a:t>
                      </a:r>
                      <a:r>
                        <a:rPr lang="en-US" i="0" dirty="0"/>
                        <a:t>dynamic cost-to-go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 cost deviation, 99% reduction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Nascimento et. al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Concave opt, ADP, SPAR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Multistage stochastic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application to concave single asset acquisition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Scales to high dimension problems as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2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Johannesson</a:t>
                      </a:r>
                      <a:r>
                        <a:rPr lang="en-US" dirty="0"/>
                        <a:t> et. al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 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Explains development of the one-step model predictive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0.3% higher fuel consumption, </a:t>
                      </a:r>
                      <a:r>
                        <a:rPr lang="en-US" dirty="0" err="1"/>
                        <a:t>realtime</a:t>
                      </a:r>
                      <a:r>
                        <a:rPr lang="en-US" dirty="0"/>
                        <a:t>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 et. al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RL, Free 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 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1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696F-B178-4601-AB5B-06602233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Cost-to-go function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6CFA2-703D-496A-A067-34FB2ADA74CF}"/>
              </a:ext>
            </a:extLst>
          </p:cNvPr>
          <p:cNvSpPr txBox="1"/>
          <p:nvPr/>
        </p:nvSpPr>
        <p:spPr>
          <a:xfrm>
            <a:off x="10665983" y="6475222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Wahl et. al 2014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2135E-6195-4086-8EF9-A0E00929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21843"/>
              </p:ext>
            </p:extLst>
          </p:nvPr>
        </p:nvGraphicFramePr>
        <p:xfrm>
          <a:off x="838200" y="1950117"/>
          <a:ext cx="2865120" cy="2047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4336">
                  <a:extLst>
                    <a:ext uri="{9D8B030D-6E8A-4147-A177-3AD203B41FA5}">
                      <a16:colId xmlns:a16="http://schemas.microsoft.com/office/drawing/2014/main" val="334713387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61436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State (</a:t>
                      </a:r>
                      <a:r>
                        <a:rPr lang="en-US" sz="2000" dirty="0" err="1"/>
                        <a:t>x</a:t>
                      </a:r>
                      <a:r>
                        <a:rPr lang="en-US" sz="2000" baseline="-25000" dirty="0" err="1"/>
                        <a:t>k</a:t>
                      </a:r>
                      <a:r>
                        <a:rPr lang="en-US" sz="2000" baseline="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Inputs (</a:t>
                      </a:r>
                      <a:r>
                        <a:rPr lang="en-US" sz="2000" dirty="0" err="1"/>
                        <a:t>u</a:t>
                      </a:r>
                      <a:r>
                        <a:rPr lang="en-US" sz="2000" baseline="-25000" dirty="0" err="1"/>
                        <a:t>k</a:t>
                      </a:r>
                      <a:r>
                        <a:rPr lang="en-US" sz="2000" baseline="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435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Engine, break, motor torque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487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677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Decoupling clutch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292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F8DEA5-B4A6-40D9-9919-4CB78E66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43367"/>
              </p:ext>
            </p:extLst>
          </p:nvPr>
        </p:nvGraphicFramePr>
        <p:xfrm>
          <a:off x="6265166" y="1897000"/>
          <a:ext cx="2398776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8776">
                  <a:extLst>
                    <a:ext uri="{9D8B030D-6E8A-4147-A177-3AD203B41FA5}">
                      <a16:colId xmlns:a16="http://schemas.microsoft.com/office/drawing/2014/main" val="334713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Algorithm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84354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7B37F-E600-4B60-BCA9-A08A9EB548D5}"/>
              </a:ext>
            </a:extLst>
          </p:cNvPr>
          <p:cNvSpPr/>
          <p:nvPr/>
        </p:nvSpPr>
        <p:spPr>
          <a:xfrm>
            <a:off x="5302491" y="2862326"/>
            <a:ext cx="1743456" cy="6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 at </a:t>
            </a:r>
            <a:r>
              <a:rPr lang="en-US" sz="2400" i="1" dirty="0"/>
              <a:t>N-1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5D95EC-43F6-462E-907B-9919EEA2F0CB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6174219" y="3515550"/>
            <a:ext cx="0" cy="57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291879-DED0-4805-A42E-D16C573589B5}"/>
              </a:ext>
            </a:extLst>
          </p:cNvPr>
          <p:cNvSpPr/>
          <p:nvPr/>
        </p:nvSpPr>
        <p:spPr>
          <a:xfrm>
            <a:off x="8488682" y="4256786"/>
            <a:ext cx="1889760" cy="6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baseline="30000" dirty="0"/>
              <a:t>*</a:t>
            </a:r>
            <a:endParaRPr lang="en-US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D55732-5AE6-4320-91D5-0EE7252AF399}"/>
              </a:ext>
            </a:extLst>
          </p:cNvPr>
          <p:cNvSpPr/>
          <p:nvPr/>
        </p:nvSpPr>
        <p:spPr>
          <a:xfrm>
            <a:off x="4979409" y="4086098"/>
            <a:ext cx="2389619" cy="857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 cost matrix </a:t>
            </a:r>
            <a:r>
              <a:rPr lang="en-US" sz="2400" i="1" dirty="0" err="1"/>
              <a:t>J</a:t>
            </a:r>
            <a:r>
              <a:rPr lang="en-US" sz="2400" i="1" baseline="-25000" dirty="0" err="1"/>
              <a:t>k</a:t>
            </a:r>
            <a:r>
              <a:rPr lang="en-US" sz="2400" i="1" baseline="30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/>
              <a:t>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9741ED-A548-4F80-BBD9-F92088BB0F18}"/>
              </a:ext>
            </a:extLst>
          </p:cNvPr>
          <p:cNvSpPr/>
          <p:nvPr/>
        </p:nvSpPr>
        <p:spPr>
          <a:xfrm>
            <a:off x="8488682" y="2775776"/>
            <a:ext cx="1889760" cy="6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</a:t>
            </a:r>
            <a:r>
              <a:rPr lang="el-GR" sz="2400" i="1" dirty="0"/>
              <a:t>μ</a:t>
            </a:r>
            <a:r>
              <a:rPr lang="en-US" sz="2400" i="1" baseline="-25000" dirty="0"/>
              <a:t>k</a:t>
            </a:r>
            <a:r>
              <a:rPr lang="en-US" sz="2400" i="1" baseline="30000" dirty="0"/>
              <a:t>*</a:t>
            </a:r>
            <a:endParaRPr lang="en-US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6F153B-1387-453B-9051-D2133503113F}"/>
              </a:ext>
            </a:extLst>
          </p:cNvPr>
          <p:cNvCxnSpPr>
            <a:endCxn id="32" idx="1"/>
          </p:cNvCxnSpPr>
          <p:nvPr/>
        </p:nvCxnSpPr>
        <p:spPr>
          <a:xfrm flipV="1">
            <a:off x="7369028" y="3102388"/>
            <a:ext cx="1119654" cy="9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B90CC5-3068-41E1-BD63-9CDE1B1AD724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9433562" y="3429000"/>
            <a:ext cx="0" cy="8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DD8EC9-477D-460D-A2F0-7C7CE447C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99" y="5208765"/>
            <a:ext cx="5978604" cy="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696F-B178-4601-AB5B-06602233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ADP used to approximate cost-to-go function for one-step model predictive control (OSMPC)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6CFA2-703D-496A-A067-34FB2ADA74CF}"/>
              </a:ext>
            </a:extLst>
          </p:cNvPr>
          <p:cNvSpPr txBox="1"/>
          <p:nvPr/>
        </p:nvSpPr>
        <p:spPr>
          <a:xfrm>
            <a:off x="10665983" y="6475222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Wahl et. al 2014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F8DEA5-B4A6-40D9-9919-4CB78E66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49248"/>
              </p:ext>
            </p:extLst>
          </p:nvPr>
        </p:nvGraphicFramePr>
        <p:xfrm>
          <a:off x="2547797" y="2432446"/>
          <a:ext cx="2398776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8776">
                  <a:extLst>
                    <a:ext uri="{9D8B030D-6E8A-4147-A177-3AD203B41FA5}">
                      <a16:colId xmlns:a16="http://schemas.microsoft.com/office/drawing/2014/main" val="334713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Algorithm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843542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291879-DED0-4805-A42E-D16C573589B5}"/>
              </a:ext>
            </a:extLst>
          </p:cNvPr>
          <p:cNvSpPr/>
          <p:nvPr/>
        </p:nvSpPr>
        <p:spPr>
          <a:xfrm>
            <a:off x="2646857" y="4751056"/>
            <a:ext cx="2299716" cy="6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order polynomial fit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9741ED-A548-4F80-BBD9-F92088BB0F18}"/>
              </a:ext>
            </a:extLst>
          </p:cNvPr>
          <p:cNvSpPr/>
          <p:nvPr/>
        </p:nvSpPr>
        <p:spPr>
          <a:xfrm>
            <a:off x="2851835" y="3261553"/>
            <a:ext cx="1889760" cy="6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LSQ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B90CC5-3068-41E1-BD63-9CDE1B1AD724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3796715" y="3914777"/>
            <a:ext cx="0" cy="83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h6.googleusercontent.com/RiNAXF45PafbtATTqa_oqNserLDUV9DzGt_kfJoMMFyMruF1EsivxUrDRbseSTlK8Jm7VaZS-owPboDp8kIaF4ml44pPKKiha5Ekn9myxsYfwyHrkd8UPYxPG_h-l1h0RwO5o8XZ">
            <a:extLst>
              <a:ext uri="{FF2B5EF4-FFF2-40B4-BE49-F238E27FC236}">
                <a16:creationId xmlns:a16="http://schemas.microsoft.com/office/drawing/2014/main" id="{3370CE95-8719-4DFB-8EC7-20BE4005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02" y="1690688"/>
            <a:ext cx="3737391" cy="48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75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696F-B178-4601-AB5B-0660223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Concave optimal value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6CFA2-703D-496A-A067-34FB2ADA74CF}"/>
              </a:ext>
            </a:extLst>
          </p:cNvPr>
          <p:cNvSpPr txBox="1"/>
          <p:nvPr/>
        </p:nvSpPr>
        <p:spPr>
          <a:xfrm>
            <a:off x="10173764" y="6388729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Nascimento et. al 2007</a:t>
            </a:r>
          </a:p>
        </p:txBody>
      </p:sp>
      <p:pic>
        <p:nvPicPr>
          <p:cNvPr id="2050" name="Picture 2" descr="https://lh3.googleusercontent.com/hhkRai6qsoCIvgSsh13hDuD9P4eCKTrkKPuNOOcffjwsFJ31NkwKfo9ik6Ziy5ob3EGrcz_-25yq3txUXIknW8h1ev14LIwiga9ylRbk3rMjMu4OhyBb5sw_4q63YgiCAOYhF9Wu">
            <a:extLst>
              <a:ext uri="{FF2B5EF4-FFF2-40B4-BE49-F238E27FC236}">
                <a16:creationId xmlns:a16="http://schemas.microsoft.com/office/drawing/2014/main" id="{E4E689D5-F9F3-4939-A3F3-6DCFB611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38" y="1794018"/>
            <a:ext cx="5334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F4B212-B225-48F9-A3FA-ACD6F38B6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44" y="1690688"/>
            <a:ext cx="3832900" cy="46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7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260-2B58-45DE-8896-771537D8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7C5F-18C3-4A19-B455-3B9E39E3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H. G. Wahl, M. </a:t>
            </a:r>
            <a:r>
              <a:rPr lang="en-US" sz="1800" dirty="0" err="1"/>
              <a:t>Holzäpfel</a:t>
            </a:r>
            <a:r>
              <a:rPr lang="en-US" sz="1800" dirty="0"/>
              <a:t> and F. </a:t>
            </a:r>
            <a:r>
              <a:rPr lang="en-US" sz="1800" dirty="0" err="1"/>
              <a:t>Gauterin</a:t>
            </a:r>
            <a:r>
              <a:rPr lang="en-US" sz="1800" dirty="0"/>
              <a:t>, "Approximate dynamic programming methods applied to far trajectory planning in optimal control," </a:t>
            </a:r>
            <a:r>
              <a:rPr lang="en-US" sz="1800" i="1" dirty="0"/>
              <a:t>2014 IEEE Intelligent Vehicles Symposium Proceedings</a:t>
            </a:r>
            <a:r>
              <a:rPr lang="en-US" sz="1800" dirty="0"/>
              <a:t>, Dearborn, MI, 2014, pp. 1085-1090. </a:t>
            </a:r>
            <a:r>
              <a:rPr lang="en-US" sz="1800" dirty="0" err="1"/>
              <a:t>doi</a:t>
            </a:r>
            <a:r>
              <a:rPr lang="en-US" sz="1800" dirty="0"/>
              <a:t>: 10.1109/IVS.2014.6856459</a:t>
            </a:r>
          </a:p>
          <a:p>
            <a:r>
              <a:rPr lang="en-US" sz="1800" dirty="0"/>
              <a:t>L. </a:t>
            </a:r>
            <a:r>
              <a:rPr lang="en-US" sz="1800" dirty="0" err="1"/>
              <a:t>Johannesson</a:t>
            </a:r>
            <a:r>
              <a:rPr lang="en-US" sz="1800" dirty="0"/>
              <a:t>, M. </a:t>
            </a:r>
            <a:r>
              <a:rPr lang="en-US" sz="1800" dirty="0" err="1"/>
              <a:t>Asbogard</a:t>
            </a:r>
            <a:r>
              <a:rPr lang="en-US" sz="1800" dirty="0"/>
              <a:t> and B. </a:t>
            </a:r>
            <a:r>
              <a:rPr lang="en-US" sz="1800" dirty="0" err="1"/>
              <a:t>Egardt</a:t>
            </a:r>
            <a:r>
              <a:rPr lang="en-US" sz="1800" dirty="0"/>
              <a:t>, "Assessing the Potential of Predictive Control for Hybrid Vehicle Powertrains Using Stochastic Dynamic Programming," in IEEE Transactions on Intelligent Transportation Systems, vol. 8, no. 1, pp. 71-83, March 2007. </a:t>
            </a:r>
            <a:r>
              <a:rPr lang="en-US" sz="1800" dirty="0" err="1"/>
              <a:t>doi</a:t>
            </a:r>
            <a:r>
              <a:rPr lang="en-US" sz="1800" dirty="0"/>
              <a:t>: 10.1109/TITS.2006.884887</a:t>
            </a:r>
          </a:p>
          <a:p>
            <a:r>
              <a:rPr lang="en-US" sz="1800" dirty="0"/>
              <a:t>J. Nascimento and W. Powell, "An Optimal ADP Algorithm for a High-Dimensional Stochastic Control Problem," 2007 IEEE International Symposium on Approximate Dynamic Programming and Reinforcement Learning, Honolulu, HI, 2007, pp. 52-59. </a:t>
            </a:r>
            <a:r>
              <a:rPr lang="en-US" sz="1800" dirty="0" err="1"/>
              <a:t>doi</a:t>
            </a:r>
            <a:r>
              <a:rPr lang="en-US" sz="1800" dirty="0"/>
              <a:t>: 10.1109/ADPRL.2007.368169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332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FD50-174D-45D8-9C6F-F316E8BC1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522F69-32B1-4891-80D8-7B814FE97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696F-B178-4601-AB5B-0660223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Free time horizon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6CFA2-703D-496A-A067-34FB2ADA74CF}"/>
              </a:ext>
            </a:extLst>
          </p:cNvPr>
          <p:cNvSpPr txBox="1"/>
          <p:nvPr/>
        </p:nvSpPr>
        <p:spPr>
          <a:xfrm>
            <a:off x="10722537" y="6338986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Sun et. al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BFECC-BB10-4CD8-B411-F473B3BD9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" y="1410245"/>
            <a:ext cx="7735304" cy="7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696F-B178-4601-AB5B-06602233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ADP-OSMPC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6CFA2-703D-496A-A067-34FB2ADA74CF}"/>
              </a:ext>
            </a:extLst>
          </p:cNvPr>
          <p:cNvSpPr txBox="1"/>
          <p:nvPr/>
        </p:nvSpPr>
        <p:spPr>
          <a:xfrm>
            <a:off x="10665983" y="6475222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Wahl et. al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4993-9EFA-454C-BBC2-AF7195430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83" y="1416358"/>
            <a:ext cx="6660457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242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Literature findings</vt:lpstr>
      <vt:lpstr>Papers to discuss today</vt:lpstr>
      <vt:lpstr>Cost-to-go function framework</vt:lpstr>
      <vt:lpstr>ADP used to approximate cost-to-go function for one-step model predictive control (OSMPC) framework</vt:lpstr>
      <vt:lpstr>Concave optimal value functions</vt:lpstr>
      <vt:lpstr>References</vt:lpstr>
      <vt:lpstr>Appendix</vt:lpstr>
      <vt:lpstr>Free time horizon optimization</vt:lpstr>
      <vt:lpstr>ADP-OSMPC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findings</dc:title>
  <dc:creator>Raja Selvakumar</dc:creator>
  <cp:lastModifiedBy>Raja Selvakumar</cp:lastModifiedBy>
  <cp:revision>18</cp:revision>
  <dcterms:created xsi:type="dcterms:W3CDTF">2018-06-21T19:12:48Z</dcterms:created>
  <dcterms:modified xsi:type="dcterms:W3CDTF">2018-06-21T22:50:49Z</dcterms:modified>
</cp:coreProperties>
</file>