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66" r:id="rId6"/>
    <p:sldId id="269" r:id="rId7"/>
    <p:sldId id="273" r:id="rId8"/>
    <p:sldId id="274" r:id="rId9"/>
    <p:sldId id="270" r:id="rId10"/>
    <p:sldId id="262" r:id="rId11"/>
    <p:sldId id="267" r:id="rId12"/>
    <p:sldId id="268" r:id="rId13"/>
    <p:sldId id="271" r:id="rId14"/>
    <p:sldId id="272" r:id="rId15"/>
    <p:sldId id="258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CB36E2-6486-4678-920D-27A59BA9DB01}">
          <p14:sldIdLst>
            <p14:sldId id="256"/>
            <p14:sldId id="257"/>
          </p14:sldIdLst>
        </p14:section>
        <p14:section name="Background" id="{2E73A65E-B03A-4E14-A4E5-4A7078ACD38C}">
          <p14:sldIdLst>
            <p14:sldId id="264"/>
            <p14:sldId id="265"/>
            <p14:sldId id="266"/>
          </p14:sldIdLst>
        </p14:section>
        <p14:section name="Literature Review" id="{4B2830D5-448A-4487-81BF-BED5B73E403B}">
          <p14:sldIdLst>
            <p14:sldId id="269"/>
            <p14:sldId id="273"/>
            <p14:sldId id="274"/>
            <p14:sldId id="270"/>
          </p14:sldIdLst>
        </p14:section>
        <p14:section name="Backup" id="{5D5219F1-4372-4749-A071-764749DA4D49}">
          <p14:sldIdLst>
            <p14:sldId id="262"/>
            <p14:sldId id="267"/>
            <p14:sldId id="268"/>
            <p14:sldId id="271"/>
            <p14:sldId id="272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6BCB-8851-4803-8452-E86D5868F643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1CCD-34FB-4AA2-8867-D4664D5A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2DDF-6CB9-4330-926E-8B809707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the-very-basics-of-reinforcement-learning-154f28a7907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lideshare.net/SnehaRavikumar1/reinforcement-learning-for-self-driving-ca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B76-BCC0-49C4-9509-96DDDCDF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" y="1895619"/>
            <a:ext cx="7989455" cy="153338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Garnering a deeper understanding of the actor-critic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CCE8-7854-4F76-B2A9-9FDF6B79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422"/>
            <a:ext cx="9144000" cy="1655763"/>
          </a:xfrm>
        </p:spPr>
        <p:txBody>
          <a:bodyPr>
            <a:normAutofit/>
          </a:bodyPr>
          <a:lstStyle/>
          <a:p>
            <a:r>
              <a:rPr lang="en-US" sz="2000" dirty="0"/>
              <a:t>Raja Selvakumar</a:t>
            </a:r>
          </a:p>
          <a:p>
            <a:r>
              <a:rPr lang="en-US" sz="2000" dirty="0"/>
              <a:t>7/17/18</a:t>
            </a:r>
          </a:p>
          <a:p>
            <a:r>
              <a:rPr lang="en-US" sz="2000" dirty="0" err="1"/>
              <a:t>eCAL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8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RL Schematic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s://cdn-images-1.medium.com/max/1600/1*4u2GtNnMa9xso1WkLh7hVA.png">
            <a:extLst>
              <a:ext uri="{FF2B5EF4-FFF2-40B4-BE49-F238E27FC236}">
                <a16:creationId xmlns:a16="http://schemas.microsoft.com/office/drawing/2014/main" id="{3EB41CAE-1897-427A-B254-313FBA31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1" y="1385311"/>
            <a:ext cx="6502112" cy="46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3924-5638-4529-A16C-876E70F3388F}"/>
              </a:ext>
            </a:extLst>
          </p:cNvPr>
          <p:cNvSpPr txBox="1">
            <a:spLocks/>
          </p:cNvSpPr>
          <p:nvPr/>
        </p:nvSpPr>
        <p:spPr>
          <a:xfrm>
            <a:off x="7325464" y="614244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3"/>
              </a:rPr>
              <a:t>Medium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96577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Actor-critic schematic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3924-5638-4529-A16C-876E70F3388F}"/>
              </a:ext>
            </a:extLst>
          </p:cNvPr>
          <p:cNvSpPr txBox="1">
            <a:spLocks/>
          </p:cNvSpPr>
          <p:nvPr/>
        </p:nvSpPr>
        <p:spPr>
          <a:xfrm>
            <a:off x="7325464" y="614244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2"/>
              </a:rPr>
              <a:t>SlideShare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  <p:pic>
        <p:nvPicPr>
          <p:cNvPr id="2050" name="Picture 2" descr="https://cdn-images-1.medium.com/max/1600/1*-GfRVLWhcuSYhG25rN0IbA.png">
            <a:extLst>
              <a:ext uri="{FF2B5EF4-FFF2-40B4-BE49-F238E27FC236}">
                <a16:creationId xmlns:a16="http://schemas.microsoft.com/office/drawing/2014/main" id="{7BADE198-CE37-428E-9172-BEB21B3F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70" y="1690689"/>
            <a:ext cx="3714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CAABF-E84E-4B35-87D7-49751094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57" y="3942168"/>
            <a:ext cx="3962400" cy="2200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5082C-2431-498A-9C8B-B3F1C3F1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482539"/>
            <a:ext cx="3771900" cy="23526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A0D88C-E488-4ECA-870A-769265E17D7E}"/>
              </a:ext>
            </a:extLst>
          </p:cNvPr>
          <p:cNvSpPr txBox="1">
            <a:spLocks/>
          </p:cNvSpPr>
          <p:nvPr/>
        </p:nvSpPr>
        <p:spPr>
          <a:xfrm>
            <a:off x="4135004" y="6142442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dirty="0"/>
              <a:t>Li, G 2018.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6489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Critic error algorithm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F8411-8E9B-44C6-9C2E-B1A7AE7C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44295">
            <a:off x="-582192" y="3260872"/>
            <a:ext cx="5721359" cy="701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8DE01-3786-4A1E-A8F6-9E2E336A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6" y="1157216"/>
            <a:ext cx="3943350" cy="51005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4932F5-A63D-4FED-8628-0480A077D5A7}"/>
              </a:ext>
            </a:extLst>
          </p:cNvPr>
          <p:cNvSpPr txBox="1">
            <a:spLocks/>
          </p:cNvSpPr>
          <p:nvPr/>
        </p:nvSpPr>
        <p:spPr>
          <a:xfrm>
            <a:off x="628650" y="593860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dirty="0"/>
              <a:t>Wahl et. al, 2014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6561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X. Dong constraints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712B4-1DA6-4496-B1ED-DC00C50F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81125"/>
            <a:ext cx="7372350" cy="40957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7BA57-56C4-4BCA-B6E4-1DCD0542EAA8}"/>
              </a:ext>
            </a:extLst>
          </p:cNvPr>
          <p:cNvSpPr txBox="1">
            <a:spLocks/>
          </p:cNvSpPr>
          <p:nvPr/>
        </p:nvSpPr>
        <p:spPr>
          <a:xfrm>
            <a:off x="6757843" y="574733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</a:t>
            </a:r>
            <a:r>
              <a:rPr lang="en-US" sz="1100" dirty="0"/>
              <a:t>Dong et. al 2011</a:t>
            </a:r>
            <a:endParaRPr lang="en-US" sz="11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18432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2E02B1B-64D0-4E52-A903-EBB10A6A7C06}"/>
              </a:ext>
            </a:extLst>
          </p:cNvPr>
          <p:cNvGrpSpPr/>
          <p:nvPr/>
        </p:nvGrpSpPr>
        <p:grpSpPr>
          <a:xfrm>
            <a:off x="5232456" y="1690689"/>
            <a:ext cx="3131072" cy="2120143"/>
            <a:chOff x="1685964" y="1480576"/>
            <a:chExt cx="3131072" cy="2120141"/>
          </a:xfrm>
        </p:grpSpPr>
        <p:cxnSp>
          <p:nvCxnSpPr>
            <p:cNvPr id="74" name="Elbow Connector 49">
              <a:extLst>
                <a:ext uri="{FF2B5EF4-FFF2-40B4-BE49-F238E27FC236}">
                  <a16:creationId xmlns:a16="http://schemas.microsoft.com/office/drawing/2014/main" id="{2F020317-22E3-479B-B771-E4E3D45DC2BC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4433725" y="1480576"/>
              <a:ext cx="383311" cy="1826226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DC456A-1B8F-4683-9D0D-A21AEB74D119}"/>
                </a:ext>
              </a:extLst>
            </p:cNvPr>
            <p:cNvSpPr/>
            <p:nvPr/>
          </p:nvSpPr>
          <p:spPr>
            <a:xfrm>
              <a:off x="2128654" y="3012888"/>
              <a:ext cx="2305071" cy="587829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OCV-R implementation: Python</a:t>
              </a:r>
            </a:p>
          </p:txBody>
        </p:sp>
        <p:cxnSp>
          <p:nvCxnSpPr>
            <p:cNvPr id="75" name="Elbow Connector 50">
              <a:extLst>
                <a:ext uri="{FF2B5EF4-FFF2-40B4-BE49-F238E27FC236}">
                  <a16:creationId xmlns:a16="http://schemas.microsoft.com/office/drawing/2014/main" id="{D5A8D4CA-C180-4EBC-86A7-4EBD2232EB2A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rot="10800000">
              <a:off x="1685964" y="1480584"/>
              <a:ext cx="442690" cy="1826221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C9F35-DE70-4C85-A7DE-79DE1F0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project progress: Raja Selvakumar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B9D11-8545-4A85-AA42-2AC96B20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98927"/>
              </p:ext>
            </p:extLst>
          </p:nvPr>
        </p:nvGraphicFramePr>
        <p:xfrm>
          <a:off x="555171" y="14478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44196764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6/18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6/25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66B693-F66B-4DA8-B73D-85861C03A2B2}"/>
              </a:ext>
            </a:extLst>
          </p:cNvPr>
          <p:cNvSpPr/>
          <p:nvPr/>
        </p:nvSpPr>
        <p:spPr>
          <a:xfrm>
            <a:off x="877455" y="2491292"/>
            <a:ext cx="2478071" cy="39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SPM/ADP Literature Review</a:t>
            </a:r>
          </a:p>
        </p:txBody>
      </p:sp>
      <p:cxnSp>
        <p:nvCxnSpPr>
          <p:cNvPr id="6" name="Elbow Connector 14">
            <a:extLst>
              <a:ext uri="{FF2B5EF4-FFF2-40B4-BE49-F238E27FC236}">
                <a16:creationId xmlns:a16="http://schemas.microsoft.com/office/drawing/2014/main" id="{3A591D63-15E0-41CB-BAF5-AA3AF36044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5526" y="1515609"/>
            <a:ext cx="337909" cy="1174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7">
            <a:extLst>
              <a:ext uri="{FF2B5EF4-FFF2-40B4-BE49-F238E27FC236}">
                <a16:creationId xmlns:a16="http://schemas.microsoft.com/office/drawing/2014/main" id="{BB5015AB-AD14-4E1E-9EE9-0AB5236567DF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555171" y="1714501"/>
            <a:ext cx="322284" cy="975817"/>
          </a:xfrm>
          <a:prstGeom prst="bentConnector3">
            <a:avLst>
              <a:gd name="adj1" fmla="val 99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26A237-8654-49EA-8A27-AFFF0232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24008"/>
              </p:ext>
            </p:extLst>
          </p:nvPr>
        </p:nvGraphicFramePr>
        <p:xfrm>
          <a:off x="468087" y="3962400"/>
          <a:ext cx="782683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366">
                  <a:extLst>
                    <a:ext uri="{9D8B030D-6E8A-4147-A177-3AD203B41FA5}">
                      <a16:colId xmlns:a16="http://schemas.microsoft.com/office/drawing/2014/main" val="39206833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7/16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7/23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7/30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of 8/6-14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BF7ABAD-9C5E-460D-A665-EBA793E66FF3}"/>
              </a:ext>
            </a:extLst>
          </p:cNvPr>
          <p:cNvGrpSpPr/>
          <p:nvPr/>
        </p:nvGrpSpPr>
        <p:grpSpPr>
          <a:xfrm>
            <a:off x="3677810" y="1714500"/>
            <a:ext cx="4704191" cy="1262162"/>
            <a:chOff x="698024" y="2134778"/>
            <a:chExt cx="4704190" cy="1262161"/>
          </a:xfrm>
        </p:grpSpPr>
        <p:cxnSp>
          <p:nvCxnSpPr>
            <p:cNvPr id="25" name="Elbow Connector 70">
              <a:extLst>
                <a:ext uri="{FF2B5EF4-FFF2-40B4-BE49-F238E27FC236}">
                  <a16:creationId xmlns:a16="http://schemas.microsoft.com/office/drawing/2014/main" id="{1CA95EB9-C769-4335-B0EA-AA480F7C0ECB}"/>
                </a:ext>
              </a:extLst>
            </p:cNvPr>
            <p:cNvCxnSpPr>
              <a:cxnSpLocks/>
              <a:stCxn id="24" idx="3"/>
              <a:endCxn id="4" idx="3"/>
            </p:cNvCxnSpPr>
            <p:nvPr/>
          </p:nvCxnSpPr>
          <p:spPr>
            <a:xfrm flipV="1">
              <a:off x="4241525" y="2134778"/>
              <a:ext cx="1160689" cy="968247"/>
            </a:xfrm>
            <a:prstGeom prst="bentConnector3">
              <a:avLst>
                <a:gd name="adj1" fmla="val 98209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71">
              <a:extLst>
                <a:ext uri="{FF2B5EF4-FFF2-40B4-BE49-F238E27FC236}">
                  <a16:creationId xmlns:a16="http://schemas.microsoft.com/office/drawing/2014/main" id="{8F4649C3-3747-4741-8044-D1C02EAFD0F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698024" y="2144750"/>
              <a:ext cx="1412640" cy="958275"/>
            </a:xfrm>
            <a:prstGeom prst="bentConnector3">
              <a:avLst>
                <a:gd name="adj1" fmla="val 98384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5DE35A-D722-417D-ADCA-31CF21B86982}"/>
                </a:ext>
              </a:extLst>
            </p:cNvPr>
            <p:cNvSpPr/>
            <p:nvPr/>
          </p:nvSpPr>
          <p:spPr>
            <a:xfrm>
              <a:off x="2110664" y="2809110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ADP + optimal control literature review</a:t>
              </a:r>
            </a:p>
          </p:txBody>
        </p:sp>
      </p:grpSp>
      <p:sp>
        <p:nvSpPr>
          <p:cNvPr id="93" name="Arrow: Up 92">
            <a:extLst>
              <a:ext uri="{FF2B5EF4-FFF2-40B4-BE49-F238E27FC236}">
                <a16:creationId xmlns:a16="http://schemas.microsoft.com/office/drawing/2014/main" id="{287CC820-82D3-4D80-883D-82330B532411}"/>
              </a:ext>
            </a:extLst>
          </p:cNvPr>
          <p:cNvSpPr/>
          <p:nvPr/>
        </p:nvSpPr>
        <p:spPr>
          <a:xfrm>
            <a:off x="2352907" y="4522546"/>
            <a:ext cx="1160689" cy="105886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F40C49-EDD2-4487-ABE8-956D6D397DEF}"/>
              </a:ext>
            </a:extLst>
          </p:cNvPr>
          <p:cNvGrpSpPr/>
          <p:nvPr/>
        </p:nvGrpSpPr>
        <p:grpSpPr>
          <a:xfrm>
            <a:off x="468088" y="3962400"/>
            <a:ext cx="1563912" cy="2286425"/>
            <a:chOff x="1681842" y="1454536"/>
            <a:chExt cx="1563912" cy="2286423"/>
          </a:xfrm>
        </p:grpSpPr>
        <p:cxnSp>
          <p:nvCxnSpPr>
            <p:cNvPr id="99" name="Elbow Connector 49">
              <a:extLst>
                <a:ext uri="{FF2B5EF4-FFF2-40B4-BE49-F238E27FC236}">
                  <a16:creationId xmlns:a16="http://schemas.microsoft.com/office/drawing/2014/main" id="{52B91680-E829-45B4-A642-51EBB0B1580E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097560" y="1454536"/>
              <a:ext cx="148194" cy="2045952"/>
            </a:xfrm>
            <a:prstGeom prst="bentConnector2">
              <a:avLst/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1343C4-3B14-4F7C-A779-BCD58D8B2071}"/>
                </a:ext>
              </a:extLst>
            </p:cNvPr>
            <p:cNvSpPr/>
            <p:nvPr/>
          </p:nvSpPr>
          <p:spPr>
            <a:xfrm>
              <a:off x="1842404" y="3260016"/>
              <a:ext cx="1255156" cy="480943"/>
            </a:xfrm>
            <a:prstGeom prst="rect">
              <a:avLst/>
            </a:prstGeom>
            <a:solidFill>
              <a:srgbClr val="008E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Full max charge ECM: Python</a:t>
              </a:r>
            </a:p>
          </p:txBody>
        </p:sp>
        <p:cxnSp>
          <p:nvCxnSpPr>
            <p:cNvPr id="101" name="Elbow Connector 50">
              <a:extLst>
                <a:ext uri="{FF2B5EF4-FFF2-40B4-BE49-F238E27FC236}">
                  <a16:creationId xmlns:a16="http://schemas.microsoft.com/office/drawing/2014/main" id="{09F15069-8E03-4AD5-A667-445D535D0CEA}"/>
                </a:ext>
              </a:extLst>
            </p:cNvPr>
            <p:cNvCxnSpPr>
              <a:cxnSpLocks/>
              <a:stCxn id="100" idx="1"/>
              <a:endCxn id="10" idx="1"/>
            </p:cNvCxnSpPr>
            <p:nvPr/>
          </p:nvCxnSpPr>
          <p:spPr>
            <a:xfrm rot="10800000">
              <a:off x="1681842" y="1721236"/>
              <a:ext cx="160563" cy="1779252"/>
            </a:xfrm>
            <a:prstGeom prst="bentConnector3">
              <a:avLst>
                <a:gd name="adj1" fmla="val 98562"/>
              </a:avLst>
            </a:prstGeom>
            <a:ln>
              <a:solidFill>
                <a:srgbClr val="008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Date Placeholder 124">
            <a:extLst>
              <a:ext uri="{FF2B5EF4-FFF2-40B4-BE49-F238E27FC236}">
                <a16:creationId xmlns:a16="http://schemas.microsoft.com/office/drawing/2014/main" id="{C03DD6A2-EA04-42E4-B033-8396839B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126" name="Slide Number Placeholder 125">
            <a:extLst>
              <a:ext uri="{FF2B5EF4-FFF2-40B4-BE49-F238E27FC236}">
                <a16:creationId xmlns:a16="http://schemas.microsoft.com/office/drawing/2014/main" id="{DCD2DD9D-8B11-4A14-9243-9B8AA1D8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15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FAFDAA-3683-40CE-BD28-86FD853323BD}"/>
              </a:ext>
            </a:extLst>
          </p:cNvPr>
          <p:cNvGrpSpPr/>
          <p:nvPr/>
        </p:nvGrpSpPr>
        <p:grpSpPr>
          <a:xfrm>
            <a:off x="2032001" y="4229100"/>
            <a:ext cx="6262916" cy="1339758"/>
            <a:chOff x="722433" y="2074768"/>
            <a:chExt cx="6262915" cy="1339757"/>
          </a:xfrm>
        </p:grpSpPr>
        <p:cxnSp>
          <p:nvCxnSpPr>
            <p:cNvPr id="128" name="Elbow Connector 70">
              <a:extLst>
                <a:ext uri="{FF2B5EF4-FFF2-40B4-BE49-F238E27FC236}">
                  <a16:creationId xmlns:a16="http://schemas.microsoft.com/office/drawing/2014/main" id="{D1C59EBB-0DB5-48A0-83FB-C74EE6072C88}"/>
                </a:ext>
              </a:extLst>
            </p:cNvPr>
            <p:cNvCxnSpPr>
              <a:cxnSpLocks/>
              <a:stCxn id="130" idx="3"/>
              <a:endCxn id="10" idx="3"/>
            </p:cNvCxnSpPr>
            <p:nvPr/>
          </p:nvCxnSpPr>
          <p:spPr>
            <a:xfrm flipV="1">
              <a:off x="4846312" y="2074768"/>
              <a:ext cx="2139036" cy="1045843"/>
            </a:xfrm>
            <a:prstGeom prst="bentConnector3">
              <a:avLst>
                <a:gd name="adj1" fmla="val 9946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71">
              <a:extLst>
                <a:ext uri="{FF2B5EF4-FFF2-40B4-BE49-F238E27FC236}">
                  <a16:creationId xmlns:a16="http://schemas.microsoft.com/office/drawing/2014/main" id="{C2164C8A-F201-4FE4-B57E-4815D8934DB8}"/>
                </a:ext>
              </a:extLst>
            </p:cNvPr>
            <p:cNvCxnSpPr>
              <a:cxnSpLocks/>
              <a:stCxn id="130" idx="1"/>
            </p:cNvCxnSpPr>
            <p:nvPr/>
          </p:nvCxnSpPr>
          <p:spPr>
            <a:xfrm rot="10800000">
              <a:off x="722433" y="2074768"/>
              <a:ext cx="1993019" cy="1045843"/>
            </a:xfrm>
            <a:prstGeom prst="bentConnector3">
              <a:avLst>
                <a:gd name="adj1" fmla="val 100051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A9A88F-0270-4BFD-94A5-C27E75DBD6F7}"/>
                </a:ext>
              </a:extLst>
            </p:cNvPr>
            <p:cNvSpPr/>
            <p:nvPr/>
          </p:nvSpPr>
          <p:spPr>
            <a:xfrm>
              <a:off x="2715451" y="2826696"/>
              <a:ext cx="2130862" cy="58782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37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OCV-R DP Formulation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109B4-4944-48E3-893C-F2AE968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AA12-09B1-470B-BE23-7C3B21F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EE13-DFC7-4C88-A261-8EDFC5B9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32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0EB-27A9-4888-BC6D-636C227A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1A8C-D447-4680-967F-B5AAE0DA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Technical summary/definitions</a:t>
            </a:r>
          </a:p>
          <a:p>
            <a:r>
              <a:rPr lang="en-US" sz="2000" dirty="0"/>
              <a:t>Key literature findings</a:t>
            </a:r>
          </a:p>
          <a:p>
            <a:r>
              <a:rPr lang="en-US" sz="2000" dirty="0"/>
              <a:t>Proposal for future 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DA3-273F-4162-8DE2-A2D2B62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C7DE-6D87-421A-A892-066F6C6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 programming: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50"/>
            <a:ext cx="7886700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</a:t>
            </a:r>
          </a:p>
          <a:p>
            <a:r>
              <a:rPr lang="en-US" sz="2000" dirty="0"/>
              <a:t>Minimize cost/maximize benefit using discretized time steps</a:t>
            </a:r>
          </a:p>
          <a:p>
            <a:r>
              <a:rPr lang="en-US" sz="2000" dirty="0"/>
              <a:t>Sequentially finding optimal solutions to subproblems of the larger problem: value/policy iteration</a:t>
            </a:r>
          </a:p>
          <a:p>
            <a:r>
              <a:rPr lang="en-US" sz="2000" dirty="0"/>
              <a:t>Creates large state and decision spaces subject to the </a:t>
            </a:r>
            <a:r>
              <a:rPr lang="en-US" sz="2000" i="1" dirty="0"/>
              <a:t>curse of dimensionality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Sample implementation</a:t>
            </a:r>
          </a:p>
          <a:p>
            <a:pPr marL="0" indent="0">
              <a:buNone/>
            </a:pPr>
            <a:r>
              <a:rPr lang="en-US" sz="2000" b="1" dirty="0"/>
              <a:t>Bellman principle of optimality</a:t>
            </a:r>
            <a:r>
              <a:rPr lang="en-US" sz="2000" dirty="0"/>
              <a:t>: For all k=0,1,…,N-1: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Common applications</a:t>
            </a:r>
          </a:p>
          <a:p>
            <a:r>
              <a:rPr lang="en-US" sz="2000" dirty="0"/>
              <a:t>Task scheduling, trajectory planning, stochastic control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C9958F7-656D-4E21-A05E-14A5181D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59" y="4816234"/>
            <a:ext cx="4150587" cy="6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Reinforcement learning: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0278"/>
            <a:ext cx="7886700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</a:t>
            </a:r>
          </a:p>
          <a:p>
            <a:r>
              <a:rPr lang="en-US" sz="2000" dirty="0"/>
              <a:t>Model-free framework to obtain optimal control decisions</a:t>
            </a:r>
          </a:p>
          <a:p>
            <a:r>
              <a:rPr lang="en-US" sz="2000" dirty="0"/>
              <a:t>Actor interacts with environment, adapts based on stimulus reaction</a:t>
            </a:r>
          </a:p>
          <a:p>
            <a:r>
              <a:rPr lang="en-US" sz="2000" dirty="0"/>
              <a:t>Useful when analytical methods become infeasible, e.g. large state spaces, finite Markov Decision Problems (MDP), multi-armed bandit problem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4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840E2-6889-4EED-BFC7-CEA85284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18" y="3421829"/>
            <a:ext cx="4617601" cy="2673348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A705992-56A6-4AA9-93FA-5D61F19AA364}"/>
              </a:ext>
            </a:extLst>
          </p:cNvPr>
          <p:cNvSpPr txBox="1">
            <a:spLocks/>
          </p:cNvSpPr>
          <p:nvPr/>
        </p:nvSpPr>
        <p:spPr>
          <a:xfrm>
            <a:off x="7325464" y="6142443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i="1" dirty="0"/>
              <a:t>Source: IBM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7431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Introducing the actor-critic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8750"/>
            <a:ext cx="7886700" cy="4642007"/>
          </a:xfrm>
        </p:spPr>
        <p:txBody>
          <a:bodyPr>
            <a:normAutofit/>
          </a:bodyPr>
          <a:lstStyle/>
          <a:p>
            <a:r>
              <a:rPr lang="en-US" sz="2000" dirty="0"/>
              <a:t>Adding a “critic” to assess the reward (value) associated with each action (policy)</a:t>
            </a:r>
          </a:p>
          <a:p>
            <a:r>
              <a:rPr lang="en-US" sz="2000" dirty="0"/>
              <a:t>Approximate dynamic programming (ADP) is a form of this real-time optimal decision-making: critic is the function approximator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Key Equation(s)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5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197B7-CED8-4FB5-814E-FEB1D6C3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51" y="3763715"/>
            <a:ext cx="5466399" cy="14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Literature review: relevant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6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6D9EEB"/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>
                <a:defPPr>
                  <a:defRPr lang="en-US"/>
                </a:defPPr>
                <a:lvl1pPr lvl="0" algn="ctr">
                  <a:lnSpc>
                    <a:spcPct val="115000"/>
                  </a:lnSpc>
                  <a:spcBef>
                    <a:spcPts val="0"/>
                  </a:spcBef>
                  <a:buNone/>
                  <a:defRPr sz="1200" b="1">
                    <a:solidFill>
                      <a:srgbClr val="4285F4"/>
                    </a:solidFill>
                    <a:latin typeface="+mj-lt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B25CE32-A2ED-4AE5-BEE2-DD6A414C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691702"/>
              </p:ext>
            </p:extLst>
          </p:nvPr>
        </p:nvGraphicFramePr>
        <p:xfrm>
          <a:off x="655638" y="1492250"/>
          <a:ext cx="78867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0035">
                  <a:extLst>
                    <a:ext uri="{9D8B030D-6E8A-4147-A177-3AD203B41FA5}">
                      <a16:colId xmlns:a16="http://schemas.microsoft.com/office/drawing/2014/main" val="3265511586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17873241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06863572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121896874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3383966159"/>
                    </a:ext>
                  </a:extLst>
                </a:gridCol>
                <a:gridCol w="1762847">
                  <a:extLst>
                    <a:ext uri="{9D8B030D-6E8A-4147-A177-3AD203B41FA5}">
                      <a16:colId xmlns:a16="http://schemas.microsoft.com/office/drawing/2014/main" val="270261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ECT vars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Wahl et. al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Far trajectory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HDP: min LSQ on critic error </a:t>
                      </a:r>
                      <a:r>
                        <a:rPr lang="en-US" sz="1200" baseline="30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Precise w/in 7%</a:t>
                      </a:r>
                    </a:p>
                    <a:p>
                      <a:r>
                        <a:rPr lang="en-US" sz="1200" dirty="0"/>
                        <a:t>Big comp 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Powell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Grid energy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LSQ (HDP), KGCP 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policy &gt; min LSQ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Dong et. al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BESS peak shaving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variance of load + BESS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#Discharge cycles, DOD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Zhang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 charging 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TSADP: (1) LP (2) Monte Carlo 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2.5% better than ADP on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 in 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LSQ (HDP),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 reduces fuel consumption by 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97097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2C92E6-C580-4DFC-BACE-4FAAD5E4B255}"/>
              </a:ext>
            </a:extLst>
          </p:cNvPr>
          <p:cNvSpPr txBox="1">
            <a:spLocks/>
          </p:cNvSpPr>
          <p:nvPr/>
        </p:nvSpPr>
        <p:spPr>
          <a:xfrm>
            <a:off x="609115" y="5274006"/>
            <a:ext cx="4212267" cy="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aseline="30000" dirty="0"/>
              <a:t>1</a:t>
            </a:r>
            <a:r>
              <a:rPr lang="en-US" sz="1000" dirty="0"/>
              <a:t>Please refer to the backup slides for a detailed explanation on this algorithm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aseline="30000" dirty="0"/>
              <a:t>2</a:t>
            </a:r>
            <a:r>
              <a:rPr lang="en-US" sz="1000" dirty="0"/>
              <a:t>Knowledge gradient for continuous parameters. Finds optimal policy for continuous state space sampling the past and current decisions</a:t>
            </a:r>
            <a:endParaRPr lang="en-US" sz="1000" baseline="30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486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implementation of DFN with ADP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6D9EEB"/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96851" y="2638476"/>
              <a:ext cx="2775931" cy="1824233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>
                <a:defPPr>
                  <a:defRPr lang="en-US"/>
                </a:defPPr>
                <a:lvl1pPr lvl="0" algn="ctr">
                  <a:lnSpc>
                    <a:spcPct val="115000"/>
                  </a:lnSpc>
                  <a:spcBef>
                    <a:spcPts val="0"/>
                  </a:spcBef>
                  <a:buNone/>
                  <a:defRPr sz="1200" b="1">
                    <a:solidFill>
                      <a:srgbClr val="4285F4"/>
                    </a:solidFill>
                    <a:latin typeface="+mj-lt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ym typeface="Roboto"/>
                  </a:rPr>
                  <a:t>Literature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7099B2-D28B-4F8C-9F71-7D65B704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Construct initial state and control space: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</a:t>
            </a:r>
            <a:r>
              <a:rPr lang="el-GR" sz="2000" dirty="0"/>
              <a:t>σ</a:t>
            </a:r>
            <a:r>
              <a:rPr lang="en-US" sz="2000" baseline="-25000" dirty="0"/>
              <a:t>0</a:t>
            </a:r>
            <a:r>
              <a:rPr lang="en-US" sz="2000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q</a:t>
            </a:r>
            <a:r>
              <a:rPr lang="en-US" sz="2000" baseline="-25000" dirty="0"/>
              <a:t>1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Approximate value function J</a:t>
            </a:r>
            <a:r>
              <a:rPr lang="en-US" sz="2000" baseline="-25000" dirty="0"/>
              <a:t>1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error: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Minimize error over all weights 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Update weights with grad descent: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Repeat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4BF31-4711-4ED3-A07A-C563245B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82" y="1639341"/>
            <a:ext cx="1600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BDB0BA-E489-4331-886A-F8F247FF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07" y="4166147"/>
            <a:ext cx="2800350" cy="1190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77360C-E274-4B47-9F93-223B3141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93" y="2067560"/>
            <a:ext cx="1476375" cy="6000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6A7D65-042B-4064-90F3-BE5545C53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142" y="2517703"/>
            <a:ext cx="1362075" cy="447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7B4FB4-095B-4475-8849-F701B0969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789" y="2856406"/>
            <a:ext cx="1657350" cy="514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E9EFC1-1FC0-4863-8CF7-BBA4B20F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063" y="3271385"/>
            <a:ext cx="2819400" cy="5048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444069-5324-44F1-BDED-811909641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650" y="3634041"/>
            <a:ext cx="809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7/17/2018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DFD3A3-1833-4ADC-BFCF-2A63F0DB1910}"/>
              </a:ext>
            </a:extLst>
          </p:cNvPr>
          <p:cNvGrpSpPr/>
          <p:nvPr/>
        </p:nvGrpSpPr>
        <p:grpSpPr>
          <a:xfrm>
            <a:off x="2752091" y="6219279"/>
            <a:ext cx="3639818" cy="639267"/>
            <a:chOff x="2752091" y="6219279"/>
            <a:chExt cx="3639818" cy="639267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3899959" y="6350141"/>
              <a:ext cx="291804" cy="1625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2752091" y="6235530"/>
              <a:ext cx="1237979" cy="623016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2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4087878" y="6231561"/>
              <a:ext cx="1022375" cy="602544"/>
              <a:chOff x="2547702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47702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>
                <a:defPPr>
                  <a:defRPr lang="en-US"/>
                </a:defPPr>
                <a:lvl1pPr lvl="0" algn="ctr">
                  <a:lnSpc>
                    <a:spcPct val="115000"/>
                  </a:lnSpc>
                  <a:spcBef>
                    <a:spcPts val="0"/>
                  </a:spcBef>
                  <a:buNone/>
                  <a:defRPr sz="1200" b="1">
                    <a:solidFill>
                      <a:srgbClr val="4285F4"/>
                    </a:solidFill>
                    <a:latin typeface="+mj-lt"/>
                    <a:ea typeface="Roboto"/>
                    <a:cs typeface="Roboto"/>
                  </a:defRPr>
                </a:lvl1pPr>
              </a:lstStyle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sym typeface="Roboto"/>
                  </a:rPr>
                  <a:t>Literature</a:t>
                </a:r>
              </a:p>
            </p:txBody>
          </p:sp>
        </p:grpSp>
        <p:sp>
          <p:nvSpPr>
            <p:cNvPr id="16" name="Shape 109">
              <a:extLst>
                <a:ext uri="{FF2B5EF4-FFF2-40B4-BE49-F238E27FC236}">
                  <a16:creationId xmlns:a16="http://schemas.microsoft.com/office/drawing/2014/main" id="{F9AFB04A-F4DA-4230-A8BD-174CB71E0B3E}"/>
                </a:ext>
              </a:extLst>
            </p:cNvPr>
            <p:cNvSpPr/>
            <p:nvPr/>
          </p:nvSpPr>
          <p:spPr>
            <a:xfrm>
              <a:off x="5568910" y="6219279"/>
              <a:ext cx="291834" cy="261723"/>
            </a:xfrm>
            <a:prstGeom prst="ellipse">
              <a:avLst/>
            </a:prstGeom>
            <a:solidFill>
              <a:srgbClr val="6D9EEB"/>
            </a:solidFill>
            <a:ln w="3810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sp>
          <p:nvSpPr>
            <p:cNvPr id="17" name="Shape 110">
              <a:extLst>
                <a:ext uri="{FF2B5EF4-FFF2-40B4-BE49-F238E27FC236}">
                  <a16:creationId xmlns:a16="http://schemas.microsoft.com/office/drawing/2014/main" id="{716A59A5-974E-45AD-BB91-C80A71363688}"/>
                </a:ext>
              </a:extLst>
            </p:cNvPr>
            <p:cNvSpPr txBox="1"/>
            <p:nvPr/>
          </p:nvSpPr>
          <p:spPr>
            <a:xfrm>
              <a:off x="5037745" y="6640408"/>
              <a:ext cx="1354164" cy="202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1900" tIns="121900" rIns="121900" bIns="121900" anchor="b" anchorCtr="0">
              <a:noAutofit/>
            </a:bodyPr>
            <a:lstStyle>
              <a:defPPr>
                <a:defRPr lang="en-US"/>
              </a:defPPr>
              <a:lvl1pPr lvl="0" algn="ctr">
                <a:lnSpc>
                  <a:spcPct val="115000"/>
                </a:lnSpc>
                <a:spcBef>
                  <a:spcPts val="0"/>
                </a:spcBef>
                <a:buNone/>
                <a:defRPr sz="1200" b="1">
                  <a:solidFill>
                    <a:srgbClr val="4285F4"/>
                  </a:solidFill>
                  <a:latin typeface="+mj-lt"/>
                  <a:ea typeface="Roboto"/>
                  <a:cs typeface="Roboto"/>
                </a:defRPr>
              </a:lvl1pPr>
            </a:lstStyle>
            <a:p>
              <a:r>
                <a:rPr lang="en-US" dirty="0">
                  <a:sym typeface="Roboto"/>
                </a:rPr>
                <a:t>Next Steps</a:t>
              </a:r>
            </a:p>
          </p:txBody>
        </p: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4966660" y="6350141"/>
              <a:ext cx="291804" cy="16251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>
                <a:latin typeface="+mj-lt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7099B2-D28B-4F8C-9F71-7D65B704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Construct reward function to test with Bellman error minimization</a:t>
            </a:r>
          </a:p>
          <a:p>
            <a:r>
              <a:rPr lang="en-US" sz="2000" dirty="0"/>
              <a:t>Research direct policy algorithm</a:t>
            </a:r>
          </a:p>
          <a:p>
            <a:pPr lvl="1"/>
            <a:r>
              <a:rPr lang="en-US" sz="1600" dirty="0"/>
              <a:t>Specifically: applications with large state spaces. Complex system dynamics. PDEs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8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3043"/>
            <a:ext cx="7886700" cy="4806084"/>
          </a:xfrm>
        </p:spPr>
        <p:txBody>
          <a:bodyPr>
            <a:normAutofit/>
          </a:bodyPr>
          <a:lstStyle/>
          <a:p>
            <a:r>
              <a:rPr lang="en-US" sz="1400" dirty="0"/>
              <a:t>H. G. Wahl, M. </a:t>
            </a:r>
            <a:r>
              <a:rPr lang="en-US" sz="1400" dirty="0" err="1"/>
              <a:t>Holzäpfel</a:t>
            </a:r>
            <a:r>
              <a:rPr lang="en-US" sz="1400" dirty="0"/>
              <a:t> and F. </a:t>
            </a:r>
            <a:r>
              <a:rPr lang="en-US" sz="1400" dirty="0" err="1"/>
              <a:t>Gauterin</a:t>
            </a:r>
            <a:r>
              <a:rPr lang="en-US" sz="1400" dirty="0"/>
              <a:t>, "Approximate dynamic programming methods applied to far trajectory planning in optimal control," 2014 IEEE Intelligent Vehicles Symposium Proceedings, Dearborn, MI, 2014, pp. 1085-1090. </a:t>
            </a:r>
            <a:r>
              <a:rPr lang="en-US" sz="1400" dirty="0" err="1"/>
              <a:t>doi</a:t>
            </a:r>
            <a:r>
              <a:rPr lang="en-US" sz="1400" dirty="0"/>
              <a:t>: 10.1109/IVS.2014.6856459</a:t>
            </a:r>
          </a:p>
          <a:p>
            <a:r>
              <a:rPr lang="en-US" sz="1400" dirty="0"/>
              <a:t>J. Nascimento and W. Powell, "An Optimal ADP Algorithm for a High-Dimensional Stochastic Control Problem," </a:t>
            </a:r>
            <a:r>
              <a:rPr lang="en-US" sz="1400" i="1" dirty="0"/>
              <a:t>2007 IEEE International Symposium on Approximate Dynamic Programming and Reinforcement Learning</a:t>
            </a:r>
            <a:r>
              <a:rPr lang="en-US" sz="1400" dirty="0"/>
              <a:t>, Honolulu, HI, 2007, pp. 52-59.</a:t>
            </a:r>
            <a:r>
              <a:rPr lang="en-US" sz="900" dirty="0"/>
              <a:t> </a:t>
            </a:r>
            <a:r>
              <a:rPr lang="en-US" sz="1400" dirty="0" err="1"/>
              <a:t>doi</a:t>
            </a:r>
            <a:r>
              <a:rPr lang="en-US" sz="1400" dirty="0"/>
              <a:t>: 10.1109/ADPRL.2007.368169</a:t>
            </a:r>
          </a:p>
          <a:p>
            <a:r>
              <a:rPr lang="en-US" sz="1400" dirty="0"/>
              <a:t>W.R. Scott and W.B. Powell, “Approximate Dynamic Programming for Energy Storage with New Results on Instrumental Variables and Projected Bellman Errors,” </a:t>
            </a:r>
            <a:r>
              <a:rPr lang="en-US" sz="1400" i="1" dirty="0"/>
              <a:t>Operations Research</a:t>
            </a:r>
            <a:r>
              <a:rPr lang="en-US" sz="1400" dirty="0"/>
              <a:t>, Princeton, NJ. </a:t>
            </a:r>
          </a:p>
          <a:p>
            <a:r>
              <a:rPr lang="en-US" sz="1400" dirty="0"/>
              <a:t>Dong X., Bao G., Lu Z., Yuan Z., Lu C. (2011) Optimal Battery Energy Storage System Charge Scheduling for Peak Shaving Application Considering Battery Lifetime. In: Yang D. (eds) Informatics in Control, Automation and Robotics. Lecture Notes in Electrical Engineering, vol 133. Springer, Berlin, Heidelberg</a:t>
            </a:r>
          </a:p>
          <a:p>
            <a:r>
              <a:rPr lang="en-US" sz="1400" dirty="0"/>
              <a:t>L. Zhang and Y. Li, "Optimal Management for Parking-Lot Electric Vehicle Charging by Two-Stage Approximate Dynamic Programming," in </a:t>
            </a:r>
            <a:r>
              <a:rPr lang="en-US" sz="1400" i="1" dirty="0"/>
              <a:t>IEEE Transactions on Smart Grid</a:t>
            </a:r>
            <a:r>
              <a:rPr lang="en-US" sz="1400" dirty="0"/>
              <a:t>, vol. 8, no. 4, pp. 1722-1730, July 2017.</a:t>
            </a:r>
            <a:r>
              <a:rPr lang="en-US" sz="900" dirty="0"/>
              <a:t> </a:t>
            </a:r>
            <a:r>
              <a:rPr lang="en-US" sz="1400" dirty="0" err="1"/>
              <a:t>doi</a:t>
            </a:r>
            <a:r>
              <a:rPr lang="en-US" sz="1400" dirty="0"/>
              <a:t>: 10.1109/TSG.2015.2505298</a:t>
            </a:r>
          </a:p>
          <a:p>
            <a:r>
              <a:rPr lang="en-US" sz="1400" dirty="0"/>
              <a:t>Joachim van der Herten, Ivo </a:t>
            </a:r>
            <a:r>
              <a:rPr lang="en-US" sz="1400" dirty="0" err="1"/>
              <a:t>Couckuyt</a:t>
            </a:r>
            <a:r>
              <a:rPr lang="en-US" sz="1400" dirty="0"/>
              <a:t>, Dirk </a:t>
            </a:r>
            <a:r>
              <a:rPr lang="en-US" sz="1400" dirty="0" err="1"/>
              <a:t>Deschrijver</a:t>
            </a:r>
            <a:r>
              <a:rPr lang="en-US" sz="1400" dirty="0"/>
              <a:t>, and Tom </a:t>
            </a:r>
            <a:r>
              <a:rPr lang="en-US" sz="1400" dirty="0" err="1"/>
              <a:t>Dhaene</a:t>
            </a:r>
            <a:r>
              <a:rPr lang="en-US" sz="1400" dirty="0"/>
              <a:t>. Fast Calculation of the Knowledge Gradient for Optimization of Deterministic Engineering Simulations. </a:t>
            </a:r>
            <a:r>
              <a:rPr lang="en-US" sz="1400" dirty="0" err="1"/>
              <a:t>arXiv</a:t>
            </a:r>
            <a:r>
              <a:rPr lang="en-US" sz="1400" dirty="0"/>
              <a:t> preprint arXiv:1608.04550, 2016.</a:t>
            </a:r>
          </a:p>
          <a:p>
            <a:r>
              <a:rPr lang="en-US" sz="1400" dirty="0"/>
              <a:t>G. Li and D. Gorges, “Ecological Adaptive Cruise Control and Energy Management Strategy for Hybrid Electric Vehicles based on Heuristic Dynamic Programming,” 2018 IEEE Transactions on Intelligent Transportation Systems. Advance Online Publication.</a:t>
            </a:r>
            <a:endParaRPr lang="en-US" sz="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653</Words>
  <Application>Microsoft Office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Garnering a deeper understanding of the actor-critic algorithm</vt:lpstr>
      <vt:lpstr>Agenda</vt:lpstr>
      <vt:lpstr>Dynamic programming: overview</vt:lpstr>
      <vt:lpstr>Reinforcement learning: overview</vt:lpstr>
      <vt:lpstr>Introducing the actor-critic algorithm</vt:lpstr>
      <vt:lpstr>Literature review: relevant papers</vt:lpstr>
      <vt:lpstr>Sample implementation of DFN with ADP</vt:lpstr>
      <vt:lpstr>Next steps</vt:lpstr>
      <vt:lpstr>References</vt:lpstr>
      <vt:lpstr>Backup</vt:lpstr>
      <vt:lpstr>RL Schematic</vt:lpstr>
      <vt:lpstr>Actor-critic schematic</vt:lpstr>
      <vt:lpstr>Critic error algorithm</vt:lpstr>
      <vt:lpstr>X. Dong constraints</vt:lpstr>
      <vt:lpstr>Overall project progress: Raja Selvakumar</vt:lpstr>
      <vt:lpstr>OCV-R DP 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findings: “ADP” “battery” “RL”</dc:title>
  <dc:creator>Raja Selvakumar</dc:creator>
  <cp:lastModifiedBy>Raja Selvakumar</cp:lastModifiedBy>
  <cp:revision>63</cp:revision>
  <dcterms:created xsi:type="dcterms:W3CDTF">2018-07-04T16:42:43Z</dcterms:created>
  <dcterms:modified xsi:type="dcterms:W3CDTF">2018-07-17T21:02:06Z</dcterms:modified>
</cp:coreProperties>
</file>