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28" r:id="rId3"/>
    <p:sldId id="264" r:id="rId4"/>
    <p:sldId id="413" r:id="rId5"/>
    <p:sldId id="410" r:id="rId6"/>
    <p:sldId id="411" r:id="rId7"/>
    <p:sldId id="414" r:id="rId8"/>
    <p:sldId id="417" r:id="rId9"/>
    <p:sldId id="418" r:id="rId10"/>
    <p:sldId id="419" r:id="rId11"/>
    <p:sldId id="388" r:id="rId12"/>
    <p:sldId id="420" r:id="rId13"/>
    <p:sldId id="421" r:id="rId14"/>
    <p:sldId id="424" r:id="rId15"/>
    <p:sldId id="422" r:id="rId16"/>
    <p:sldId id="423" r:id="rId17"/>
    <p:sldId id="42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B8B9C-DAF6-4185-A55C-91F9E49BA2B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2E791-5168-4D15-A7A4-1CB0D2DC3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92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56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25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496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B6B-44DE-48A7-9C16-3815EB5FD4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0784-FF58-4471-B396-FAD35FF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2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B6B-44DE-48A7-9C16-3815EB5FD4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0784-FF58-4471-B396-FAD35FF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6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B6B-44DE-48A7-9C16-3815EB5FD4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0784-FF58-4471-B396-FAD35FF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4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903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B6B-44DE-48A7-9C16-3815EB5FD4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0784-FF58-4471-B396-FAD35FF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B6B-44DE-48A7-9C16-3815EB5FD4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0784-FF58-4471-B396-FAD35FF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B6B-44DE-48A7-9C16-3815EB5FD4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0784-FF58-4471-B396-FAD35FF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08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B6B-44DE-48A7-9C16-3815EB5FD4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0784-FF58-4471-B396-FAD35FF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B6B-44DE-48A7-9C16-3815EB5FD4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0784-FF58-4471-B396-FAD35FF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B6B-44DE-48A7-9C16-3815EB5FD4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0784-FF58-4471-B396-FAD35FF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36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B6B-44DE-48A7-9C16-3815EB5FD4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0784-FF58-4471-B396-FAD35FF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38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B6B-44DE-48A7-9C16-3815EB5FD4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0784-FF58-4471-B396-FAD35FF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B3B6B-44DE-48A7-9C16-3815EB5FD48F}" type="datetimeFigureOut">
              <a:rPr lang="en-US" smtClean="0"/>
              <a:t>7/24/2018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0784-FF58-4471-B396-FAD35FFC3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5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GsHmlfZ2p6bgzM2LjPMlVgfYemEfVGt01wbUKGLKeY/edit?pli=1#gid=199503559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LEFd_K0v2X4yE4ddQ4tbsBNDxp9GT0ZRQ0SYhqaLAs/edit#gid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26592"/>
            <a:ext cx="9144000" cy="3156395"/>
          </a:xfrm>
        </p:spPr>
        <p:txBody>
          <a:bodyPr>
            <a:noAutofit/>
          </a:bodyPr>
          <a:lstStyle/>
          <a:p>
            <a:r>
              <a:rPr lang="en-US" sz="5000" dirty="0"/>
              <a:t/>
            </a:r>
            <a:br>
              <a:rPr lang="en-US" sz="5000" dirty="0"/>
            </a:br>
            <a:r>
              <a:rPr lang="en-US" sz="5000" dirty="0"/>
              <a:t> Rapid-Safe Battery Charging: Controls &amp; Learning with Electrochemical </a:t>
            </a:r>
            <a:r>
              <a:rPr lang="en-US" sz="5000" dirty="0" smtClean="0"/>
              <a:t>Models – Mid Year Update</a:t>
            </a:r>
            <a:endParaRPr lang="en-US" sz="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9862"/>
            <a:ext cx="9144000" cy="1655762"/>
          </a:xfrm>
        </p:spPr>
        <p:txBody>
          <a:bodyPr/>
          <a:lstStyle/>
          <a:p>
            <a:r>
              <a:rPr lang="en-US" dirty="0" smtClean="0"/>
              <a:t>University of California, Berkeley</a:t>
            </a:r>
          </a:p>
          <a:p>
            <a:r>
              <a:rPr lang="en-US" dirty="0" smtClean="0"/>
              <a:t>Energy, Controls, and Applications Lab (</a:t>
            </a:r>
            <a:r>
              <a:rPr lang="en-US" dirty="0" err="1" smtClean="0"/>
              <a:t>eCAL</a:t>
            </a:r>
            <a:r>
              <a:rPr lang="en-US" dirty="0" smtClean="0"/>
              <a:t>)</a:t>
            </a:r>
          </a:p>
          <a:p>
            <a:r>
              <a:rPr lang="en-US" dirty="0" smtClean="0"/>
              <a:t>07/24/2018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14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err="1" smtClean="0"/>
              <a:t>SPMeT</a:t>
            </a:r>
            <a:r>
              <a:rPr lang="en-US" sz="2900" dirty="0" smtClean="0"/>
              <a:t> Model </a:t>
            </a:r>
            <a:r>
              <a:rPr lang="en-US" sz="2900" dirty="0"/>
              <a:t>Validation – 1</a:t>
            </a:r>
            <a:r>
              <a:rPr lang="en-US" sz="2900" dirty="0" smtClean="0"/>
              <a:t>C CCCV Charge (25</a:t>
            </a:r>
            <a:r>
              <a:rPr lang="en-US" sz="2900" baseline="30000" dirty="0" smtClean="0"/>
              <a:t>o</a:t>
            </a:r>
            <a:r>
              <a:rPr lang="en-US" sz="2900" dirty="0" smtClean="0"/>
              <a:t>C) – LGC Parameters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903" y="5963419"/>
            <a:ext cx="4412673" cy="807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RMSE_V=0.0389V, RMSE_T=0.7279</a:t>
            </a:r>
            <a:r>
              <a:rPr lang="en-US" sz="2000" b="1" baseline="30000" dirty="0" smtClean="0"/>
              <a:t>o</a:t>
            </a:r>
            <a:r>
              <a:rPr lang="en-US" sz="2000" b="1" dirty="0" smtClean="0"/>
              <a:t>C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RMSE_SOC=2.6514e-04 (0.026514</a:t>
            </a:r>
            <a:r>
              <a:rPr lang="en-US" sz="2000" b="1" dirty="0"/>
              <a:t>%)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161903" y="5934026"/>
            <a:ext cx="4079377" cy="8369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463109"/>
            <a:ext cx="4921116" cy="5003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209" y="1504087"/>
            <a:ext cx="5795135" cy="435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 smtClean="0"/>
              <a:t>Optimal Charging Results*** – LGC Parameters </a:t>
            </a:r>
            <a:endParaRPr lang="en-US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Minimum time to reach desired SOC from initial SOC subject to operating constraints</a:t>
            </a:r>
          </a:p>
          <a:p>
            <a:pPr lvl="1"/>
            <a:r>
              <a:rPr lang="en-US" dirty="0" smtClean="0"/>
              <a:t>Parameter Set: LGC*</a:t>
            </a:r>
          </a:p>
          <a:p>
            <a:pPr lvl="1"/>
            <a:r>
              <a:rPr lang="en-US" dirty="0" smtClean="0"/>
              <a:t>Models: </a:t>
            </a:r>
            <a:r>
              <a:rPr lang="en-US" dirty="0" err="1" smtClean="0"/>
              <a:t>SPMeT</a:t>
            </a:r>
            <a:endParaRPr lang="en-US" dirty="0" smtClean="0"/>
          </a:p>
          <a:p>
            <a:pPr lvl="1"/>
            <a:r>
              <a:rPr lang="en-US" dirty="0" smtClean="0"/>
              <a:t>Initial Conditions: ~25</a:t>
            </a:r>
            <a:r>
              <a:rPr lang="en-US" baseline="30000" dirty="0" smtClean="0"/>
              <a:t>o</a:t>
            </a:r>
            <a:r>
              <a:rPr lang="en-US" dirty="0" smtClean="0"/>
              <a:t>C, ~5% SOC</a:t>
            </a:r>
          </a:p>
          <a:p>
            <a:pPr lvl="1"/>
            <a:r>
              <a:rPr lang="en-US" dirty="0" smtClean="0"/>
              <a:t>Terminal Condition: 80% SOC</a:t>
            </a:r>
          </a:p>
          <a:p>
            <a:pPr lvl="1"/>
            <a:r>
              <a:rPr lang="en-US" dirty="0" smtClean="0"/>
              <a:t>Constraints:</a:t>
            </a:r>
          </a:p>
          <a:p>
            <a:pPr lvl="2"/>
            <a:r>
              <a:rPr lang="en-US" dirty="0" smtClean="0"/>
              <a:t>Current: 0 to 5C** (</a:t>
            </a:r>
            <a:r>
              <a:rPr lang="en-US" b="1" dirty="0" smtClean="0">
                <a:solidFill>
                  <a:srgbClr val="FF0000"/>
                </a:solidFill>
              </a:rPr>
              <a:t>Max Current &gt;2C - In Progress</a:t>
            </a:r>
            <a:r>
              <a:rPr lang="en-US" dirty="0" smtClean="0"/>
              <a:t>)***</a:t>
            </a:r>
          </a:p>
          <a:p>
            <a:pPr lvl="2"/>
            <a:r>
              <a:rPr lang="en-US" dirty="0" smtClean="0"/>
              <a:t>Temperature: </a:t>
            </a:r>
            <a:r>
              <a:rPr lang="en-US" dirty="0"/>
              <a:t>25</a:t>
            </a:r>
            <a:r>
              <a:rPr lang="en-US" baseline="30000" dirty="0"/>
              <a:t>o</a:t>
            </a:r>
            <a:r>
              <a:rPr lang="en-US" dirty="0"/>
              <a:t>C</a:t>
            </a:r>
            <a:r>
              <a:rPr lang="en-US" dirty="0" smtClean="0"/>
              <a:t> to 60</a:t>
            </a:r>
            <a:r>
              <a:rPr lang="en-US" baseline="30000" dirty="0" smtClean="0"/>
              <a:t>o</a:t>
            </a:r>
            <a:r>
              <a:rPr lang="en-US" dirty="0" smtClean="0"/>
              <a:t>C</a:t>
            </a:r>
          </a:p>
          <a:p>
            <a:pPr lvl="2"/>
            <a:r>
              <a:rPr lang="en-US" dirty="0" smtClean="0"/>
              <a:t>Solid Concentration</a:t>
            </a:r>
            <a:r>
              <a:rPr lang="en-US" dirty="0"/>
              <a:t>: </a:t>
            </a:r>
            <a:r>
              <a:rPr lang="en-US" dirty="0" smtClean="0"/>
              <a:t>0% to 100% Cell </a:t>
            </a:r>
            <a:r>
              <a:rPr lang="en-US" dirty="0"/>
              <a:t>SOC </a:t>
            </a:r>
            <a:r>
              <a:rPr lang="en-US" dirty="0" smtClean="0"/>
              <a:t>Stoichiometric </a:t>
            </a:r>
            <a:r>
              <a:rPr lang="en-US" dirty="0"/>
              <a:t>Window </a:t>
            </a:r>
            <a:endParaRPr lang="en-US" dirty="0" smtClean="0"/>
          </a:p>
          <a:p>
            <a:pPr lvl="2"/>
            <a:r>
              <a:rPr lang="en-US" dirty="0" smtClean="0"/>
              <a:t>Electrolyte Concentration</a:t>
            </a:r>
            <a:r>
              <a:rPr lang="en-US" dirty="0"/>
              <a:t>: </a:t>
            </a:r>
            <a:r>
              <a:rPr lang="en-US" dirty="0" smtClean="0"/>
              <a:t>0mol/m</a:t>
            </a:r>
            <a:r>
              <a:rPr lang="en-US" baseline="30000" dirty="0" smtClean="0"/>
              <a:t>3</a:t>
            </a:r>
            <a:r>
              <a:rPr lang="en-US" dirty="0" smtClean="0"/>
              <a:t> to 5000mol/m</a:t>
            </a:r>
            <a:r>
              <a:rPr lang="en-US" baseline="30000" dirty="0" smtClean="0"/>
              <a:t>3</a:t>
            </a:r>
          </a:p>
          <a:p>
            <a:pPr marL="0" indent="0">
              <a:buNone/>
            </a:pPr>
            <a:endParaRPr lang="en-US" sz="1700" dirty="0" smtClean="0"/>
          </a:p>
          <a:p>
            <a:pPr marL="0" indent="0">
              <a:buNone/>
            </a:pPr>
            <a:r>
              <a:rPr lang="en-US" sz="1700" dirty="0" smtClean="0"/>
              <a:t>* The parameter set is based on given, calculated, and within range parameters for the LG </a:t>
            </a:r>
            <a:r>
              <a:rPr lang="en-US" sz="1700" dirty="0" err="1" smtClean="0"/>
              <a:t>Chem</a:t>
            </a:r>
            <a:r>
              <a:rPr lang="en-US" sz="1700" dirty="0" smtClean="0"/>
              <a:t> cell under study</a:t>
            </a:r>
          </a:p>
          <a:p>
            <a:pPr marL="0" indent="0">
              <a:buNone/>
            </a:pPr>
            <a:r>
              <a:rPr lang="en-US" sz="1700" dirty="0" smtClean="0"/>
              <a:t>** 1C current as defined in current data</a:t>
            </a:r>
          </a:p>
          <a:p>
            <a:pPr marL="0" indent="0">
              <a:buNone/>
            </a:pPr>
            <a:r>
              <a:rPr lang="en-US" sz="1700" dirty="0" smtClean="0"/>
              <a:t>*** In Progress</a:t>
            </a:r>
          </a:p>
        </p:txBody>
      </p:sp>
    </p:spTree>
    <p:extLst>
      <p:ext uri="{BB962C8B-B14F-4D97-AF65-F5344CB8AC3E}">
        <p14:creationId xmlns:p14="http://schemas.microsoft.com/office/powerpoint/2010/main" val="1359596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Optimal Charging Results – </a:t>
            </a:r>
            <a:r>
              <a:rPr lang="en-US" sz="3600" dirty="0" smtClean="0"/>
              <a:t>2C (25</a:t>
            </a:r>
            <a:r>
              <a:rPr lang="en-US" sz="3600" baseline="30000" dirty="0" smtClean="0"/>
              <a:t>o</a:t>
            </a:r>
            <a:r>
              <a:rPr lang="en-US" sz="3600" dirty="0" smtClean="0"/>
              <a:t>C) - LGC </a:t>
            </a:r>
            <a:r>
              <a:rPr lang="en-US" sz="3600" dirty="0"/>
              <a:t>Parameters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" y="1175461"/>
            <a:ext cx="4746387" cy="56581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587" y="1265941"/>
            <a:ext cx="5840337" cy="4390608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161903" y="5821253"/>
            <a:ext cx="4042801" cy="834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Charge Time = 23.79min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 smtClean="0"/>
              <a:t>Optimal Profile = Constant Current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61903" y="5718048"/>
            <a:ext cx="3896497" cy="93753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8555"/>
          </a:xfrm>
        </p:spPr>
        <p:txBody>
          <a:bodyPr>
            <a:normAutofit/>
          </a:bodyPr>
          <a:lstStyle/>
          <a:p>
            <a:r>
              <a:rPr lang="en-US" sz="6000" dirty="0"/>
              <a:t>Task 2: Refinement w/ Simulation Based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66588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-US" sz="3800" dirty="0"/>
              <a:t>Reinforcement Learning Literature </a:t>
            </a:r>
            <a:r>
              <a:rPr lang="en-US" sz="3800" dirty="0" smtClean="0"/>
              <a:t>Review*</a:t>
            </a:r>
            <a:r>
              <a:rPr lang="en" sz="3800" dirty="0" smtClean="0"/>
              <a:t> – Overview</a:t>
            </a:r>
            <a:endParaRPr sz="3800"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888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200" b="1" dirty="0"/>
              <a:t>Objective: Survey </a:t>
            </a:r>
            <a:r>
              <a:rPr lang="en" sz="2200" b="1" dirty="0" smtClean="0"/>
              <a:t>model based and model free reinforcement learning </a:t>
            </a:r>
            <a:r>
              <a:rPr lang="en" sz="2200" b="1" dirty="0"/>
              <a:t>literature to identify </a:t>
            </a:r>
            <a:r>
              <a:rPr lang="en" sz="2200" b="1" dirty="0" smtClean="0"/>
              <a:t>algorithms used for energy system applications</a:t>
            </a:r>
            <a:endParaRPr sz="2200" b="1" dirty="0"/>
          </a:p>
          <a:p>
            <a:pPr marL="0" indent="0">
              <a:spcBef>
                <a:spcPts val="2133"/>
              </a:spcBef>
              <a:buNone/>
            </a:pPr>
            <a:r>
              <a:rPr lang="en" sz="2200" b="1" dirty="0"/>
              <a:t>Method: </a:t>
            </a:r>
            <a:r>
              <a:rPr lang="en" sz="2200" dirty="0" smtClean="0"/>
              <a:t>Searching </a:t>
            </a:r>
            <a:r>
              <a:rPr lang="en" sz="2200" dirty="0"/>
              <a:t>GoogleScholar, ResearchGate, and relevant journals for published works. </a:t>
            </a:r>
            <a:r>
              <a:rPr lang="en" sz="2200" b="1" dirty="0"/>
              <a:t>Categorized each paper</a:t>
            </a:r>
            <a:r>
              <a:rPr lang="en" sz="2200" dirty="0"/>
              <a:t> -- as much as possible -- </a:t>
            </a:r>
            <a:r>
              <a:rPr lang="en" sz="2200" b="1" dirty="0"/>
              <a:t>by </a:t>
            </a:r>
            <a:r>
              <a:rPr lang="en" sz="2200" b="1" dirty="0" smtClean="0"/>
              <a:t>application, algorithm, </a:t>
            </a:r>
            <a:r>
              <a:rPr lang="en" sz="2200" b="1" dirty="0"/>
              <a:t>objective function, </a:t>
            </a:r>
            <a:r>
              <a:rPr lang="en" sz="2200" b="1" dirty="0" smtClean="0"/>
              <a:t>optimization variables, and constraints.</a:t>
            </a:r>
            <a:endParaRPr lang="en" sz="2200" b="1" dirty="0"/>
          </a:p>
          <a:p>
            <a:pPr marL="0" indent="0">
              <a:spcBef>
                <a:spcPts val="2133"/>
              </a:spcBef>
              <a:buNone/>
            </a:pPr>
            <a:endParaRPr lang="en" sz="2500" b="1" u="sng" dirty="0" smtClean="0">
              <a:solidFill>
                <a:schemeClr val="accent5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lang="en" sz="2500" b="1" u="sng" dirty="0">
              <a:solidFill>
                <a:schemeClr val="accent5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lang="en" sz="2500" b="1" u="sng" dirty="0" smtClean="0">
              <a:solidFill>
                <a:schemeClr val="accent5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548733" y="3537962"/>
            <a:ext cx="11094534" cy="2606040"/>
            <a:chOff x="548733" y="3766564"/>
            <a:chExt cx="11094534" cy="2606040"/>
          </a:xfrm>
        </p:grpSpPr>
        <p:graphicFrame>
          <p:nvGraphicFramePr>
            <p:cNvPr id="5" name="Content Placeholder 14">
              <a:extLst>
                <a:ext uri="{FF2B5EF4-FFF2-40B4-BE49-F238E27FC236}">
                  <a16:creationId xmlns:a16="http://schemas.microsoft.com/office/drawing/2014/main" xmlns="" id="{4B25CE32-A2ED-4AE5-BEE2-DD6A414C099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80330030"/>
                </p:ext>
              </p:extLst>
            </p:nvPr>
          </p:nvGraphicFramePr>
          <p:xfrm>
            <a:off x="548733" y="3766564"/>
            <a:ext cx="11094534" cy="2606040"/>
          </p:xfrm>
          <a:graphic>
            <a:graphicData uri="http://schemas.openxmlformats.org/drawingml/2006/table">
              <a:tbl>
                <a:tblPr firstRow="1" bandRow="1">
                  <a:tableStyleId>{7E9639D4-E3E2-4D34-9284-5A2195B3D0D7}</a:tableStyleId>
                </a:tblPr>
                <a:tblGrid>
                  <a:gridCol w="1448663">
                    <a:extLst>
                      <a:ext uri="{9D8B030D-6E8A-4147-A177-3AD203B41FA5}">
                        <a16:colId xmlns:a16="http://schemas.microsoft.com/office/drawing/2014/main" xmlns="" val="3265511586"/>
                      </a:ext>
                    </a:extLst>
                  </a:gridCol>
                  <a:gridCol w="1264343">
                    <a:extLst>
                      <a:ext uri="{9D8B030D-6E8A-4147-A177-3AD203B41FA5}">
                        <a16:colId xmlns:a16="http://schemas.microsoft.com/office/drawing/2014/main" xmlns="" val="178732411"/>
                      </a:ext>
                    </a:extLst>
                  </a:gridCol>
                  <a:gridCol w="1767627">
                    <a:extLst>
                      <a:ext uri="{9D8B030D-6E8A-4147-A177-3AD203B41FA5}">
                        <a16:colId xmlns:a16="http://schemas.microsoft.com/office/drawing/2014/main" xmlns="" val="2068635721"/>
                      </a:ext>
                    </a:extLst>
                  </a:gridCol>
                  <a:gridCol w="2447146">
                    <a:extLst>
                      <a:ext uri="{9D8B030D-6E8A-4147-A177-3AD203B41FA5}">
                        <a16:colId xmlns:a16="http://schemas.microsoft.com/office/drawing/2014/main" xmlns="" val="3121896874"/>
                      </a:ext>
                    </a:extLst>
                  </a:gridCol>
                  <a:gridCol w="1465118">
                    <a:extLst>
                      <a:ext uri="{9D8B030D-6E8A-4147-A177-3AD203B41FA5}">
                        <a16:colId xmlns:a16="http://schemas.microsoft.com/office/drawing/2014/main" xmlns="" val="3383966159"/>
                      </a:ext>
                    </a:extLst>
                  </a:gridCol>
                  <a:gridCol w="2701637">
                    <a:extLst>
                      <a:ext uri="{9D8B030D-6E8A-4147-A177-3AD203B41FA5}">
                        <a16:colId xmlns:a16="http://schemas.microsoft.com/office/drawing/2014/main" xmlns="" val="2702613250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Title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Method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Application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Objective Function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Unique ECT vars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600" dirty="0"/>
                          <a:t>Key Findings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546825329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Wahl et. al 2014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ADP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Far trajectory planning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HDP: min LSQ on critic error 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-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Precise w/in 7%</a:t>
                        </a:r>
                      </a:p>
                      <a:p>
                        <a:r>
                          <a:rPr lang="en-US" sz="1200" dirty="0"/>
                          <a:t>Big comp decrease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3547376228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Powell 2012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ADP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Grid energy storage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Min LSQ (HDP), KGCP 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-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Direct policy &gt; min LSQ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2268854437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Dong et. al 2011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DP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BESS peak shaving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Min variance of load + BESS output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#Discharge cycles, DOD constraints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N/A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2845137140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Zhang 2015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ADP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EV charging stations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TSADP: (1) LP (2) Monte Carlo ADP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-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2.5% better than ADP on average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45846773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Li 2018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ADP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ACC in HEV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Min LSQ (HDP), gradient descent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-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en-US" sz="1200" dirty="0"/>
                          <a:t>ACC reduces fuel consumption by 4.11%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xmlns="" val="844397097"/>
                    </a:ext>
                  </a:extLst>
                </a:tr>
              </a:tbl>
            </a:graphicData>
          </a:graphic>
        </p:graphicFrame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9005F6BC-38AE-4E44-9961-8E3C5BB5D13D}"/>
                </a:ext>
              </a:extLst>
            </p:cNvPr>
            <p:cNvSpPr/>
            <p:nvPr/>
          </p:nvSpPr>
          <p:spPr>
            <a:xfrm>
              <a:off x="548733" y="4354045"/>
              <a:ext cx="11094534" cy="420624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B1302E26-94C4-4311-B022-632AE1299286}"/>
                </a:ext>
              </a:extLst>
            </p:cNvPr>
            <p:cNvSpPr/>
            <p:nvPr/>
          </p:nvSpPr>
          <p:spPr>
            <a:xfrm>
              <a:off x="548733" y="6014326"/>
              <a:ext cx="11094533" cy="358278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/>
          <p:cNvSpPr/>
          <p:nvPr/>
        </p:nvSpPr>
        <p:spPr>
          <a:xfrm>
            <a:off x="415600" y="6347934"/>
            <a:ext cx="5303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133"/>
              </a:spcBef>
            </a:pPr>
            <a:r>
              <a:rPr lang="en-US" dirty="0" smtClean="0"/>
              <a:t>* In Progress - </a:t>
            </a:r>
            <a:r>
              <a:rPr lang="en-US" dirty="0" smtClean="0">
                <a:hlinkClick r:id="rId3"/>
              </a:rPr>
              <a:t>Link </a:t>
            </a:r>
            <a:r>
              <a:rPr lang="en-US" dirty="0">
                <a:hlinkClick r:id="rId3"/>
              </a:rPr>
              <a:t>to Literature Review </a:t>
            </a:r>
            <a:r>
              <a:rPr lang="en-US" dirty="0" smtClean="0">
                <a:hlinkClick r:id="rId3"/>
              </a:rPr>
              <a:t>Spreadsheet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3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Full Order Model Validation* – LGC Parameters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 Set: Given, Calculated**, and Within Range***</a:t>
                </a:r>
              </a:p>
              <a:p>
                <a:r>
                  <a:rPr lang="en-US" dirty="0" smtClean="0"/>
                  <a:t>Model: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DFN (In Progress)</a:t>
                </a:r>
                <a:r>
                  <a:rPr lang="en-US" dirty="0" smtClean="0"/>
                  <a:t>*</a:t>
                </a:r>
              </a:p>
              <a:p>
                <a:r>
                  <a:rPr lang="en-US" dirty="0" smtClean="0"/>
                  <a:t>Initial Conditions: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based on initial Temperature,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𝑆𝑂𝐶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</m:oMath>
                </a14:m>
                <a:r>
                  <a:rPr lang="en-US" dirty="0" smtClean="0"/>
                  <a:t> based on initial Voltage in data using OCP vs. SOC/Stoichiometry,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,+}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=1000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Cases: 0.33C/1C CCCV Charge, 1C Charge Pulse (5%,50%,90% SOC)</a:t>
                </a:r>
              </a:p>
              <a:p>
                <a:r>
                  <a:rPr lang="en-US" dirty="0" smtClean="0"/>
                  <a:t>Performance Metrics: Voltage RMSE (Model vs. Data), T RMSE (Model vs. Data), and SOC RMSE (Model vs. Coulomb Counting from Data)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6030302"/>
                <a:ext cx="2237344" cy="426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**Calculated: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𝐿𝑖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30302"/>
                <a:ext cx="2237344" cy="426207"/>
              </a:xfrm>
              <a:prstGeom prst="rect">
                <a:avLst/>
              </a:prstGeom>
              <a:blipFill rotWithShape="0">
                <a:blip r:embed="rId3"/>
                <a:stretch>
                  <a:fillRect l="-2452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6398630"/>
                <a:ext cx="7455695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***Within Range: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(electrolyte dynamics),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𝑎𝑚𝑏</m:t>
                        </m:r>
                      </m:sub>
                    </m:sSub>
                  </m:oMath>
                </a14:m>
                <a:r>
                  <a:rPr lang="en-US" dirty="0" smtClean="0"/>
                  <a:t> (thermal dynamics)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398630"/>
                <a:ext cx="7455695" cy="391261"/>
              </a:xfrm>
              <a:prstGeom prst="rect">
                <a:avLst/>
              </a:prstGeom>
              <a:blipFill rotWithShape="0">
                <a:blip r:embed="rId4"/>
                <a:stretch>
                  <a:fillRect l="-736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38200" y="5695476"/>
            <a:ext cx="138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56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 smtClean="0"/>
              <a:t>DFN Model Validation* </a:t>
            </a:r>
            <a:r>
              <a:rPr lang="en-US" sz="2900" dirty="0"/>
              <a:t>– 1</a:t>
            </a:r>
            <a:r>
              <a:rPr lang="en-US" sz="2900" dirty="0" smtClean="0"/>
              <a:t>C CCCV Charge (25</a:t>
            </a:r>
            <a:r>
              <a:rPr lang="en-US" sz="2900" baseline="30000" dirty="0" smtClean="0"/>
              <a:t>o</a:t>
            </a:r>
            <a:r>
              <a:rPr lang="en-US" sz="2900" dirty="0" smtClean="0"/>
              <a:t>C) – LGC Parameters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903" y="5963419"/>
            <a:ext cx="4412673" cy="807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RMSE_V=0.0331V, RMSE_T=0.72</a:t>
            </a:r>
            <a:r>
              <a:rPr lang="en-US" sz="2000" b="1" baseline="30000" dirty="0" smtClean="0"/>
              <a:t>o</a:t>
            </a:r>
            <a:r>
              <a:rPr lang="en-US" sz="2000" b="1" dirty="0" smtClean="0"/>
              <a:t>C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 smtClean="0"/>
              <a:t>RMSE_SOC=9.3e-3 (0.93%)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6161903" y="5934026"/>
            <a:ext cx="4079377" cy="83695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0" y="1940822"/>
            <a:ext cx="12192000" cy="3440749"/>
            <a:chOff x="0" y="2062742"/>
            <a:chExt cx="12192000" cy="344074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3256" t="3038" r="6664" b="4788"/>
            <a:stretch/>
          </p:blipFill>
          <p:spPr>
            <a:xfrm>
              <a:off x="0" y="2062742"/>
              <a:ext cx="4038665" cy="344074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l="8440" t="4283" r="7085" b="5483"/>
            <a:stretch/>
          </p:blipFill>
          <p:spPr>
            <a:xfrm>
              <a:off x="4029600" y="2129781"/>
              <a:ext cx="4098432" cy="337371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4"/>
            <a:srcRect l="5163" t="4089" r="4489" b="5194"/>
            <a:stretch/>
          </p:blipFill>
          <p:spPr>
            <a:xfrm>
              <a:off x="8128031" y="2166356"/>
              <a:ext cx="4063969" cy="3306709"/>
            </a:xfrm>
            <a:prstGeom prst="rect">
              <a:avLst/>
            </a:prstGeom>
          </p:spPr>
        </p:pic>
      </p:grpSp>
      <p:sp>
        <p:nvSpPr>
          <p:cNvPr id="15" name="Rectangle 14"/>
          <p:cNvSpPr/>
          <p:nvPr/>
        </p:nvSpPr>
        <p:spPr>
          <a:xfrm>
            <a:off x="838200" y="5964359"/>
            <a:ext cx="1330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3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Project Schedule</a:t>
            </a:r>
            <a:endParaRPr lang="en-US" sz="4000" dirty="0"/>
          </a:p>
        </p:txBody>
      </p: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30404"/>
              </p:ext>
            </p:extLst>
          </p:nvPr>
        </p:nvGraphicFramePr>
        <p:xfrm>
          <a:off x="485775" y="1501487"/>
          <a:ext cx="11220450" cy="516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Worksheet" r:id="rId3" imgW="11220585" imgH="5162640" progId="Excel.Sheet.12">
                  <p:embed/>
                </p:oleObj>
              </mc:Choice>
              <mc:Fallback>
                <p:oleObj name="Worksheet" r:id="rId3" imgW="11220585" imgH="516264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5775" y="1501487"/>
                        <a:ext cx="11220450" cy="5162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662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/>
              <a:t>Task 1: Optimize Charge w/ Reduced </a:t>
            </a:r>
            <a:r>
              <a:rPr lang="en-US" sz="3000" dirty="0" err="1" smtClean="0"/>
              <a:t>EChem</a:t>
            </a:r>
            <a:r>
              <a:rPr lang="en-US" sz="3000" dirty="0" smtClean="0"/>
              <a:t> Model </a:t>
            </a:r>
          </a:p>
          <a:p>
            <a:pPr marL="0" indent="0">
              <a:buNone/>
            </a:pPr>
            <a:r>
              <a:rPr lang="en-US" sz="3000" dirty="0" smtClean="0"/>
              <a:t>Task 2: Refinement w/ Simulation Based Reinforcement Learning</a:t>
            </a:r>
          </a:p>
          <a:p>
            <a:pPr marL="0" indent="0">
              <a:buNone/>
            </a:pPr>
            <a:r>
              <a:rPr lang="en-US" sz="3000" dirty="0" smtClean="0"/>
              <a:t>Task 3: Battery-in-the-Loop Experiments</a:t>
            </a:r>
          </a:p>
        </p:txBody>
      </p:sp>
    </p:spTree>
    <p:extLst>
      <p:ext uri="{BB962C8B-B14F-4D97-AF65-F5344CB8AC3E}">
        <p14:creationId xmlns:p14="http://schemas.microsoft.com/office/powerpoint/2010/main" val="112524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Key Results – To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 smtClean="0"/>
              <a:t>Task 1: Optimize Charge w/ Reduced </a:t>
            </a:r>
            <a:r>
              <a:rPr lang="en-US" sz="3000" dirty="0" err="1" smtClean="0"/>
              <a:t>EChem</a:t>
            </a:r>
            <a:r>
              <a:rPr lang="en-US" sz="3000" dirty="0" smtClean="0"/>
              <a:t> Model </a:t>
            </a:r>
          </a:p>
          <a:p>
            <a:r>
              <a:rPr lang="en-US" dirty="0" smtClean="0"/>
              <a:t>Optimal Charging Literature Review (Complete)</a:t>
            </a:r>
          </a:p>
          <a:p>
            <a:r>
              <a:rPr lang="en-US" dirty="0"/>
              <a:t>Optimal Charging </a:t>
            </a:r>
            <a:r>
              <a:rPr lang="en-US" dirty="0" smtClean="0"/>
              <a:t>Preliminary </a:t>
            </a:r>
            <a:r>
              <a:rPr lang="en-US" dirty="0"/>
              <a:t>Results </a:t>
            </a:r>
            <a:r>
              <a:rPr lang="en-US" dirty="0" smtClean="0"/>
              <a:t>– UCB Parameters (Complete)</a:t>
            </a:r>
          </a:p>
          <a:p>
            <a:r>
              <a:rPr lang="en-US" dirty="0" smtClean="0"/>
              <a:t>Reduced Order Model Validation – LG </a:t>
            </a:r>
            <a:r>
              <a:rPr lang="en-US" dirty="0" err="1" smtClean="0"/>
              <a:t>Chem</a:t>
            </a:r>
            <a:r>
              <a:rPr lang="en-US" dirty="0" smtClean="0"/>
              <a:t> Parameters (Complete)</a:t>
            </a:r>
          </a:p>
          <a:p>
            <a:r>
              <a:rPr lang="en-US" dirty="0" smtClean="0"/>
              <a:t>Optimal Charging Results – LG </a:t>
            </a:r>
            <a:r>
              <a:rPr lang="en-US" dirty="0" err="1" smtClean="0"/>
              <a:t>Chem</a:t>
            </a:r>
            <a:r>
              <a:rPr lang="en-US" dirty="0" smtClean="0"/>
              <a:t> Parameters (In Progress)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Task 2: Refinement w/ Simulation Based Reinforcement Learning</a:t>
            </a:r>
          </a:p>
          <a:p>
            <a:r>
              <a:rPr lang="en-US" dirty="0" smtClean="0"/>
              <a:t>Reinforcement Learning Literature Review (In Progress)</a:t>
            </a:r>
          </a:p>
          <a:p>
            <a:r>
              <a:rPr lang="en-US" dirty="0" smtClean="0"/>
              <a:t>Full Order Model Validation – LG </a:t>
            </a:r>
            <a:r>
              <a:rPr lang="en-US" dirty="0" err="1" smtClean="0"/>
              <a:t>Chem</a:t>
            </a:r>
            <a:r>
              <a:rPr lang="en-US" dirty="0" smtClean="0"/>
              <a:t> Parameters (In Progress)</a:t>
            </a:r>
          </a:p>
        </p:txBody>
      </p:sp>
    </p:spTree>
    <p:extLst>
      <p:ext uri="{BB962C8B-B14F-4D97-AF65-F5344CB8AC3E}">
        <p14:creationId xmlns:p14="http://schemas.microsoft.com/office/powerpoint/2010/main" val="130533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18555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Task 1: Optimize Charge w/ Reduced </a:t>
            </a:r>
            <a:r>
              <a:rPr lang="en-US" sz="6000" dirty="0" err="1"/>
              <a:t>EChem</a:t>
            </a:r>
            <a:r>
              <a:rPr lang="en-US" sz="6000" dirty="0"/>
              <a:t> Model </a:t>
            </a:r>
          </a:p>
        </p:txBody>
      </p:sp>
    </p:spTree>
    <p:extLst>
      <p:ext uri="{BB962C8B-B14F-4D97-AF65-F5344CB8AC3E}">
        <p14:creationId xmlns:p14="http://schemas.microsoft.com/office/powerpoint/2010/main" val="181988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 smtClean="0"/>
              <a:t>Optimal Charging Literature Review – Overview</a:t>
            </a: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98885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600" b="1" dirty="0"/>
              <a:t>Objective: Survey recent fast charging literature to identify novel modeling and optimization techniques which yielded unconventional results</a:t>
            </a:r>
            <a:r>
              <a:rPr lang="en" sz="2600" dirty="0"/>
              <a:t> (e.g. abnormal current profile) </a:t>
            </a:r>
            <a:endParaRPr sz="2600" dirty="0"/>
          </a:p>
          <a:p>
            <a:pPr marL="0" indent="0">
              <a:spcBef>
                <a:spcPts val="2133"/>
              </a:spcBef>
              <a:buNone/>
            </a:pPr>
            <a:r>
              <a:rPr lang="en" sz="2600" b="1" dirty="0"/>
              <a:t>Method: </a:t>
            </a:r>
            <a:r>
              <a:rPr lang="en" sz="2600" dirty="0"/>
              <a:t>Searched GoogleScholar, ResearchGate, and relevant journals for published works. </a:t>
            </a:r>
            <a:r>
              <a:rPr lang="en" sz="2600" b="1" dirty="0"/>
              <a:t>Categorized each paper</a:t>
            </a:r>
            <a:r>
              <a:rPr lang="en" sz="2600" dirty="0"/>
              <a:t> -- as much as possible -- </a:t>
            </a:r>
            <a:r>
              <a:rPr lang="en" sz="2600" b="1" dirty="0"/>
              <a:t>by model, optimization method, objective function, constraints, and what protocol, if any, the current and voltage profiles resembled </a:t>
            </a:r>
            <a:r>
              <a:rPr lang="en" sz="2600" dirty="0"/>
              <a:t>(e.g. ~MCC-CV)</a:t>
            </a:r>
            <a:r>
              <a:rPr lang="en" sz="2600" b="1" dirty="0"/>
              <a:t>. </a:t>
            </a:r>
            <a:endParaRPr sz="2600" b="1" dirty="0"/>
          </a:p>
          <a:p>
            <a:pPr>
              <a:spcBef>
                <a:spcPts val="2133"/>
              </a:spcBef>
              <a:buChar char="-"/>
            </a:pPr>
            <a:r>
              <a:rPr lang="en" sz="2500" b="1" dirty="0"/>
              <a:t>Began with 29 </a:t>
            </a:r>
            <a:r>
              <a:rPr lang="en" sz="2500" dirty="0"/>
              <a:t>potentially relevant </a:t>
            </a:r>
            <a:r>
              <a:rPr lang="en" sz="2500" b="1" dirty="0"/>
              <a:t>papers. Found 7 with interesting, pertinent results. </a:t>
            </a:r>
            <a:r>
              <a:rPr lang="en" sz="2500" b="1" u="sng" dirty="0">
                <a:solidFill>
                  <a:schemeClr val="accent5"/>
                </a:solidFill>
                <a:hlinkClick r:id="rId3"/>
              </a:rPr>
              <a:t>Link to Literature Review Spreadsheet</a:t>
            </a:r>
            <a:r>
              <a:rPr lang="en" sz="2500" dirty="0"/>
              <a:t>.</a:t>
            </a:r>
            <a:endParaRPr sz="2500" dirty="0"/>
          </a:p>
          <a:p>
            <a:pPr marL="0" indent="0">
              <a:spcBef>
                <a:spcPts val="2133"/>
              </a:spcBef>
              <a:buNone/>
            </a:pPr>
            <a:endParaRPr b="1"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73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dirty="0"/>
              <a:t>Optimal Charging Literature </a:t>
            </a:r>
            <a:r>
              <a:rPr lang="en" dirty="0" smtClean="0"/>
              <a:t>Review – Results</a:t>
            </a:r>
            <a:endParaRPr dirty="0"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2600" b="1" dirty="0"/>
              <a:t>Findings: </a:t>
            </a:r>
            <a:r>
              <a:rPr lang="en" sz="2600" dirty="0"/>
              <a:t>There are two main objective functions in the literature: minimize time to reach SOC and maximize SOC in fixed time. These are often combined with temperature rise or SOH/capacity fade to form multi-objective functions.</a:t>
            </a:r>
            <a:endParaRPr sz="2600" dirty="0"/>
          </a:p>
          <a:p>
            <a:pPr marL="0" indent="0">
              <a:spcBef>
                <a:spcPts val="2133"/>
              </a:spcBef>
              <a:buNone/>
            </a:pP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None/>
            </a:pPr>
            <a:endParaRPr dirty="0"/>
          </a:p>
        </p:txBody>
      </p:sp>
      <p:graphicFrame>
        <p:nvGraphicFramePr>
          <p:cNvPr id="62" name="Shape 62"/>
          <p:cNvGraphicFramePr/>
          <p:nvPr>
            <p:extLst/>
          </p:nvPr>
        </p:nvGraphicFramePr>
        <p:xfrm>
          <a:off x="783184" y="3266364"/>
          <a:ext cx="10474299" cy="2773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75967"/>
                <a:gridCol w="1194633"/>
                <a:gridCol w="1138333"/>
                <a:gridCol w="1195033"/>
                <a:gridCol w="1818833"/>
                <a:gridCol w="1635400"/>
                <a:gridCol w="1616100"/>
              </a:tblGrid>
              <a:tr h="638372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/>
                        <a:t>Title</a:t>
                      </a:r>
                      <a:endParaRPr sz="2000" b="1" dirty="0"/>
                    </a:p>
                  </a:txBody>
                  <a:tcPr marL="121900" marR="121900" marT="121900" marB="1219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/>
                        <a:t>Author</a:t>
                      </a:r>
                      <a:endParaRPr sz="2000" b="1" dirty="0"/>
                    </a:p>
                  </a:txBody>
                  <a:tcPr marL="121900" marR="121900" marT="121900" marB="1219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/>
                        <a:t>Year</a:t>
                      </a:r>
                      <a:endParaRPr sz="2000" b="1" dirty="0"/>
                    </a:p>
                  </a:txBody>
                  <a:tcPr marL="121900" marR="121900" marT="121900" marB="1219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/>
                        <a:t>Model</a:t>
                      </a:r>
                      <a:endParaRPr sz="2000" b="1" dirty="0"/>
                    </a:p>
                  </a:txBody>
                  <a:tcPr marL="121900" marR="121900" marT="121900" marB="121900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/>
                        <a:t>Optimization Method</a:t>
                      </a:r>
                      <a:endParaRPr sz="2000" b="1" dirty="0"/>
                    </a:p>
                  </a:txBody>
                  <a:tcPr marL="121900" marR="121900" marT="121900" marB="121900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/>
                        <a:t>Objective Function</a:t>
                      </a:r>
                      <a:endParaRPr sz="2000" b="1" dirty="0"/>
                    </a:p>
                  </a:txBody>
                  <a:tcPr marL="121900" marR="121900" marT="121900" marB="121900"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/>
                        <a:t>Constraints</a:t>
                      </a:r>
                      <a:endParaRPr sz="2000" b="1" dirty="0"/>
                    </a:p>
                  </a:txBody>
                  <a:tcPr marL="121900" marR="121900" marT="121900" marB="121900">
                    <a:solidFill>
                      <a:srgbClr val="B4A7D6"/>
                    </a:solidFill>
                  </a:tcPr>
                </a:tc>
              </a:tr>
              <a:tr h="181496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</a:rPr>
                        <a:t>Electrochemical Estimation and Control for Lithium-Ion Battery Health-Aware Fast Charging</a:t>
                      </a:r>
                      <a:endParaRPr sz="2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Zou, C.</a:t>
                      </a:r>
                      <a:endParaRPr sz="22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2017</a:t>
                      </a:r>
                      <a:endParaRPr sz="22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SPMet</a:t>
                      </a:r>
                      <a:endParaRPr sz="22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(1) Moving Horizon Estimate</a:t>
                      </a:r>
                      <a:endParaRPr sz="2200" dirty="0"/>
                    </a:p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(2) LTV-MPC</a:t>
                      </a:r>
                      <a:endParaRPr sz="22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Minimize charging time, with SOH cost function</a:t>
                      </a:r>
                      <a:endParaRPr sz="22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 dirty="0"/>
                        <a:t>SOC, T, </a:t>
                      </a:r>
                      <a:r>
                        <a:rPr lang="en" sz="2200" dirty="0" smtClean="0"/>
                        <a:t>electrochemical, side </a:t>
                      </a:r>
                      <a:r>
                        <a:rPr lang="en" sz="2200" dirty="0"/>
                        <a:t>reactions </a:t>
                      </a:r>
                      <a:endParaRPr sz="2200" dirty="0"/>
                    </a:p>
                  </a:txBody>
                  <a:tcPr marL="121900" marR="121900" marT="121900" marB="121900"/>
                </a:tc>
              </a:tr>
            </a:tbl>
          </a:graphicData>
        </a:graphic>
      </p:graphicFrame>
      <p:grpSp>
        <p:nvGrpSpPr>
          <p:cNvPr id="63" name="Shape 63"/>
          <p:cNvGrpSpPr/>
          <p:nvPr/>
        </p:nvGrpSpPr>
        <p:grpSpPr>
          <a:xfrm>
            <a:off x="991594" y="5834774"/>
            <a:ext cx="10196460" cy="814769"/>
            <a:chOff x="978200" y="4130725"/>
            <a:chExt cx="6957253" cy="537888"/>
          </a:xfrm>
        </p:grpSpPr>
        <p:sp>
          <p:nvSpPr>
            <p:cNvPr id="64" name="Shape 64"/>
            <p:cNvSpPr/>
            <p:nvPr/>
          </p:nvSpPr>
          <p:spPr>
            <a:xfrm>
              <a:off x="978200" y="4194374"/>
              <a:ext cx="6889800" cy="47423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" name="Shape 65"/>
            <p:cNvSpPr txBox="1"/>
            <p:nvPr/>
          </p:nvSpPr>
          <p:spPr>
            <a:xfrm>
              <a:off x="1054604" y="4130725"/>
              <a:ext cx="6880849" cy="481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" sz="2200" b="1" dirty="0"/>
                <a:t>TAKEAWAY: </a:t>
              </a:r>
              <a:r>
                <a:rPr lang="en" sz="2200" dirty="0"/>
                <a:t>Although there were a variety of modeling and optimization techniques, </a:t>
              </a:r>
              <a:r>
                <a:rPr lang="en" sz="2200" b="1" dirty="0"/>
                <a:t>there were </a:t>
              </a:r>
              <a:r>
                <a:rPr lang="en" sz="2200" b="1" dirty="0" smtClean="0"/>
                <a:t>no new </a:t>
              </a:r>
              <a:r>
                <a:rPr lang="en" sz="2200" b="1" dirty="0"/>
                <a:t>groundbreaking control methods found in the literature review.</a:t>
              </a:r>
              <a:endParaRPr sz="2200" b="1" dirty="0"/>
            </a:p>
          </p:txBody>
        </p:sp>
      </p:grpSp>
      <p:sp>
        <p:nvSpPr>
          <p:cNvPr id="66" name="Shape 66"/>
          <p:cNvSpPr txBox="1"/>
          <p:nvPr/>
        </p:nvSpPr>
        <p:spPr>
          <a:xfrm>
            <a:off x="415600" y="2693032"/>
            <a:ext cx="2060400" cy="49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Sample Entry:</a:t>
            </a:r>
            <a:endParaRPr sz="2400" b="1" dirty="0"/>
          </a:p>
        </p:txBody>
      </p:sp>
    </p:spTree>
    <p:extLst>
      <p:ext uri="{BB962C8B-B14F-4D97-AF65-F5344CB8AC3E}">
        <p14:creationId xmlns:p14="http://schemas.microsoft.com/office/powerpoint/2010/main" val="323074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Optimal Charging Preliminary Results – UCB Parameters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r>
              <a:rPr lang="en-US" dirty="0" smtClean="0"/>
              <a:t>Minimum time to reach desired SOC from initial SOC subject to operating constraints</a:t>
            </a:r>
          </a:p>
          <a:p>
            <a:pPr lvl="1"/>
            <a:r>
              <a:rPr lang="en-US" dirty="0" smtClean="0"/>
              <a:t>Parameter Set: LFP* (UCB Parameters for A123 Systems 26650 2.3Ah Cell)</a:t>
            </a:r>
          </a:p>
          <a:p>
            <a:pPr lvl="1"/>
            <a:r>
              <a:rPr lang="en-US" dirty="0" smtClean="0"/>
              <a:t>Models: SPM**, </a:t>
            </a:r>
            <a:r>
              <a:rPr lang="en-US" dirty="0" err="1" smtClean="0"/>
              <a:t>SPMe</a:t>
            </a:r>
            <a:r>
              <a:rPr lang="en-US" dirty="0" smtClean="0"/>
              <a:t>**, and </a:t>
            </a:r>
            <a:r>
              <a:rPr lang="en-US" dirty="0" err="1" smtClean="0"/>
              <a:t>SPMeT</a:t>
            </a:r>
            <a:r>
              <a:rPr lang="en-US" dirty="0" smtClean="0"/>
              <a:t>**</a:t>
            </a:r>
          </a:p>
          <a:p>
            <a:pPr lvl="1"/>
            <a:r>
              <a:rPr lang="en-US" dirty="0" smtClean="0"/>
              <a:t>Initial Conditions: 25</a:t>
            </a:r>
            <a:r>
              <a:rPr lang="en-US" baseline="30000" dirty="0" smtClean="0"/>
              <a:t>o</a:t>
            </a:r>
            <a:r>
              <a:rPr lang="en-US" dirty="0" smtClean="0"/>
              <a:t>C, 25% SOC</a:t>
            </a:r>
          </a:p>
          <a:p>
            <a:pPr lvl="1"/>
            <a:r>
              <a:rPr lang="en-US" dirty="0" smtClean="0"/>
              <a:t>Terminal Condition: 75% SOC</a:t>
            </a:r>
          </a:p>
          <a:p>
            <a:pPr lvl="1"/>
            <a:r>
              <a:rPr lang="en-US" dirty="0" smtClean="0"/>
              <a:t>Constraints: Current, Solid and Electrolyte Concentration, Temperature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1700" dirty="0" smtClean="0"/>
              <a:t>* This parameter set is used for demonstration purposes</a:t>
            </a:r>
          </a:p>
          <a:p>
            <a:pPr marL="0" indent="0">
              <a:buNone/>
            </a:pPr>
            <a:r>
              <a:rPr lang="en-US" sz="1700" dirty="0" smtClean="0"/>
              <a:t>** SPM (Single Particle Model), </a:t>
            </a:r>
            <a:r>
              <a:rPr lang="en-US" sz="1700" dirty="0" err="1" smtClean="0"/>
              <a:t>SPMe</a:t>
            </a:r>
            <a:r>
              <a:rPr lang="en-US" sz="1700" dirty="0" smtClean="0"/>
              <a:t> (Single Particle Model with Electrolyte Dynamics), </a:t>
            </a:r>
            <a:r>
              <a:rPr lang="en-US" sz="1700" dirty="0" err="1" smtClean="0"/>
              <a:t>SPMeT</a:t>
            </a:r>
            <a:r>
              <a:rPr lang="en-US" sz="1700" dirty="0" smtClean="0"/>
              <a:t> (Single Particle Model with Electrolyte and Temperature Dynamics)</a:t>
            </a:r>
          </a:p>
        </p:txBody>
      </p:sp>
    </p:spTree>
    <p:extLst>
      <p:ext uri="{BB962C8B-B14F-4D97-AF65-F5344CB8AC3E}">
        <p14:creationId xmlns:p14="http://schemas.microsoft.com/office/powerpoint/2010/main" val="1463406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Optimal Charging Preliminary Results – UCB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98" t="3942" r="4875" b="3595"/>
          <a:stretch/>
        </p:blipFill>
        <p:spPr>
          <a:xfrm>
            <a:off x="205740" y="1464321"/>
            <a:ext cx="3517353" cy="4124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925" y="1842326"/>
            <a:ext cx="3724140" cy="332632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8896" y="1564768"/>
            <a:ext cx="5023104" cy="42508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dirty="0" smtClean="0"/>
              <a:t>Model Based Charge Profiles</a:t>
            </a:r>
          </a:p>
          <a:p>
            <a:r>
              <a:rPr lang="en-US" sz="2200" dirty="0" smtClean="0"/>
              <a:t>SPM</a:t>
            </a:r>
            <a:r>
              <a:rPr lang="en-US" sz="2200" dirty="0"/>
              <a:t>: 2 Stage with 5.1050min charge time*</a:t>
            </a:r>
          </a:p>
          <a:p>
            <a:pPr marL="457200" lvl="1" indent="0">
              <a:buNone/>
            </a:pPr>
            <a:r>
              <a:rPr lang="en-US" sz="1900" dirty="0"/>
              <a:t>Stage 1: Constant Current</a:t>
            </a:r>
          </a:p>
          <a:p>
            <a:pPr marL="457200" lvl="1" indent="0">
              <a:buNone/>
            </a:pPr>
            <a:r>
              <a:rPr lang="en-US" sz="1900" dirty="0"/>
              <a:t>Stage 2: Constant Surface Concentration </a:t>
            </a:r>
          </a:p>
          <a:p>
            <a:r>
              <a:rPr lang="en-US" sz="2200" dirty="0" err="1"/>
              <a:t>SPMe</a:t>
            </a:r>
            <a:r>
              <a:rPr lang="en-US" sz="2200" dirty="0"/>
              <a:t>: 3 Stage with 5.7558min charge time</a:t>
            </a:r>
          </a:p>
          <a:p>
            <a:pPr marL="457200" lvl="1" indent="0">
              <a:buNone/>
            </a:pPr>
            <a:r>
              <a:rPr lang="en-US" sz="1900" dirty="0" smtClean="0"/>
              <a:t>Stage 1: Constant Current</a:t>
            </a:r>
          </a:p>
          <a:p>
            <a:pPr marL="457200" lvl="1" indent="0">
              <a:buNone/>
            </a:pPr>
            <a:r>
              <a:rPr lang="en-US" sz="1900" dirty="0" smtClean="0"/>
              <a:t>Stage 2: Constant Electrolyte Concentration</a:t>
            </a:r>
          </a:p>
          <a:p>
            <a:pPr marL="457200" lvl="1" indent="0">
              <a:buNone/>
            </a:pPr>
            <a:r>
              <a:rPr lang="en-US" sz="1900" dirty="0" smtClean="0"/>
              <a:t>Stage 3: Constant Surface Concentration</a:t>
            </a:r>
          </a:p>
          <a:p>
            <a:r>
              <a:rPr lang="en-US" sz="2200" dirty="0" err="1" smtClean="0"/>
              <a:t>SPMeT</a:t>
            </a:r>
            <a:r>
              <a:rPr lang="en-US" sz="2200" dirty="0"/>
              <a:t>: 3 Stage with 4.5984min charge time</a:t>
            </a:r>
          </a:p>
          <a:p>
            <a:pPr marL="457200" lvl="1" indent="0">
              <a:buNone/>
            </a:pPr>
            <a:r>
              <a:rPr lang="en-US" sz="1900" dirty="0"/>
              <a:t>Stage 1: Constant Current</a:t>
            </a:r>
          </a:p>
          <a:p>
            <a:pPr marL="457200" lvl="1" indent="0">
              <a:buNone/>
            </a:pPr>
            <a:r>
              <a:rPr lang="en-US" sz="1900" dirty="0"/>
              <a:t>Stage 2: Constant Electrolyte Concentration</a:t>
            </a:r>
          </a:p>
          <a:p>
            <a:pPr marL="457200" lvl="1" indent="0">
              <a:buNone/>
            </a:pPr>
            <a:r>
              <a:rPr lang="en-US" sz="1900" dirty="0"/>
              <a:t>Stage 3: Constant Surface Concentration</a:t>
            </a:r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329184" y="5967222"/>
            <a:ext cx="117287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*Faster charge time achieved for SPM due to lack of electrolyte dynamics whose constraint becomes active when using the </a:t>
            </a:r>
            <a:r>
              <a:rPr lang="en-US" sz="1400" dirty="0" err="1"/>
              <a:t>SPMe</a:t>
            </a:r>
            <a:r>
              <a:rPr lang="en-US" sz="1400" dirty="0"/>
              <a:t> and </a:t>
            </a:r>
            <a:r>
              <a:rPr lang="en-US" sz="1400" dirty="0" err="1"/>
              <a:t>SPMeT</a:t>
            </a:r>
            <a:r>
              <a:rPr lang="en-US" sz="1400" dirty="0"/>
              <a:t>. An active constraint corresponds to a decrease in allowable current and therefore an increase in overall charge time. For a practical fast charging application, electrolyte and temperature dynamics are important and necessary to consider from a model based perspective.  </a:t>
            </a:r>
          </a:p>
        </p:txBody>
      </p:sp>
    </p:spTree>
    <p:extLst>
      <p:ext uri="{BB962C8B-B14F-4D97-AF65-F5344CB8AC3E}">
        <p14:creationId xmlns:p14="http://schemas.microsoft.com/office/powerpoint/2010/main" val="25000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Reduced Order Model Validation – LGC Parameters</a:t>
            </a: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Parameter Set: Given, Calculated*, and Within Range**</a:t>
                </a:r>
              </a:p>
              <a:p>
                <a:r>
                  <a:rPr lang="en-US" dirty="0" smtClean="0"/>
                  <a:t>Model: SPM***, </a:t>
                </a:r>
                <a:r>
                  <a:rPr lang="en-US" dirty="0" err="1" smtClean="0"/>
                  <a:t>SPMe</a:t>
                </a:r>
                <a:r>
                  <a:rPr lang="en-US" dirty="0" smtClean="0"/>
                  <a:t>***, </a:t>
                </a:r>
                <a:r>
                  <a:rPr lang="en-US" dirty="0" err="1" smtClean="0"/>
                  <a:t>SPMeT</a:t>
                </a:r>
                <a:endParaRPr lang="en-US" dirty="0" smtClean="0"/>
              </a:p>
              <a:p>
                <a:r>
                  <a:rPr lang="en-US" dirty="0" smtClean="0"/>
                  <a:t>Initial Conditions: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based on initial Temperature,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𝑆𝑂𝐶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</m:oMath>
                </a14:m>
                <a:r>
                  <a:rPr lang="en-US" dirty="0" smtClean="0"/>
                  <a:t> based on initial Voltage in data using OCP vs. SOC/Stoichiometry,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,+}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=1000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Cases: 0.33C/1C CCCV Charge, 1C Charge Pulse (5%,50%,90% SOC)</a:t>
                </a:r>
              </a:p>
              <a:p>
                <a:r>
                  <a:rPr lang="en-US" dirty="0" smtClean="0"/>
                  <a:t>Performance Metrics: Voltage RMSE (Model vs. Data), T RMSE (Model vs. Data), and SOC RMSE (Model vs. Coulomb Counting from Data)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5769287"/>
                <a:ext cx="2121928" cy="426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*Calculated: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𝐿𝑖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69287"/>
                <a:ext cx="2121928" cy="426207"/>
              </a:xfrm>
              <a:prstGeom prst="rect">
                <a:avLst/>
              </a:prstGeom>
              <a:blipFill rotWithShape="0">
                <a:blip r:embed="rId3"/>
                <a:stretch>
                  <a:fillRect l="-2586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6104226"/>
                <a:ext cx="11054886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**Within Range: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±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(when electrolyte dynamics are included),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𝑎𝑚𝑏</m:t>
                        </m:r>
                      </m:sub>
                    </m:sSub>
                  </m:oMath>
                </a14:m>
                <a:r>
                  <a:rPr lang="en-US" dirty="0" smtClean="0"/>
                  <a:t> (when thermal dynamics are included)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04226"/>
                <a:ext cx="11054886" cy="391261"/>
              </a:xfrm>
              <a:prstGeom prst="rect">
                <a:avLst/>
              </a:prstGeom>
              <a:blipFill rotWithShape="0">
                <a:blip r:embed="rId4"/>
                <a:stretch>
                  <a:fillRect l="-496"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48591" y="6439165"/>
            <a:ext cx="6856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***Temperature: SPM and </a:t>
            </a:r>
            <a:r>
              <a:rPr lang="en-US" dirty="0" err="1" smtClean="0"/>
              <a:t>SPMe</a:t>
            </a:r>
            <a:r>
              <a:rPr lang="en-US" dirty="0" smtClean="0"/>
              <a:t> with Measured Temperature as Input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6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1092</Words>
  <Application>Microsoft Office PowerPoint</Application>
  <PresentationFormat>Widescreen</PresentationFormat>
  <Paragraphs>154</Paragraphs>
  <Slides>17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Worksheet</vt:lpstr>
      <vt:lpstr>  Rapid-Safe Battery Charging: Controls &amp; Learning with Electrochemical Models – Mid Year Update</vt:lpstr>
      <vt:lpstr>Project Overview</vt:lpstr>
      <vt:lpstr>Overview of Key Results – To Date</vt:lpstr>
      <vt:lpstr>Task 1: Optimize Charge w/ Reduced EChem Model </vt:lpstr>
      <vt:lpstr>Optimal Charging Literature Review – Overview</vt:lpstr>
      <vt:lpstr>Optimal Charging Literature Review – Results</vt:lpstr>
      <vt:lpstr>Optimal Charging Preliminary Results – UCB Parameters</vt:lpstr>
      <vt:lpstr>Optimal Charging Preliminary Results – UCB Parameters</vt:lpstr>
      <vt:lpstr>Reduced Order Model Validation – LGC Parameters</vt:lpstr>
      <vt:lpstr>SPMeT Model Validation – 1C CCCV Charge (25oC) – LGC Parameters</vt:lpstr>
      <vt:lpstr>Optimal Charging Results*** – LGC Parameters </vt:lpstr>
      <vt:lpstr>Optimal Charging Results – 2C (25oC) - LGC Parameters </vt:lpstr>
      <vt:lpstr>Task 2: Refinement w/ Simulation Based Reinforcement Learning</vt:lpstr>
      <vt:lpstr>Reinforcement Learning Literature Review* – Overview</vt:lpstr>
      <vt:lpstr>Full Order Model Validation* – LGC Parameters</vt:lpstr>
      <vt:lpstr>DFN Model Validation* – 1C CCCV Charge (25oC) – LGC Parameters</vt:lpstr>
      <vt:lpstr>Project Schedule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SPMeT vs. LGC Data</dc:title>
  <dc:creator>AEM-1</dc:creator>
  <cp:lastModifiedBy>AEM-1</cp:lastModifiedBy>
  <cp:revision>954</cp:revision>
  <dcterms:created xsi:type="dcterms:W3CDTF">2018-06-12T20:00:29Z</dcterms:created>
  <dcterms:modified xsi:type="dcterms:W3CDTF">2018-07-24T10:26:30Z</dcterms:modified>
</cp:coreProperties>
</file>