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25" r:id="rId2"/>
    <p:sldId id="427" r:id="rId3"/>
    <p:sldId id="424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570E1-CA16-4C46-9175-F70CBC0C9EA0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562A-C13A-4885-94AD-8322BDE3B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7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49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denotes each individual time step</a:t>
            </a:r>
          </a:p>
          <a:p>
            <a:r>
              <a:rPr lang="en-US" dirty="0"/>
              <a:t>ADP assess how good the function approximation is close to the desired reward</a:t>
            </a:r>
          </a:p>
          <a:p>
            <a:r>
              <a:rPr lang="en-US" dirty="0"/>
              <a:t>We provide the state space and initial control from DFN/other </a:t>
            </a:r>
            <a:r>
              <a:rPr lang="en-US" dirty="0" err="1"/>
              <a:t>echem</a:t>
            </a:r>
            <a:r>
              <a:rPr lang="en-US" dirty="0"/>
              <a:t> model results. Find optimal control to use in experimental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CD7A3-3DB4-49EE-8F53-C481137EB6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DECC-C76B-43ED-96C4-AC381F9E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75A0-52B8-40AB-A1AA-7CE3314F3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03CA-E60A-4BD0-9904-7B9C0393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0537E-E0DF-41A3-9780-11664E63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BBFF1-B1DC-4057-B6A8-58474E87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3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78AA-C1A4-4CA4-BAB3-0A6AEE86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1C222-9299-4AFA-8FB6-7B1124D47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9E6E8-A2F6-4781-AF10-A80E104D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3F7D-C795-482B-AF2A-733C4C96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FA99A-2073-48DF-857F-E522B773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3C071-F7EB-497B-B689-821F65903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DE062-F2A7-4FC7-AF2E-C20FDC58D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F9990-FC3F-4BCE-981A-63A82E99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F0509-C733-4C29-A669-02A8FD71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75C0-6618-4613-9FF2-A555F6B5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4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596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60BE-48E2-454A-8B81-136B0C74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737D-CF61-4451-A8CD-4544C163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94785-EDAB-407F-8B40-A164DA42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4013-D4EC-48A5-8E83-F7F86803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C0DD7-9D5F-45DA-8E71-889E16F7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8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44B9-55F0-43A9-9728-A921E41A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5C71F-95D3-451B-ADBA-7167AF098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2539F-3094-4986-B1A2-E560DB3A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3B0B6-217D-427E-B9E4-F2996CD5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29AE-CAE6-43EA-95EF-2EF1F1DC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7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0F21-EC14-4A76-B49F-49057791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7008-F3FC-4B43-AF7D-57CB44C20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367F7-295F-4E36-8C9B-D5F09816B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61FB7-C550-47D4-90CD-90D22985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35F80-AFB7-4B39-9B98-B3C684E9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6F364-08FF-4B55-9BFC-F80B3FA2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6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792E-8454-4631-930D-E67D72CF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C3CC9-0352-4EC7-B921-29FD2BEF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BD155-748D-4469-AC90-1D2DCFFA1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9E045-B43F-419A-B912-09E13308A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98A54-25B4-4FED-970D-AA2DEC452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FA752-1644-4D20-86D3-37B0133B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5448B-393F-42E7-95F2-D8F9CDF4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7C832-C1FA-401A-8B53-E79FD16C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8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FAB0-D640-429B-9D37-AC04AD69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435A6-F136-4F2F-8DEA-DBA160BD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65859-BDD9-44B2-9FA7-3E0414D5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60E15-C2AA-46A7-B90B-1AF813F8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88B19-BBEA-4D46-8510-D511B39B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668C6-C08B-4821-A987-F0483BE1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6161E-0184-4811-9389-081D2F56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1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F932-35D2-4535-AAF2-F3D33928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AD59-42E6-4489-9973-FE75DC37F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35D17-3EF1-4F5B-816E-4F6B44A93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EC829-4308-4320-AC20-FEFEADC7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DFC42-6624-4A7D-9B32-81991EBA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F1E85-925A-46EF-9378-84A26D3A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3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7408-025D-4BD9-B86E-C86E018D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B3315-254F-4D84-A7F8-DD3BAD2B8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097EB-25D0-4048-A80F-14D2B15F6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FDD18-2C3B-48D4-855F-A97EC7AB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C31B5-7B8B-4CF8-BEDC-635288B6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22697-DA08-475D-AB21-9C8BEC4D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35789-A86B-48CC-9071-1296FFAA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C8198-31D2-4215-B50F-5ABEC634C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E0AF3-1BD8-4030-B525-6C34AF7A5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7/26/2018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86933-5F06-4501-B01D-806E074C5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6C8C2-53DA-4C16-BFA0-6C3075E35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GsHmlfZ2p6bgzM2LjPMlVgfYemEfVGt01wbUKGLKeY/edit?pli=1#gid=199503559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3124-A070-46CC-8B16-4E9C407B2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[LGC] Understanding the difference between DP and ADP + an example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DDA7E-ABD2-48A8-9DBF-4D3D21B3C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eCAL</a:t>
            </a:r>
            <a:endParaRPr lang="en-US" dirty="0"/>
          </a:p>
          <a:p>
            <a:r>
              <a:rPr lang="en-US" dirty="0"/>
              <a:t>Raja Selvakumar</a:t>
            </a:r>
          </a:p>
          <a:p>
            <a:r>
              <a:rPr lang="en-US" dirty="0"/>
              <a:t>[xx/xx]/18</a:t>
            </a:r>
          </a:p>
        </p:txBody>
      </p:sp>
    </p:spTree>
    <p:extLst>
      <p:ext uri="{BB962C8B-B14F-4D97-AF65-F5344CB8AC3E}">
        <p14:creationId xmlns:p14="http://schemas.microsoft.com/office/powerpoint/2010/main" val="348453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6AE3-E172-48BB-9028-9C39D037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8806-E40A-4A73-8211-467750AC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  <a:p>
            <a:pPr lvl="1"/>
            <a:r>
              <a:rPr lang="en-US" dirty="0"/>
              <a:t>Comparison of DP and ADP</a:t>
            </a:r>
          </a:p>
        </p:txBody>
      </p:sp>
    </p:spTree>
    <p:extLst>
      <p:ext uri="{BB962C8B-B14F-4D97-AF65-F5344CB8AC3E}">
        <p14:creationId xmlns:p14="http://schemas.microsoft.com/office/powerpoint/2010/main" val="330959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800" dirty="0"/>
              <a:t>Reinforcement Learning Literature Review*</a:t>
            </a:r>
            <a:r>
              <a:rPr lang="en" sz="3800" dirty="0"/>
              <a:t> – Overview</a:t>
            </a:r>
            <a:endParaRPr sz="3800"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98885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200" b="1" dirty="0"/>
              <a:t>Objective: Survey model based and model free reinforcement learning literature to identify algorithms used for energy system applications</a:t>
            </a:r>
            <a:endParaRPr sz="2200" b="1" dirty="0"/>
          </a:p>
          <a:p>
            <a:pPr marL="0" indent="0">
              <a:spcBef>
                <a:spcPts val="2133"/>
              </a:spcBef>
              <a:buNone/>
            </a:pPr>
            <a:r>
              <a:rPr lang="en" sz="2200" b="1" dirty="0"/>
              <a:t>Method: </a:t>
            </a:r>
            <a:r>
              <a:rPr lang="en" sz="2200" dirty="0"/>
              <a:t>Searching GoogleScholar, ResearchGate, and relevant journals for published works. </a:t>
            </a:r>
            <a:r>
              <a:rPr lang="en" sz="2200" b="1" dirty="0"/>
              <a:t>Categorized each paper</a:t>
            </a:r>
            <a:r>
              <a:rPr lang="en" sz="2200" dirty="0"/>
              <a:t> -- as much as possible -- </a:t>
            </a:r>
            <a:r>
              <a:rPr lang="en" sz="2200" b="1" dirty="0"/>
              <a:t>by application, algorithm, objective function, optimization variables, and constraints.</a:t>
            </a:r>
          </a:p>
          <a:p>
            <a:pPr marL="0" indent="0">
              <a:spcBef>
                <a:spcPts val="2133"/>
              </a:spcBef>
              <a:buNone/>
            </a:pPr>
            <a:endParaRPr lang="en" sz="2500" b="1" u="sng" dirty="0">
              <a:solidFill>
                <a:schemeClr val="accent5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endParaRPr lang="en" sz="2500" b="1" u="sng" dirty="0">
              <a:solidFill>
                <a:schemeClr val="accent5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endParaRPr lang="en" sz="2500" b="1" u="sng" dirty="0">
              <a:solidFill>
                <a:schemeClr val="accent5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endParaRPr sz="2400" dirty="0"/>
          </a:p>
        </p:txBody>
      </p:sp>
      <p:graphicFrame>
        <p:nvGraphicFramePr>
          <p:cNvPr id="5" name="Content Placeholder 14">
            <a:extLst>
              <a:ext uri="{FF2B5EF4-FFF2-40B4-BE49-F238E27FC236}">
                <a16:creationId xmlns:a16="http://schemas.microsoft.com/office/drawing/2014/main" id="{4B25CE32-A2ED-4AE5-BEE2-DD6A414C09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077625"/>
              </p:ext>
            </p:extLst>
          </p:nvPr>
        </p:nvGraphicFramePr>
        <p:xfrm>
          <a:off x="1424222" y="3537962"/>
          <a:ext cx="9629416" cy="2839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48663">
                  <a:extLst>
                    <a:ext uri="{9D8B030D-6E8A-4147-A177-3AD203B41FA5}">
                      <a16:colId xmlns:a16="http://schemas.microsoft.com/office/drawing/2014/main" val="3265511586"/>
                    </a:ext>
                  </a:extLst>
                </a:gridCol>
                <a:gridCol w="1264343">
                  <a:extLst>
                    <a:ext uri="{9D8B030D-6E8A-4147-A177-3AD203B41FA5}">
                      <a16:colId xmlns:a16="http://schemas.microsoft.com/office/drawing/2014/main" val="178732411"/>
                    </a:ext>
                  </a:extLst>
                </a:gridCol>
                <a:gridCol w="1767627">
                  <a:extLst>
                    <a:ext uri="{9D8B030D-6E8A-4147-A177-3AD203B41FA5}">
                      <a16:colId xmlns:a16="http://schemas.microsoft.com/office/drawing/2014/main" val="2068635721"/>
                    </a:ext>
                  </a:extLst>
                </a:gridCol>
                <a:gridCol w="2447146">
                  <a:extLst>
                    <a:ext uri="{9D8B030D-6E8A-4147-A177-3AD203B41FA5}">
                      <a16:colId xmlns:a16="http://schemas.microsoft.com/office/drawing/2014/main" val="3121896874"/>
                    </a:ext>
                  </a:extLst>
                </a:gridCol>
                <a:gridCol w="2701637">
                  <a:extLst>
                    <a:ext uri="{9D8B030D-6E8A-4147-A177-3AD203B41FA5}">
                      <a16:colId xmlns:a16="http://schemas.microsoft.com/office/drawing/2014/main" val="2702613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Objective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Key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2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Wahl et. al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Far trajectory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ADP: minimize least-squares-error on critic weights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Precise w/in 7% of DP solution</a:t>
                      </a:r>
                    </a:p>
                    <a:p>
                      <a:r>
                        <a:rPr lang="en-US" sz="1200" dirty="0"/>
                        <a:t>Big (99%) comp decrease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7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Powell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Grid energy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LSQ, knowledge-gradient for continuous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policy sometimes &gt; min LSQ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5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Lewis et. al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ADP + 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Primer on various RL, ADP 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ADP, on-line vs off-line learning, LQR, policy iteration, adaptive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13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Zhang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EV charging stations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Two-step ADP: (1) LP (2) Monte Carlo 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2.5% better than ADP on 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Li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 in HEV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Actor-critic framework with adaptive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 reduces fuel consumption by 4.11%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9709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15600" y="6347934"/>
            <a:ext cx="530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133"/>
              </a:spcBef>
            </a:pPr>
            <a:r>
              <a:rPr lang="en-US" dirty="0"/>
              <a:t>* In Progress - </a:t>
            </a:r>
            <a:r>
              <a:rPr lang="en-US" dirty="0">
                <a:hlinkClick r:id="rId3"/>
              </a:rPr>
              <a:t>Link to Literature Review Spreadsheet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3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1F2-B26F-467C-A67B-7EDD1A74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Approximate Dynamic Programming: Algorithm Block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92D7B-B3E6-44F5-B667-93DEA84AA3D6}"/>
              </a:ext>
            </a:extLst>
          </p:cNvPr>
          <p:cNvSpPr/>
          <p:nvPr/>
        </p:nvSpPr>
        <p:spPr>
          <a:xfrm>
            <a:off x="3549053" y="2282917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Critic</a:t>
            </a:r>
          </a:p>
          <a:p>
            <a:pPr algn="ctr"/>
            <a:r>
              <a:rPr lang="en-US" sz="1400" i="1" dirty="0"/>
              <a:t>Neural Network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449E8-5CEB-410A-99C4-2627B1F112D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520352" y="2685652"/>
            <a:ext cx="1028700" cy="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3A2E24-89D0-4A25-94BD-6840EB9E69A0}"/>
              </a:ext>
            </a:extLst>
          </p:cNvPr>
          <p:cNvSpPr txBox="1"/>
          <p:nvPr/>
        </p:nvSpPr>
        <p:spPr>
          <a:xfrm>
            <a:off x="2818740" y="231990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5071F-13BA-459B-9C69-7374DBAFE56F}"/>
              </a:ext>
            </a:extLst>
          </p:cNvPr>
          <p:cNvSpPr txBox="1"/>
          <p:nvPr/>
        </p:nvSpPr>
        <p:spPr>
          <a:xfrm>
            <a:off x="2520353" y="2689237"/>
            <a:ext cx="90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From DFN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66630F-AFCB-49B2-8C3E-77916DB21E13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212481" y="2685650"/>
            <a:ext cx="1106040" cy="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D491BE-FCDC-4E53-8FCB-EFE3D3ED94E6}"/>
              </a:ext>
            </a:extLst>
          </p:cNvPr>
          <p:cNvSpPr txBox="1"/>
          <p:nvPr/>
        </p:nvSpPr>
        <p:spPr>
          <a:xfrm>
            <a:off x="5488614" y="231990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0F4A3D-C45B-4FC3-AE99-44BE58034758}"/>
              </a:ext>
            </a:extLst>
          </p:cNvPr>
          <p:cNvSpPr/>
          <p:nvPr/>
        </p:nvSpPr>
        <p:spPr>
          <a:xfrm>
            <a:off x="3549052" y="4003777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Actor</a:t>
            </a:r>
          </a:p>
          <a:p>
            <a:pPr algn="ctr"/>
            <a:r>
              <a:rPr lang="en-US" sz="1400" i="1" dirty="0"/>
              <a:t>Neural Network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DDDB7C-DD83-4AD2-8AA1-43BFAC62D44B}"/>
              </a:ext>
            </a:extLst>
          </p:cNvPr>
          <p:cNvSpPr/>
          <p:nvPr/>
        </p:nvSpPr>
        <p:spPr>
          <a:xfrm>
            <a:off x="6318522" y="2282916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Maximize reward</a:t>
            </a:r>
          </a:p>
          <a:p>
            <a:pPr algn="ctr"/>
            <a:r>
              <a:rPr lang="en-US" sz="1400" i="1" dirty="0">
                <a:solidFill>
                  <a:srgbClr val="00B050"/>
                </a:solidFill>
              </a:rPr>
              <a:t>Need r(</a:t>
            </a:r>
            <a:r>
              <a:rPr lang="en-US" sz="1400" i="1" dirty="0" err="1">
                <a:solidFill>
                  <a:srgbClr val="00B050"/>
                </a:solidFill>
              </a:rPr>
              <a:t>x</a:t>
            </a:r>
            <a:r>
              <a:rPr lang="en-US" sz="1400" i="1" baseline="-25000" dirty="0" err="1">
                <a:solidFill>
                  <a:srgbClr val="00B050"/>
                </a:solidFill>
              </a:rPr>
              <a:t>k</a:t>
            </a:r>
            <a:r>
              <a:rPr lang="en-US" sz="1400" i="1" dirty="0" err="1">
                <a:solidFill>
                  <a:srgbClr val="00B050"/>
                </a:solidFill>
              </a:rPr>
              <a:t>,u</a:t>
            </a:r>
            <a:r>
              <a:rPr lang="en-US" sz="1400" i="1" baseline="-25000" dirty="0" err="1">
                <a:solidFill>
                  <a:srgbClr val="00B050"/>
                </a:solidFill>
              </a:rPr>
              <a:t>k</a:t>
            </a:r>
            <a:r>
              <a:rPr lang="en-US" sz="1400" i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7A126F-C1FA-4388-BBFE-26E556D210D6}"/>
              </a:ext>
            </a:extLst>
          </p:cNvPr>
          <p:cNvSpPr txBox="1"/>
          <p:nvPr/>
        </p:nvSpPr>
        <p:spPr>
          <a:xfrm>
            <a:off x="5978972" y="186332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 c,k+1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9AFFB1-0B9B-4A97-AD24-E1BC472F4B55}"/>
              </a:ext>
            </a:extLst>
          </p:cNvPr>
          <p:cNvSpPr txBox="1"/>
          <p:nvPr/>
        </p:nvSpPr>
        <p:spPr>
          <a:xfrm>
            <a:off x="5457340" y="1393950"/>
            <a:ext cx="172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Grad desc</a:t>
            </a:r>
          </a:p>
          <a:p>
            <a:pPr algn="ctr"/>
            <a:r>
              <a:rPr lang="en-US" sz="1400" i="1" dirty="0"/>
              <a:t>update critic weights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9EA8EA-D98F-4D5D-A2F4-D15ABED5F3B9}"/>
              </a:ext>
            </a:extLst>
          </p:cNvPr>
          <p:cNvCxnSpPr>
            <a:cxnSpLocks/>
          </p:cNvCxnSpPr>
          <p:nvPr/>
        </p:nvCxnSpPr>
        <p:spPr>
          <a:xfrm flipV="1">
            <a:off x="2520352" y="4467106"/>
            <a:ext cx="1028700" cy="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FD4693-13F1-41FC-AC79-DBEA47A5ECF0}"/>
              </a:ext>
            </a:extLst>
          </p:cNvPr>
          <p:cNvSpPr txBox="1"/>
          <p:nvPr/>
        </p:nvSpPr>
        <p:spPr>
          <a:xfrm>
            <a:off x="2857410" y="409777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E2636A-B993-476D-845E-6003EE33502F}"/>
              </a:ext>
            </a:extLst>
          </p:cNvPr>
          <p:cNvSpPr txBox="1"/>
          <p:nvPr/>
        </p:nvSpPr>
        <p:spPr>
          <a:xfrm>
            <a:off x="2520353" y="4470691"/>
            <a:ext cx="90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From DFN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196CFE-6163-4E0D-842F-F4EE3AD15611}"/>
              </a:ext>
            </a:extLst>
          </p:cNvPr>
          <p:cNvCxnSpPr>
            <a:cxnSpLocks/>
          </p:cNvCxnSpPr>
          <p:nvPr/>
        </p:nvCxnSpPr>
        <p:spPr>
          <a:xfrm>
            <a:off x="5218831" y="4467105"/>
            <a:ext cx="1139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4BA61F-7A2B-4ACA-85A1-6CB34BA4D700}"/>
              </a:ext>
            </a:extLst>
          </p:cNvPr>
          <p:cNvSpPr txBox="1"/>
          <p:nvPr/>
        </p:nvSpPr>
        <p:spPr>
          <a:xfrm>
            <a:off x="5562707" y="43515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k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246A8F1-EABF-4E57-A954-9986238255C1}"/>
              </a:ext>
            </a:extLst>
          </p:cNvPr>
          <p:cNvCxnSpPr>
            <a:cxnSpLocks/>
            <a:stCxn id="21" idx="3"/>
            <a:endCxn id="10" idx="2"/>
          </p:cNvCxnSpPr>
          <p:nvPr/>
        </p:nvCxnSpPr>
        <p:spPr>
          <a:xfrm flipH="1" flipV="1">
            <a:off x="4380768" y="3088386"/>
            <a:ext cx="831713" cy="1318126"/>
          </a:xfrm>
          <a:prstGeom prst="bentConnector4">
            <a:avLst>
              <a:gd name="adj1" fmla="val -27485"/>
              <a:gd name="adj2" fmla="val 6527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20AB56-98C6-479C-883C-F920DC4B78A2}"/>
              </a:ext>
            </a:extLst>
          </p:cNvPr>
          <p:cNvSpPr txBox="1"/>
          <p:nvPr/>
        </p:nvSpPr>
        <p:spPr>
          <a:xfrm>
            <a:off x="4796623" y="3176748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k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80524CA-0F97-409C-99C6-F4C171CED2C9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>
            <a:off x="5212482" y="2685652"/>
            <a:ext cx="1139957" cy="17208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4433CCE-E719-4F78-AB58-02594720BB02}"/>
              </a:ext>
            </a:extLst>
          </p:cNvPr>
          <p:cNvSpPr/>
          <p:nvPr/>
        </p:nvSpPr>
        <p:spPr>
          <a:xfrm>
            <a:off x="6352439" y="4003777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Minimize </a:t>
            </a:r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  <a:r>
              <a:rPr lang="en-US" dirty="0"/>
              <a:t> </a:t>
            </a:r>
            <a:endParaRPr lang="en-US" sz="1400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39556E-A992-4622-851F-B2382A78E93F}"/>
              </a:ext>
            </a:extLst>
          </p:cNvPr>
          <p:cNvCxnSpPr>
            <a:cxnSpLocks/>
          </p:cNvCxnSpPr>
          <p:nvPr/>
        </p:nvCxnSpPr>
        <p:spPr>
          <a:xfrm>
            <a:off x="8049784" y="4403346"/>
            <a:ext cx="142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E437EC-00D9-4E6D-AB43-9A8097BCD93B}"/>
              </a:ext>
            </a:extLst>
          </p:cNvPr>
          <p:cNvSpPr txBox="1"/>
          <p:nvPr/>
        </p:nvSpPr>
        <p:spPr>
          <a:xfrm>
            <a:off x="7979151" y="4434122"/>
            <a:ext cx="1319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To experiments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14D20A-4A1B-40F8-A0F2-6619C97D398C}"/>
              </a:ext>
            </a:extLst>
          </p:cNvPr>
          <p:cNvSpPr txBox="1"/>
          <p:nvPr/>
        </p:nvSpPr>
        <p:spPr>
          <a:xfrm>
            <a:off x="5772222" y="337811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3D905A-9573-4D7B-AC99-DC89939B2228}"/>
              </a:ext>
            </a:extLst>
          </p:cNvPr>
          <p:cNvSpPr txBox="1"/>
          <p:nvPr/>
        </p:nvSpPr>
        <p:spPr>
          <a:xfrm>
            <a:off x="8392462" y="403401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n-US" dirty="0"/>
              <a:t>*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FBD07F5-F44A-43DD-BDAB-3978062BE9DE}"/>
              </a:ext>
            </a:extLst>
          </p:cNvPr>
          <p:cNvCxnSpPr>
            <a:cxnSpLocks/>
            <a:stCxn id="22" idx="3"/>
            <a:endCxn id="10" idx="0"/>
          </p:cNvCxnSpPr>
          <p:nvPr/>
        </p:nvCxnSpPr>
        <p:spPr>
          <a:xfrm flipH="1" flipV="1">
            <a:off x="4380768" y="2282916"/>
            <a:ext cx="3601183" cy="402734"/>
          </a:xfrm>
          <a:prstGeom prst="bentConnector4">
            <a:avLst>
              <a:gd name="adj1" fmla="val -6348"/>
              <a:gd name="adj2" fmla="val 1927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5EBC40-C097-4663-924E-B625B733CF8F}"/>
              </a:ext>
            </a:extLst>
          </p:cNvPr>
          <p:cNvCxnSpPr/>
          <p:nvPr/>
        </p:nvCxnSpPr>
        <p:spPr>
          <a:xfrm>
            <a:off x="2362200" y="1690690"/>
            <a:ext cx="0" cy="383381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85B0AC6-BA40-442C-A987-94FB30A68DA7}"/>
              </a:ext>
            </a:extLst>
          </p:cNvPr>
          <p:cNvSpPr txBox="1"/>
          <p:nvPr/>
        </p:nvSpPr>
        <p:spPr>
          <a:xfrm>
            <a:off x="1672293" y="3378116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DFN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06148D1-9CFE-4270-840C-5D0CF9B3847A}"/>
              </a:ext>
            </a:extLst>
          </p:cNvPr>
          <p:cNvCxnSpPr/>
          <p:nvPr/>
        </p:nvCxnSpPr>
        <p:spPr>
          <a:xfrm>
            <a:off x="9558275" y="1684064"/>
            <a:ext cx="0" cy="3833811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F58A8E-76CC-4F6D-8783-9257B1445B04}"/>
              </a:ext>
            </a:extLst>
          </p:cNvPr>
          <p:cNvSpPr txBox="1"/>
          <p:nvPr/>
        </p:nvSpPr>
        <p:spPr>
          <a:xfrm>
            <a:off x="9723398" y="3315218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EXP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678E2D9-2CE6-407D-805B-EA33068C36AB}"/>
              </a:ext>
            </a:extLst>
          </p:cNvPr>
          <p:cNvCxnSpPr>
            <a:cxnSpLocks/>
            <a:stCxn id="41" idx="2"/>
            <a:endCxn id="21" idx="2"/>
          </p:cNvCxnSpPr>
          <p:nvPr/>
        </p:nvCxnSpPr>
        <p:spPr>
          <a:xfrm rot="5400000">
            <a:off x="5782460" y="3407553"/>
            <a:ext cx="12700" cy="2803387"/>
          </a:xfrm>
          <a:prstGeom prst="bentConnector3">
            <a:avLst>
              <a:gd name="adj1" fmla="val 35400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ACB04D4-51C4-40C1-83CE-F435A799F5A3}"/>
              </a:ext>
            </a:extLst>
          </p:cNvPr>
          <p:cNvSpPr txBox="1"/>
          <p:nvPr/>
        </p:nvSpPr>
        <p:spPr>
          <a:xfrm>
            <a:off x="4379137" y="489125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 a,k+1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F2010F-5718-4857-8121-EA4E744A3B4D}"/>
              </a:ext>
            </a:extLst>
          </p:cNvPr>
          <p:cNvSpPr txBox="1"/>
          <p:nvPr/>
        </p:nvSpPr>
        <p:spPr>
          <a:xfrm>
            <a:off x="4985633" y="5266941"/>
            <a:ext cx="172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Grad desc</a:t>
            </a:r>
          </a:p>
          <a:p>
            <a:pPr algn="ctr"/>
            <a:r>
              <a:rPr lang="en-US" sz="1400" i="1" dirty="0"/>
              <a:t>update actor weights</a:t>
            </a:r>
          </a:p>
        </p:txBody>
      </p:sp>
    </p:spTree>
    <p:extLst>
      <p:ext uri="{BB962C8B-B14F-4D97-AF65-F5344CB8AC3E}">
        <p14:creationId xmlns:p14="http://schemas.microsoft.com/office/powerpoint/2010/main" val="82608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347</Words>
  <Application>Microsoft Office PowerPoint</Application>
  <PresentationFormat>Widescreen</PresentationFormat>
  <Paragraphs>74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[LGC] Understanding the difference between DP and ADP + an example implementation</vt:lpstr>
      <vt:lpstr>Agenda</vt:lpstr>
      <vt:lpstr>Reinforcement Learning Literature Review* – Overview</vt:lpstr>
      <vt:lpstr>Approximate Dynamic Programming: Algorithm 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Literature Review* – Overview</dc:title>
  <dc:creator>Raja Selvakumar</dc:creator>
  <cp:lastModifiedBy>Raja Selvakumar</cp:lastModifiedBy>
  <cp:revision>6</cp:revision>
  <dcterms:created xsi:type="dcterms:W3CDTF">2018-07-26T23:54:44Z</dcterms:created>
  <dcterms:modified xsi:type="dcterms:W3CDTF">2018-07-31T23:35:00Z</dcterms:modified>
</cp:coreProperties>
</file>