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6BCB-8851-4803-8452-E86D5868F64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1CCD-34FB-4AA2-8867-D4664D5A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u/1/d/1tGsHmlfZ2p6bgzM2LjPMlVgfYemEfVGt01wbUKGLKeY/edit?usp=drive_web&amp;ouid=1128364517862706282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B76-BCC0-49C4-9509-96DDDCDF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72" y="1895619"/>
            <a:ext cx="7989455" cy="1533381"/>
          </a:xfrm>
        </p:spPr>
        <p:txBody>
          <a:bodyPr>
            <a:normAutofit/>
          </a:bodyPr>
          <a:lstStyle/>
          <a:p>
            <a:r>
              <a:rPr lang="en-US" sz="4800" dirty="0"/>
              <a:t>Literature findings: “ADP” “battery” “RL”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CCCE8-7854-4F76-B2A9-9FDF6B79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51422"/>
            <a:ext cx="9144000" cy="1655763"/>
          </a:xfrm>
        </p:spPr>
        <p:txBody>
          <a:bodyPr>
            <a:normAutofit/>
          </a:bodyPr>
          <a:lstStyle/>
          <a:p>
            <a:r>
              <a:rPr lang="en-US" sz="2000" dirty="0"/>
              <a:t>Raja Selvakumar</a:t>
            </a:r>
          </a:p>
          <a:p>
            <a:r>
              <a:rPr lang="en-US" sz="2000" dirty="0"/>
              <a:t>7/5/18</a:t>
            </a:r>
          </a:p>
          <a:p>
            <a:r>
              <a:rPr lang="en-US" sz="2000" dirty="0" err="1"/>
              <a:t>eCAL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0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0EB-27A9-4888-BC6D-636C227A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1A8C-D447-4680-967F-B5AAE0DA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Discussion of overall project progress</a:t>
            </a:r>
          </a:p>
          <a:p>
            <a:r>
              <a:rPr lang="en-US" sz="2000" dirty="0"/>
              <a:t>Key literature 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DDA3-273F-4162-8DE2-A2D2B62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1C7DE-6D87-421A-A892-066F6C68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2E02B1B-64D0-4E52-A903-EBB10A6A7C06}"/>
              </a:ext>
            </a:extLst>
          </p:cNvPr>
          <p:cNvGrpSpPr/>
          <p:nvPr/>
        </p:nvGrpSpPr>
        <p:grpSpPr>
          <a:xfrm>
            <a:off x="5232456" y="1690689"/>
            <a:ext cx="3131072" cy="2120143"/>
            <a:chOff x="1685964" y="1480576"/>
            <a:chExt cx="3131072" cy="2120141"/>
          </a:xfrm>
        </p:grpSpPr>
        <p:cxnSp>
          <p:nvCxnSpPr>
            <p:cNvPr id="74" name="Elbow Connector 49">
              <a:extLst>
                <a:ext uri="{FF2B5EF4-FFF2-40B4-BE49-F238E27FC236}">
                  <a16:creationId xmlns:a16="http://schemas.microsoft.com/office/drawing/2014/main" id="{2F020317-22E3-479B-B771-E4E3D45DC2BC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V="1">
              <a:off x="4433725" y="1480576"/>
              <a:ext cx="383311" cy="1826226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DC456A-1B8F-4683-9D0D-A21AEB74D119}"/>
                </a:ext>
              </a:extLst>
            </p:cNvPr>
            <p:cNvSpPr/>
            <p:nvPr/>
          </p:nvSpPr>
          <p:spPr>
            <a:xfrm>
              <a:off x="2128654" y="3012888"/>
              <a:ext cx="2305071" cy="587829"/>
            </a:xfrm>
            <a:prstGeom prst="rect">
              <a:avLst/>
            </a:prstGeom>
            <a:solidFill>
              <a:srgbClr val="008E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OCV-R implementation: Python</a:t>
              </a:r>
            </a:p>
          </p:txBody>
        </p:sp>
        <p:cxnSp>
          <p:nvCxnSpPr>
            <p:cNvPr id="75" name="Elbow Connector 50">
              <a:extLst>
                <a:ext uri="{FF2B5EF4-FFF2-40B4-BE49-F238E27FC236}">
                  <a16:creationId xmlns:a16="http://schemas.microsoft.com/office/drawing/2014/main" id="{D5A8D4CA-C180-4EBC-86A7-4EBD2232EB2A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rot="10800000">
              <a:off x="1685964" y="1480584"/>
              <a:ext cx="442690" cy="1826221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C9F35-DE70-4C85-A7DE-79DE1F0C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Overall project progress: Raja Selvakumar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9B9D11-8545-4A85-AA42-2AC96B203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98927"/>
              </p:ext>
            </p:extLst>
          </p:nvPr>
        </p:nvGraphicFramePr>
        <p:xfrm>
          <a:off x="555171" y="1447800"/>
          <a:ext cx="782683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44196764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6/11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6/18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6/25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66B693-F66B-4DA8-B73D-85861C03A2B2}"/>
              </a:ext>
            </a:extLst>
          </p:cNvPr>
          <p:cNvSpPr/>
          <p:nvPr/>
        </p:nvSpPr>
        <p:spPr>
          <a:xfrm>
            <a:off x="877455" y="2491292"/>
            <a:ext cx="2478071" cy="39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SPM/ADP Literature Review</a:t>
            </a:r>
          </a:p>
        </p:txBody>
      </p:sp>
      <p:cxnSp>
        <p:nvCxnSpPr>
          <p:cNvPr id="6" name="Elbow Connector 14">
            <a:extLst>
              <a:ext uri="{FF2B5EF4-FFF2-40B4-BE49-F238E27FC236}">
                <a16:creationId xmlns:a16="http://schemas.microsoft.com/office/drawing/2014/main" id="{3A591D63-15E0-41CB-BAF5-AA3AF36044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5526" y="1515609"/>
            <a:ext cx="337909" cy="11747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7">
            <a:extLst>
              <a:ext uri="{FF2B5EF4-FFF2-40B4-BE49-F238E27FC236}">
                <a16:creationId xmlns:a16="http://schemas.microsoft.com/office/drawing/2014/main" id="{BB5015AB-AD14-4E1E-9EE9-0AB5236567DF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555171" y="1714501"/>
            <a:ext cx="322284" cy="975817"/>
          </a:xfrm>
          <a:prstGeom prst="bentConnector3">
            <a:avLst>
              <a:gd name="adj1" fmla="val 99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26A237-8654-49EA-8A27-AFFF0232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24008"/>
              </p:ext>
            </p:extLst>
          </p:nvPr>
        </p:nvGraphicFramePr>
        <p:xfrm>
          <a:off x="468087" y="3962400"/>
          <a:ext cx="782683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39206833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7/16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7/23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7/30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8/6-14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BF7ABAD-9C5E-460D-A665-EBA793E66FF3}"/>
              </a:ext>
            </a:extLst>
          </p:cNvPr>
          <p:cNvGrpSpPr/>
          <p:nvPr/>
        </p:nvGrpSpPr>
        <p:grpSpPr>
          <a:xfrm>
            <a:off x="3677810" y="1714500"/>
            <a:ext cx="4704191" cy="1262162"/>
            <a:chOff x="698024" y="2134778"/>
            <a:chExt cx="4704190" cy="1262161"/>
          </a:xfrm>
        </p:grpSpPr>
        <p:cxnSp>
          <p:nvCxnSpPr>
            <p:cNvPr id="25" name="Elbow Connector 70">
              <a:extLst>
                <a:ext uri="{FF2B5EF4-FFF2-40B4-BE49-F238E27FC236}">
                  <a16:creationId xmlns:a16="http://schemas.microsoft.com/office/drawing/2014/main" id="{1CA95EB9-C769-4335-B0EA-AA480F7C0ECB}"/>
                </a:ext>
              </a:extLst>
            </p:cNvPr>
            <p:cNvCxnSpPr>
              <a:cxnSpLocks/>
              <a:stCxn id="24" idx="3"/>
              <a:endCxn id="4" idx="3"/>
            </p:cNvCxnSpPr>
            <p:nvPr/>
          </p:nvCxnSpPr>
          <p:spPr>
            <a:xfrm flipV="1">
              <a:off x="4241525" y="2134778"/>
              <a:ext cx="1160689" cy="968247"/>
            </a:xfrm>
            <a:prstGeom prst="bentConnector3">
              <a:avLst>
                <a:gd name="adj1" fmla="val 98209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71">
              <a:extLst>
                <a:ext uri="{FF2B5EF4-FFF2-40B4-BE49-F238E27FC236}">
                  <a16:creationId xmlns:a16="http://schemas.microsoft.com/office/drawing/2014/main" id="{8F4649C3-3747-4741-8044-D1C02EAFD0F5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>
              <a:off x="698024" y="2144750"/>
              <a:ext cx="1412640" cy="958275"/>
            </a:xfrm>
            <a:prstGeom prst="bentConnector3">
              <a:avLst>
                <a:gd name="adj1" fmla="val 98384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5DE35A-D722-417D-ADCA-31CF21B86982}"/>
                </a:ext>
              </a:extLst>
            </p:cNvPr>
            <p:cNvSpPr/>
            <p:nvPr/>
          </p:nvSpPr>
          <p:spPr>
            <a:xfrm>
              <a:off x="2110664" y="2809110"/>
              <a:ext cx="2130862" cy="58782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ADP + optimal control literature review</a:t>
              </a:r>
            </a:p>
          </p:txBody>
        </p:sp>
      </p:grpSp>
      <p:sp>
        <p:nvSpPr>
          <p:cNvPr id="93" name="Arrow: Up 92">
            <a:extLst>
              <a:ext uri="{FF2B5EF4-FFF2-40B4-BE49-F238E27FC236}">
                <a16:creationId xmlns:a16="http://schemas.microsoft.com/office/drawing/2014/main" id="{287CC820-82D3-4D80-883D-82330B532411}"/>
              </a:ext>
            </a:extLst>
          </p:cNvPr>
          <p:cNvSpPr/>
          <p:nvPr/>
        </p:nvSpPr>
        <p:spPr>
          <a:xfrm>
            <a:off x="7221311" y="2005011"/>
            <a:ext cx="1160689" cy="105886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F40C49-EDD2-4487-ABE8-956D6D397DEF}"/>
              </a:ext>
            </a:extLst>
          </p:cNvPr>
          <p:cNvGrpSpPr/>
          <p:nvPr/>
        </p:nvGrpSpPr>
        <p:grpSpPr>
          <a:xfrm>
            <a:off x="468088" y="3962400"/>
            <a:ext cx="1563912" cy="2286425"/>
            <a:chOff x="1681842" y="1454536"/>
            <a:chExt cx="1563912" cy="2286423"/>
          </a:xfrm>
        </p:grpSpPr>
        <p:cxnSp>
          <p:nvCxnSpPr>
            <p:cNvPr id="99" name="Elbow Connector 49">
              <a:extLst>
                <a:ext uri="{FF2B5EF4-FFF2-40B4-BE49-F238E27FC236}">
                  <a16:creationId xmlns:a16="http://schemas.microsoft.com/office/drawing/2014/main" id="{52B91680-E829-45B4-A642-51EBB0B1580E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3097560" y="1454536"/>
              <a:ext cx="148194" cy="2045952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1343C4-3B14-4F7C-A779-BCD58D8B2071}"/>
                </a:ext>
              </a:extLst>
            </p:cNvPr>
            <p:cNvSpPr/>
            <p:nvPr/>
          </p:nvSpPr>
          <p:spPr>
            <a:xfrm>
              <a:off x="1842404" y="3260016"/>
              <a:ext cx="1255156" cy="480943"/>
            </a:xfrm>
            <a:prstGeom prst="rect">
              <a:avLst/>
            </a:prstGeom>
            <a:solidFill>
              <a:srgbClr val="008E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Full max charge ECM: Python</a:t>
              </a:r>
            </a:p>
          </p:txBody>
        </p:sp>
        <p:cxnSp>
          <p:nvCxnSpPr>
            <p:cNvPr id="101" name="Elbow Connector 50">
              <a:extLst>
                <a:ext uri="{FF2B5EF4-FFF2-40B4-BE49-F238E27FC236}">
                  <a16:creationId xmlns:a16="http://schemas.microsoft.com/office/drawing/2014/main" id="{09F15069-8E03-4AD5-A667-445D535D0CEA}"/>
                </a:ext>
              </a:extLst>
            </p:cNvPr>
            <p:cNvCxnSpPr>
              <a:cxnSpLocks/>
              <a:stCxn id="100" idx="1"/>
              <a:endCxn id="10" idx="1"/>
            </p:cNvCxnSpPr>
            <p:nvPr/>
          </p:nvCxnSpPr>
          <p:spPr>
            <a:xfrm rot="10800000">
              <a:off x="1681842" y="1721236"/>
              <a:ext cx="160563" cy="1779252"/>
            </a:xfrm>
            <a:prstGeom prst="bentConnector3">
              <a:avLst>
                <a:gd name="adj1" fmla="val 98562"/>
              </a:avLst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Date Placeholder 124">
            <a:extLst>
              <a:ext uri="{FF2B5EF4-FFF2-40B4-BE49-F238E27FC236}">
                <a16:creationId xmlns:a16="http://schemas.microsoft.com/office/drawing/2014/main" id="{C03DD6A2-EA04-42E4-B033-8396839B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126" name="Slide Number Placeholder 125">
            <a:extLst>
              <a:ext uri="{FF2B5EF4-FFF2-40B4-BE49-F238E27FC236}">
                <a16:creationId xmlns:a16="http://schemas.microsoft.com/office/drawing/2014/main" id="{DCD2DD9D-8B11-4A14-9243-9B8AA1D8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3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BFAFDAA-3683-40CE-BD28-86FD853323BD}"/>
              </a:ext>
            </a:extLst>
          </p:cNvPr>
          <p:cNvGrpSpPr/>
          <p:nvPr/>
        </p:nvGrpSpPr>
        <p:grpSpPr>
          <a:xfrm>
            <a:off x="2032001" y="4229100"/>
            <a:ext cx="6262916" cy="1339758"/>
            <a:chOff x="722433" y="2074768"/>
            <a:chExt cx="6262915" cy="1339757"/>
          </a:xfrm>
        </p:grpSpPr>
        <p:cxnSp>
          <p:nvCxnSpPr>
            <p:cNvPr id="128" name="Elbow Connector 70">
              <a:extLst>
                <a:ext uri="{FF2B5EF4-FFF2-40B4-BE49-F238E27FC236}">
                  <a16:creationId xmlns:a16="http://schemas.microsoft.com/office/drawing/2014/main" id="{D1C59EBB-0DB5-48A0-83FB-C74EE6072C88}"/>
                </a:ext>
              </a:extLst>
            </p:cNvPr>
            <p:cNvCxnSpPr>
              <a:cxnSpLocks/>
              <a:stCxn id="130" idx="3"/>
              <a:endCxn id="10" idx="3"/>
            </p:cNvCxnSpPr>
            <p:nvPr/>
          </p:nvCxnSpPr>
          <p:spPr>
            <a:xfrm flipV="1">
              <a:off x="4846312" y="2074768"/>
              <a:ext cx="2139036" cy="1045843"/>
            </a:xfrm>
            <a:prstGeom prst="bentConnector3">
              <a:avLst>
                <a:gd name="adj1" fmla="val 9946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71">
              <a:extLst>
                <a:ext uri="{FF2B5EF4-FFF2-40B4-BE49-F238E27FC236}">
                  <a16:creationId xmlns:a16="http://schemas.microsoft.com/office/drawing/2014/main" id="{C2164C8A-F201-4FE4-B57E-4815D8934DB8}"/>
                </a:ext>
              </a:extLst>
            </p:cNvPr>
            <p:cNvCxnSpPr>
              <a:cxnSpLocks/>
              <a:stCxn id="130" idx="1"/>
            </p:cNvCxnSpPr>
            <p:nvPr/>
          </p:nvCxnSpPr>
          <p:spPr>
            <a:xfrm rot="10800000">
              <a:off x="722433" y="2074768"/>
              <a:ext cx="1993019" cy="1045843"/>
            </a:xfrm>
            <a:prstGeom prst="bentConnector3">
              <a:avLst>
                <a:gd name="adj1" fmla="val 100051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DA9A88F-0270-4BFD-94A5-C27E75DBD6F7}"/>
                </a:ext>
              </a:extLst>
            </p:cNvPr>
            <p:cNvSpPr/>
            <p:nvPr/>
          </p:nvSpPr>
          <p:spPr>
            <a:xfrm>
              <a:off x="2715451" y="2826696"/>
              <a:ext cx="2130862" cy="58782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/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37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Overall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12FE-4ED1-43E7-A047-41248C46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Completed:</a:t>
            </a:r>
          </a:p>
          <a:p>
            <a:r>
              <a:rPr lang="en-US" sz="2000" dirty="0"/>
              <a:t>Preliminary literature review (Project I)</a:t>
            </a:r>
          </a:p>
          <a:p>
            <a:pPr lvl="1"/>
            <a:r>
              <a:rPr lang="en-US" sz="1800" dirty="0"/>
              <a:t>SPM, ECT: limitations of such models</a:t>
            </a:r>
          </a:p>
          <a:p>
            <a:r>
              <a:rPr lang="en-US" sz="2000" dirty="0"/>
              <a:t>Complete ECM: DP formulation/writeup (Project 2)</a:t>
            </a:r>
          </a:p>
          <a:p>
            <a:pPr marL="0" indent="0">
              <a:buNone/>
            </a:pPr>
            <a:r>
              <a:rPr lang="en-US" sz="2000" dirty="0"/>
              <a:t>In progress:</a:t>
            </a:r>
          </a:p>
          <a:p>
            <a:r>
              <a:rPr lang="en-US" sz="2000" dirty="0"/>
              <a:t>ADP/battery literature review (Project I)</a:t>
            </a:r>
          </a:p>
          <a:p>
            <a:r>
              <a:rPr lang="en-US" sz="2000" dirty="0"/>
              <a:t>Implement ECT (equivalent circuit + thermal model) into Python (Project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21708-0728-4CE6-949A-668FCF57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621FF-B8A9-4056-B1EB-E155F3FD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44E6-58F8-4DCC-9315-0214A43A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Literature review: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46E-9C6A-4D00-B09C-AB93DD0B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Motivation: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Survey literature topics covering approximate dynamic programming and reinforcement learning techniques in energy management systems</a:t>
            </a:r>
          </a:p>
          <a:p>
            <a:pPr marL="0" indent="0">
              <a:buNone/>
            </a:pPr>
            <a:r>
              <a:rPr lang="en-US" sz="2000" b="1" dirty="0"/>
              <a:t>Method: </a:t>
            </a:r>
            <a:r>
              <a:rPr lang="en-US" sz="2000" dirty="0"/>
              <a:t>Search Google Scholar, characterize: 1) high level objective 2) formulation/approach + findings and 3) how it relates to the LG Chem project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Result</a:t>
            </a:r>
            <a:r>
              <a:rPr lang="en-US" sz="2000" dirty="0"/>
              <a:t>: </a:t>
            </a:r>
            <a:r>
              <a:rPr lang="en-US" sz="2000" i="1" dirty="0"/>
              <a:t>5</a:t>
            </a:r>
            <a:r>
              <a:rPr lang="en-US" sz="2000" dirty="0"/>
              <a:t> new articles discovered, findings documented in </a:t>
            </a:r>
            <a:r>
              <a:rPr lang="en-US" sz="2000" dirty="0">
                <a:hlinkClick r:id="rId2"/>
              </a:rPr>
              <a:t>link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44A4-38E4-4B7F-81E3-4CB7963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48E17-DDB7-417D-B41E-E0E1F186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44E6-58F8-4DCC-9315-0214A43A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results: Powell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46E-9C6A-4D00-B09C-AB93DD0B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Objective Function</a:t>
            </a:r>
            <a:r>
              <a:rPr lang="en-US" sz="2000" dirty="0"/>
              <a:t>: For a grid energy storage framework, the objective function is to maximize value of energy sold minus energy purchased from grid. 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Formulation/Results</a:t>
            </a:r>
            <a:r>
              <a:rPr lang="en-US" sz="2000" dirty="0"/>
              <a:t>: Grid-based approach to determine storage evolution 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44A4-38E4-4B7F-81E3-4CB7963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48E17-DDB7-417D-B41E-E0E1F186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0DD0-FD89-4365-8B7E-DB714608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OCV-R DP Formulation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DC965-6B29-4F0C-8A23-1CB5F5BC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77" y="1468581"/>
            <a:ext cx="5181962" cy="458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E8914-EB31-4FA4-976F-EC72522E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9783"/>
            <a:ext cx="9144000" cy="524838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109B4-4944-48E3-893C-F2AE9687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0AA12-09B1-470B-BE23-7C3B21F7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263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Literature findings: “ADP” “battery” “RL”</vt:lpstr>
      <vt:lpstr>Agenda</vt:lpstr>
      <vt:lpstr>Overall project progress: Raja Selvakumar</vt:lpstr>
      <vt:lpstr>Overall project progress</vt:lpstr>
      <vt:lpstr>Literature review: overview</vt:lpstr>
      <vt:lpstr>Key results: Powell 2012</vt:lpstr>
      <vt:lpstr>Backup</vt:lpstr>
      <vt:lpstr>OCV-R DP Formulation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findings: “ADP” “battery” “RL”</dc:title>
  <dc:creator>Raja Selvakumar</dc:creator>
  <cp:lastModifiedBy>Raja Selvakumar</cp:lastModifiedBy>
  <cp:revision>24</cp:revision>
  <dcterms:created xsi:type="dcterms:W3CDTF">2018-07-04T16:42:43Z</dcterms:created>
  <dcterms:modified xsi:type="dcterms:W3CDTF">2018-07-07T14:52:07Z</dcterms:modified>
</cp:coreProperties>
</file>