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425" r:id="rId2"/>
    <p:sldId id="427" r:id="rId3"/>
    <p:sldId id="428" r:id="rId4"/>
    <p:sldId id="430" r:id="rId5"/>
    <p:sldId id="263" r:id="rId6"/>
    <p:sldId id="431" r:id="rId7"/>
    <p:sldId id="432" r:id="rId8"/>
    <p:sldId id="429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570E1-CA16-4C46-9175-F70CBC0C9EA0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3562A-C13A-4885-94AD-8322BDE3B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76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OCVRRC: 2d interpolation issues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562A-C13A-4885-94AD-8322BDE3B5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5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 denotes each individual time step</a:t>
            </a:r>
          </a:p>
          <a:p>
            <a:r>
              <a:rPr lang="en-US" dirty="0"/>
              <a:t>ADP assess how good the function approximation is close to the desired reward</a:t>
            </a:r>
          </a:p>
          <a:p>
            <a:r>
              <a:rPr lang="en-US" dirty="0"/>
              <a:t>We provide the state space and initial control from DFN/other </a:t>
            </a:r>
            <a:r>
              <a:rPr lang="en-US" dirty="0" err="1"/>
              <a:t>echem</a:t>
            </a:r>
            <a:r>
              <a:rPr lang="en-US" dirty="0"/>
              <a:t> model results. Find optimal control to use in experimental controller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CD7A3-3DB4-49EE-8F53-C481137EB6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27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 denotes each individual time step</a:t>
            </a:r>
          </a:p>
          <a:p>
            <a:r>
              <a:rPr lang="en-US" dirty="0"/>
              <a:t>ADP assess how good the function approximation is close to the desired reward</a:t>
            </a:r>
          </a:p>
          <a:p>
            <a:r>
              <a:rPr lang="en-US" dirty="0"/>
              <a:t>We provide the state space and initial control from DFN/other </a:t>
            </a:r>
            <a:r>
              <a:rPr lang="en-US" dirty="0" err="1"/>
              <a:t>echem</a:t>
            </a:r>
            <a:r>
              <a:rPr lang="en-US" dirty="0"/>
              <a:t> model results. Find optimal control to use in experimental controller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CD7A3-3DB4-49EE-8F53-C481137EB6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88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 denotes each individual time step</a:t>
            </a:r>
          </a:p>
          <a:p>
            <a:r>
              <a:rPr lang="en-US" dirty="0"/>
              <a:t>ADP assess how good the function approximation is close to the desired reward</a:t>
            </a:r>
          </a:p>
          <a:p>
            <a:r>
              <a:rPr lang="en-US" dirty="0"/>
              <a:t>We provide the state space and initial control from DFN/other </a:t>
            </a:r>
            <a:r>
              <a:rPr lang="en-US" dirty="0" err="1"/>
              <a:t>echem</a:t>
            </a:r>
            <a:r>
              <a:rPr lang="en-US" dirty="0"/>
              <a:t> model results. Find optimal control to use in experimental controller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CD7A3-3DB4-49EE-8F53-C481137EB6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95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6DECC-C76B-43ED-96C4-AC381F9EB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975A0-52B8-40AB-A1AA-7CE3314F3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03CA-E60A-4BD0-9904-7B9C0393F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08/02/2018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0537E-E0DF-41A3-9780-11664E636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BBFF1-B1DC-4057-B6A8-58474E87F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4F94-5F67-4FCA-BA0B-D89417276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33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578AA-C1A4-4CA4-BAB3-0A6AEE86E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D1C222-9299-4AFA-8FB6-7B1124D47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9E6E8-A2F6-4781-AF10-A80E104D3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08/02/2018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C3F7D-C795-482B-AF2A-733C4C966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FA99A-2073-48DF-857F-E522B7739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4F94-5F67-4FCA-BA0B-D89417276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3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A3C071-F7EB-497B-B689-821F65903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DE062-F2A7-4FC7-AF2E-C20FDC58D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F9990-FC3F-4BCE-981A-63A82E99F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08/02/2018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F0509-C733-4C29-A669-02A8FD716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175C0-6618-4613-9FF2-A555F6B5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4F94-5F67-4FCA-BA0B-D89417276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4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160BE-48E2-454A-8B81-136B0C743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B737D-CF61-4451-A8CD-4544C1635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94785-EDAB-407F-8B40-A164DA42B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08/02/2018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B4013-D4EC-48A5-8E83-F7F86803F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C0DD7-9D5F-45DA-8E71-889E16F74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4F94-5F67-4FCA-BA0B-D89417276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88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144B9-55F0-43A9-9728-A921E41A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5C71F-95D3-451B-ADBA-7167AF098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2539F-3094-4986-B1A2-E560DB3A8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08/02/2018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3B0B6-217D-427E-B9E4-F2996CD5F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929AE-CAE6-43EA-95EF-2EF1F1DC7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4F94-5F67-4FCA-BA0B-D89417276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70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50F21-EC14-4A76-B49F-49057791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57008-F3FC-4B43-AF7D-57CB44C203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E367F7-295F-4E36-8C9B-D5F09816B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61FB7-C550-47D4-90CD-90D22985B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08/02/2018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35F80-AFB7-4B39-9B98-B3C684E9B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6F364-08FF-4B55-9BFC-F80B3FA23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4F94-5F67-4FCA-BA0B-D89417276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61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9792E-8454-4631-930D-E67D72CF7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C3CC9-0352-4EC7-B921-29FD2BEF6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5BD155-748D-4469-AC90-1D2DCFFA1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79E045-B43F-419A-B912-09E13308AE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898A54-25B4-4FED-970D-AA2DEC4523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DFA752-1644-4D20-86D3-37B0133B8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08/02/2018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65448B-393F-42E7-95F2-D8F9CDF4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C7C832-C1FA-401A-8B53-E79FD16C8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4F94-5F67-4FCA-BA0B-D89417276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86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9FAB0-D640-429B-9D37-AC04AD690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4435A6-F136-4F2F-8DEA-DBA160BD5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08/02/2018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165859-BDD9-44B2-9FA7-3E0414D5E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60E15-C2AA-46A7-B90B-1AF813F8A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4F94-5F67-4FCA-BA0B-D89417276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45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D88B19-BBEA-4D46-8510-D511B39B1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08/02/2018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4668C6-C08B-4821-A987-F0483BE17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6161E-0184-4811-9389-081D2F562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4F94-5F67-4FCA-BA0B-D89417276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15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9F932-35D2-4535-AAF2-F3D339284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BAD59-42E6-4489-9973-FE75DC37F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E35D17-3EF1-4F5B-816E-4F6B44A93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EC829-4308-4320-AC20-FEFEADC70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08/02/2018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DFC42-6624-4A7D-9B32-81991EBA8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F1E85-925A-46EF-9378-84A26D3A7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4F94-5F67-4FCA-BA0B-D89417276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34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37408-025D-4BD9-B86E-C86E018D1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0B3315-254F-4D84-A7F8-DD3BAD2B87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097EB-25D0-4048-A80F-14D2B15F6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FDD18-2C3B-48D4-855F-A97EC7AB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08/02/2018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C31B5-7B8B-4CF8-BEDC-635288B69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22697-DA08-475D-AB21-9C8BEC4D2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4F94-5F67-4FCA-BA0B-D89417276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135789-A86B-48CC-9071-1296FFAA4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C8198-31D2-4215-B50F-5ABEC634C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E0AF3-1BD8-4030-B525-6C34AF7A5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08/02/2018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86933-5F06-4501-B01D-806E074C59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6C8C2-53DA-4C16-BFA0-6C3075E35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64F94-5F67-4FCA-BA0B-D89417276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7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93124-A070-46CC-8B16-4E9C407B26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[LGC] Biweekly Internal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4DDA7E-ABD2-48A8-9DBF-4D3D21B3C7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eCAL</a:t>
            </a:r>
            <a:endParaRPr lang="en-US" dirty="0"/>
          </a:p>
          <a:p>
            <a:r>
              <a:rPr lang="en-US" dirty="0"/>
              <a:t>Raja Selvakumar</a:t>
            </a:r>
          </a:p>
          <a:p>
            <a:r>
              <a:rPr lang="en-US" dirty="0"/>
              <a:t>08/02/18</a:t>
            </a:r>
          </a:p>
        </p:txBody>
      </p:sp>
    </p:spTree>
    <p:extLst>
      <p:ext uri="{BB962C8B-B14F-4D97-AF65-F5344CB8AC3E}">
        <p14:creationId xmlns:p14="http://schemas.microsoft.com/office/powerpoint/2010/main" val="3484531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D6AE3-E172-48BB-9028-9C39D0374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C8806-E40A-4A73-8211-467750AC5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Status report on DP implementation of OCVR/OCVRRC models</a:t>
            </a:r>
          </a:p>
          <a:p>
            <a:pPr lvl="1"/>
            <a:r>
              <a:rPr lang="en-US" dirty="0"/>
              <a:t>MATLAB</a:t>
            </a:r>
          </a:p>
          <a:p>
            <a:pPr lvl="1"/>
            <a:r>
              <a:rPr lang="en-US" dirty="0"/>
              <a:t>Python</a:t>
            </a:r>
          </a:p>
          <a:p>
            <a:r>
              <a:rPr lang="en-US" dirty="0"/>
              <a:t>Breaking down actor-critic algorithm</a:t>
            </a:r>
          </a:p>
          <a:p>
            <a:pPr lvl="1"/>
            <a:r>
              <a:rPr lang="en-US" dirty="0"/>
              <a:t>Workflow</a:t>
            </a:r>
          </a:p>
          <a:p>
            <a:pPr lvl="1"/>
            <a:r>
              <a:rPr lang="en-US" dirty="0"/>
              <a:t>Pseudocode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8EB98-429A-4DDD-AE12-3354C6E62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08/02/2018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AECA22-9CB8-4B7E-B260-BEC480522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4F94-5F67-4FCA-BA0B-D89417276E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90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C9B86-FD72-4608-A6F6-55DD253EC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[MATLAB] OCVRRC Findings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AE33B-B495-4C12-AAF0-914CFC670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08/02/2018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F834A1-50C9-43D5-AA4A-A8F805162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4F94-5F67-4FCA-BA0B-D89417276E46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7E70C4-FA99-4834-B3F4-BF2116746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10" y="1507787"/>
            <a:ext cx="6879639" cy="4879996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D27355C-0DCA-42B2-A4B0-4A8643AB7B10}"/>
              </a:ext>
            </a:extLst>
          </p:cNvPr>
          <p:cNvGrpSpPr/>
          <p:nvPr/>
        </p:nvGrpSpPr>
        <p:grpSpPr>
          <a:xfrm>
            <a:off x="7336573" y="1112424"/>
            <a:ext cx="3909134" cy="3868962"/>
            <a:chOff x="5800291" y="1585214"/>
            <a:chExt cx="3464894" cy="342928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24F9D0A-080B-4EA6-BE36-7E165793A3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3938" t="-6602" r="1736" b="1"/>
            <a:stretch/>
          </p:blipFill>
          <p:spPr>
            <a:xfrm>
              <a:off x="5876973" y="3131445"/>
              <a:ext cx="3267027" cy="586014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1A9AEB6-B205-4A66-A4F0-D592073376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4375"/>
            <a:stretch/>
          </p:blipFill>
          <p:spPr>
            <a:xfrm>
              <a:off x="5998157" y="2569453"/>
              <a:ext cx="3267028" cy="51986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B0CF579-A335-42BF-B118-8B372CD14F19}"/>
                </a:ext>
              </a:extLst>
            </p:cNvPr>
            <p:cNvSpPr txBox="1"/>
            <p:nvPr/>
          </p:nvSpPr>
          <p:spPr>
            <a:xfrm>
              <a:off x="5800291" y="1585214"/>
              <a:ext cx="3343709" cy="3385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u="sng" dirty="0"/>
                <a:t>Specifications</a:t>
              </a:r>
            </a:p>
            <a:p>
              <a:endParaRPr lang="en-US" sz="2000" b="1" u="sng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z</a:t>
              </a:r>
              <a:r>
                <a:rPr lang="en-US" sz="1600" baseline="-25000" dirty="0" err="1"/>
                <a:t>target</a:t>
              </a:r>
              <a:r>
                <a:rPr lang="en-US" sz="1600" dirty="0"/>
                <a:t> = 0.75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lb</a:t>
              </a:r>
              <a:r>
                <a:rPr lang="en-US" sz="1600" dirty="0"/>
                <a:t>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ub</a:t>
              </a:r>
              <a:r>
                <a:rPr lang="en-US" sz="1600" dirty="0"/>
                <a:t>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State(s): {</a:t>
              </a:r>
              <a:r>
                <a:rPr lang="en-US" sz="1600" i="1" dirty="0"/>
                <a:t>z</a:t>
              </a:r>
              <a:r>
                <a:rPr lang="en-US" sz="1600" dirty="0"/>
                <a:t>}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Control(s): {</a:t>
              </a:r>
              <a:r>
                <a:rPr lang="en-US" sz="1600" i="1" dirty="0"/>
                <a:t>I</a:t>
              </a:r>
              <a:r>
                <a:rPr lang="en-US" sz="1600" dirty="0"/>
                <a:t>}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Objective </a:t>
              </a:r>
              <a:r>
                <a:rPr lang="en-US" sz="1600" dirty="0" err="1"/>
                <a:t>fn</a:t>
              </a:r>
              <a:r>
                <a:rPr lang="en-US" sz="1600" dirty="0"/>
                <a:t>: </a:t>
              </a:r>
              <a:endParaRPr lang="en-US" sz="1100" dirty="0"/>
            </a:p>
            <a:p>
              <a:endParaRPr lang="en-US" sz="1400" dirty="0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A2F9C4D-710B-4146-9110-3BD7FACFB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50932" y="4428623"/>
              <a:ext cx="2919109" cy="5858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9562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C9B86-FD72-4608-A6F6-55DD253EC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[Python] OCVR Findings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AE33B-B495-4C12-AAF0-914CFC670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08/02/2018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F834A1-50C9-43D5-AA4A-A8F805162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4F94-5F67-4FCA-BA0B-D89417276E46}" type="slidenum">
              <a:rPr lang="en-US" smtClean="0"/>
              <a:t>4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D27355C-0DCA-42B2-A4B0-4A8643AB7B10}"/>
              </a:ext>
            </a:extLst>
          </p:cNvPr>
          <p:cNvGrpSpPr/>
          <p:nvPr/>
        </p:nvGrpSpPr>
        <p:grpSpPr>
          <a:xfrm>
            <a:off x="7336573" y="1112424"/>
            <a:ext cx="3909134" cy="3868962"/>
            <a:chOff x="5800291" y="1585214"/>
            <a:chExt cx="3464894" cy="342928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24F9D0A-080B-4EA6-BE36-7E165793A3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3938" t="-6602" r="1736" b="1"/>
            <a:stretch/>
          </p:blipFill>
          <p:spPr>
            <a:xfrm>
              <a:off x="5876973" y="3131445"/>
              <a:ext cx="3267027" cy="586014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1A9AEB6-B205-4A66-A4F0-D592073376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4375"/>
            <a:stretch/>
          </p:blipFill>
          <p:spPr>
            <a:xfrm>
              <a:off x="5998157" y="2569453"/>
              <a:ext cx="3267028" cy="51986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B0CF579-A335-42BF-B118-8B372CD14F19}"/>
                </a:ext>
              </a:extLst>
            </p:cNvPr>
            <p:cNvSpPr txBox="1"/>
            <p:nvPr/>
          </p:nvSpPr>
          <p:spPr>
            <a:xfrm>
              <a:off x="5800291" y="1585214"/>
              <a:ext cx="3343709" cy="3385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u="sng" dirty="0"/>
                <a:t>Specifications</a:t>
              </a:r>
            </a:p>
            <a:p>
              <a:endParaRPr lang="en-US" sz="2000" b="1" u="sng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z</a:t>
              </a:r>
              <a:r>
                <a:rPr lang="en-US" sz="1600" baseline="-25000" dirty="0" err="1"/>
                <a:t>target</a:t>
              </a:r>
              <a:r>
                <a:rPr lang="en-US" sz="1600" dirty="0"/>
                <a:t> = 0.75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lb</a:t>
              </a:r>
              <a:r>
                <a:rPr lang="en-US" sz="1600" dirty="0"/>
                <a:t>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ub</a:t>
              </a:r>
              <a:r>
                <a:rPr lang="en-US" sz="1600" dirty="0"/>
                <a:t>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State(s): {</a:t>
              </a:r>
              <a:r>
                <a:rPr lang="en-US" sz="1600" i="1" dirty="0"/>
                <a:t>z</a:t>
              </a:r>
              <a:r>
                <a:rPr lang="en-US" sz="1600" dirty="0"/>
                <a:t>}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Control(s): {</a:t>
              </a:r>
              <a:r>
                <a:rPr lang="en-US" sz="1600" i="1" dirty="0"/>
                <a:t>I</a:t>
              </a:r>
              <a:r>
                <a:rPr lang="en-US" sz="1600" dirty="0"/>
                <a:t>}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Objective </a:t>
              </a:r>
              <a:r>
                <a:rPr lang="en-US" sz="1600" dirty="0" err="1"/>
                <a:t>fn</a:t>
              </a:r>
              <a:r>
                <a:rPr lang="en-US" sz="1600" dirty="0"/>
                <a:t>: </a:t>
              </a:r>
              <a:endParaRPr lang="en-US" sz="1100" dirty="0"/>
            </a:p>
            <a:p>
              <a:endParaRPr lang="en-US" sz="1400" dirty="0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A2F9C4D-710B-4146-9110-3BD7FACFB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50932" y="4428623"/>
              <a:ext cx="2919109" cy="585878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890D2303-EB3C-4A1F-AA98-B16D4EF7CF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507" y="1391054"/>
            <a:ext cx="4045047" cy="496529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A694E2A-5C15-44C9-88F1-F121A32A9555}"/>
              </a:ext>
            </a:extLst>
          </p:cNvPr>
          <p:cNvSpPr txBox="1"/>
          <p:nvPr/>
        </p:nvSpPr>
        <p:spPr>
          <a:xfrm>
            <a:off x="7488929" y="5264220"/>
            <a:ext cx="33437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Remarks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Matching results from MATLAB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Much slower than MATLAB: 4s -&gt; ~5 min</a:t>
            </a:r>
            <a:endParaRPr lang="en-US" sz="11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6025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7A1F2-B26F-467C-A67B-7EDD1A74E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Approximate Dynamic Programming: Algorithm Block Diagram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292D7B-B3E6-44F5-B667-93DEA84AA3D6}"/>
              </a:ext>
            </a:extLst>
          </p:cNvPr>
          <p:cNvSpPr/>
          <p:nvPr/>
        </p:nvSpPr>
        <p:spPr>
          <a:xfrm>
            <a:off x="3549053" y="2282917"/>
            <a:ext cx="1663429" cy="80546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Critic</a:t>
            </a:r>
          </a:p>
          <a:p>
            <a:pPr algn="ctr"/>
            <a:r>
              <a:rPr lang="en-US" sz="1400" i="1" dirty="0"/>
              <a:t>Neural Network 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4449E8-5CEB-410A-99C4-2627B1F112D3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2520352" y="2685652"/>
            <a:ext cx="1028700" cy="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83A2E24-89D0-4A25-94BD-6840EB9E69A0}"/>
              </a:ext>
            </a:extLst>
          </p:cNvPr>
          <p:cNvSpPr txBox="1"/>
          <p:nvPr/>
        </p:nvSpPr>
        <p:spPr>
          <a:xfrm>
            <a:off x="2818740" y="2319904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</a:t>
            </a:r>
            <a:r>
              <a:rPr lang="en-US" baseline="-25000" dirty="0" err="1"/>
              <a:t>k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B5071F-13BA-459B-9C69-7374DBAFE56F}"/>
              </a:ext>
            </a:extLst>
          </p:cNvPr>
          <p:cNvSpPr txBox="1"/>
          <p:nvPr/>
        </p:nvSpPr>
        <p:spPr>
          <a:xfrm>
            <a:off x="2520353" y="2689237"/>
            <a:ext cx="906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From DFN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66630F-AFCB-49B2-8C3E-77916DB21E13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5212481" y="2685650"/>
            <a:ext cx="1106040" cy="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7D491BE-FCDC-4E53-8FCB-EFE3D3ED94E6}"/>
              </a:ext>
            </a:extLst>
          </p:cNvPr>
          <p:cNvSpPr txBox="1"/>
          <p:nvPr/>
        </p:nvSpPr>
        <p:spPr>
          <a:xfrm>
            <a:off x="5488614" y="2319904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</a:t>
            </a:r>
            <a:r>
              <a:rPr lang="en-US" baseline="-25000" dirty="0" err="1"/>
              <a:t>k</a:t>
            </a:r>
            <a:r>
              <a:rPr lang="en-US" baseline="30000" dirty="0"/>
              <a:t>^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B0F4A3D-C45B-4FC3-AE99-44BE58034758}"/>
              </a:ext>
            </a:extLst>
          </p:cNvPr>
          <p:cNvSpPr/>
          <p:nvPr/>
        </p:nvSpPr>
        <p:spPr>
          <a:xfrm>
            <a:off x="3549052" y="4003777"/>
            <a:ext cx="1663429" cy="80546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Actor</a:t>
            </a:r>
          </a:p>
          <a:p>
            <a:pPr algn="ctr"/>
            <a:r>
              <a:rPr lang="en-US" sz="1400" i="1" dirty="0"/>
              <a:t>Neural Network 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DDDB7C-DD83-4AD2-8AA1-43BFAC62D44B}"/>
              </a:ext>
            </a:extLst>
          </p:cNvPr>
          <p:cNvSpPr/>
          <p:nvPr/>
        </p:nvSpPr>
        <p:spPr>
          <a:xfrm>
            <a:off x="6318522" y="2282916"/>
            <a:ext cx="1663429" cy="80546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Maximize reward</a:t>
            </a:r>
          </a:p>
          <a:p>
            <a:pPr algn="ctr"/>
            <a:r>
              <a:rPr lang="en-US" sz="1400" i="1" dirty="0">
                <a:solidFill>
                  <a:srgbClr val="00B050"/>
                </a:solidFill>
              </a:rPr>
              <a:t>Need r(</a:t>
            </a:r>
            <a:r>
              <a:rPr lang="en-US" sz="1400" i="1" dirty="0" err="1">
                <a:solidFill>
                  <a:srgbClr val="00B050"/>
                </a:solidFill>
              </a:rPr>
              <a:t>x</a:t>
            </a:r>
            <a:r>
              <a:rPr lang="en-US" sz="1400" i="1" baseline="-25000" dirty="0" err="1">
                <a:solidFill>
                  <a:srgbClr val="00B050"/>
                </a:solidFill>
              </a:rPr>
              <a:t>k</a:t>
            </a:r>
            <a:r>
              <a:rPr lang="en-US" sz="1400" i="1" dirty="0" err="1">
                <a:solidFill>
                  <a:srgbClr val="00B050"/>
                </a:solidFill>
              </a:rPr>
              <a:t>,u</a:t>
            </a:r>
            <a:r>
              <a:rPr lang="en-US" sz="1400" i="1" baseline="-25000" dirty="0" err="1">
                <a:solidFill>
                  <a:srgbClr val="00B050"/>
                </a:solidFill>
              </a:rPr>
              <a:t>k</a:t>
            </a:r>
            <a:r>
              <a:rPr lang="en-US" sz="1400" i="1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7A126F-C1FA-4388-BBFE-26E556D210D6}"/>
              </a:ext>
            </a:extLst>
          </p:cNvPr>
          <p:cNvSpPr txBox="1"/>
          <p:nvPr/>
        </p:nvSpPr>
        <p:spPr>
          <a:xfrm>
            <a:off x="5978972" y="186332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 c,k+1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9AFFB1-0B9B-4A97-AD24-E1BC472F4B55}"/>
              </a:ext>
            </a:extLst>
          </p:cNvPr>
          <p:cNvSpPr txBox="1"/>
          <p:nvPr/>
        </p:nvSpPr>
        <p:spPr>
          <a:xfrm>
            <a:off x="5457340" y="1393950"/>
            <a:ext cx="172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Grad desc</a:t>
            </a:r>
          </a:p>
          <a:p>
            <a:pPr algn="ctr"/>
            <a:r>
              <a:rPr lang="en-US" sz="1400" i="1" dirty="0"/>
              <a:t>update critic weights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9EA8EA-D98F-4D5D-A2F4-D15ABED5F3B9}"/>
              </a:ext>
            </a:extLst>
          </p:cNvPr>
          <p:cNvCxnSpPr>
            <a:cxnSpLocks/>
          </p:cNvCxnSpPr>
          <p:nvPr/>
        </p:nvCxnSpPr>
        <p:spPr>
          <a:xfrm flipV="1">
            <a:off x="2520352" y="4467106"/>
            <a:ext cx="1028700" cy="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8FD4693-13F1-41FC-AC79-DBEA47A5ECF0}"/>
              </a:ext>
            </a:extLst>
          </p:cNvPr>
          <p:cNvSpPr txBox="1"/>
          <p:nvPr/>
        </p:nvSpPr>
        <p:spPr>
          <a:xfrm>
            <a:off x="2857410" y="4097773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</a:t>
            </a:r>
            <a:r>
              <a:rPr lang="en-US" baseline="-25000" dirty="0" err="1"/>
              <a:t>k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E2636A-B993-476D-845E-6003EE33502F}"/>
              </a:ext>
            </a:extLst>
          </p:cNvPr>
          <p:cNvSpPr txBox="1"/>
          <p:nvPr/>
        </p:nvSpPr>
        <p:spPr>
          <a:xfrm>
            <a:off x="2520353" y="4470691"/>
            <a:ext cx="906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From DFN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8196CFE-6163-4E0D-842F-F4EE3AD15611}"/>
              </a:ext>
            </a:extLst>
          </p:cNvPr>
          <p:cNvCxnSpPr>
            <a:cxnSpLocks/>
          </p:cNvCxnSpPr>
          <p:nvPr/>
        </p:nvCxnSpPr>
        <p:spPr>
          <a:xfrm>
            <a:off x="5218831" y="4467105"/>
            <a:ext cx="1139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E4BA61F-7A2B-4ACA-85A1-6CB34BA4D700}"/>
              </a:ext>
            </a:extLst>
          </p:cNvPr>
          <p:cNvSpPr txBox="1"/>
          <p:nvPr/>
        </p:nvSpPr>
        <p:spPr>
          <a:xfrm>
            <a:off x="5562707" y="435155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</a:t>
            </a:r>
            <a:r>
              <a:rPr lang="en-US" baseline="-25000" dirty="0" err="1"/>
              <a:t>k</a:t>
            </a:r>
            <a:endParaRPr lang="en-US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7246A8F1-EABF-4E57-A954-9986238255C1}"/>
              </a:ext>
            </a:extLst>
          </p:cNvPr>
          <p:cNvCxnSpPr>
            <a:cxnSpLocks/>
            <a:stCxn id="21" idx="3"/>
            <a:endCxn id="10" idx="2"/>
          </p:cNvCxnSpPr>
          <p:nvPr/>
        </p:nvCxnSpPr>
        <p:spPr>
          <a:xfrm flipH="1" flipV="1">
            <a:off x="4380768" y="3088386"/>
            <a:ext cx="831713" cy="1318126"/>
          </a:xfrm>
          <a:prstGeom prst="bentConnector4">
            <a:avLst>
              <a:gd name="adj1" fmla="val -27485"/>
              <a:gd name="adj2" fmla="val 65277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620AB56-98C6-479C-883C-F920DC4B78A2}"/>
              </a:ext>
            </a:extLst>
          </p:cNvPr>
          <p:cNvSpPr txBox="1"/>
          <p:nvPr/>
        </p:nvSpPr>
        <p:spPr>
          <a:xfrm>
            <a:off x="4796623" y="3176748"/>
            <a:ext cx="37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</a:t>
            </a:r>
            <a:r>
              <a:rPr lang="en-US" baseline="-25000" dirty="0" err="1"/>
              <a:t>k</a:t>
            </a:r>
            <a:endParaRPr lang="en-US" dirty="0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80524CA-0F97-409C-99C6-F4C171CED2C9}"/>
              </a:ext>
            </a:extLst>
          </p:cNvPr>
          <p:cNvCxnSpPr>
            <a:cxnSpLocks/>
            <a:stCxn id="10" idx="3"/>
            <a:endCxn id="41" idx="1"/>
          </p:cNvCxnSpPr>
          <p:nvPr/>
        </p:nvCxnSpPr>
        <p:spPr>
          <a:xfrm>
            <a:off x="5212482" y="2685652"/>
            <a:ext cx="1139957" cy="17208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A4433CCE-E719-4F78-AB58-02594720BB02}"/>
              </a:ext>
            </a:extLst>
          </p:cNvPr>
          <p:cNvSpPr/>
          <p:nvPr/>
        </p:nvSpPr>
        <p:spPr>
          <a:xfrm>
            <a:off x="6352439" y="4003777"/>
            <a:ext cx="1663429" cy="80546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Minimize </a:t>
            </a:r>
            <a:r>
              <a:rPr lang="en-US" dirty="0" err="1"/>
              <a:t>J</a:t>
            </a:r>
            <a:r>
              <a:rPr lang="en-US" baseline="-25000" dirty="0" err="1"/>
              <a:t>k</a:t>
            </a:r>
            <a:r>
              <a:rPr lang="en-US" baseline="30000" dirty="0"/>
              <a:t>^</a:t>
            </a:r>
            <a:r>
              <a:rPr lang="en-US" dirty="0"/>
              <a:t> </a:t>
            </a:r>
            <a:endParaRPr lang="en-US" sz="1400" i="1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739556E-A992-4622-851F-B2382A78E93F}"/>
              </a:ext>
            </a:extLst>
          </p:cNvPr>
          <p:cNvCxnSpPr>
            <a:cxnSpLocks/>
          </p:cNvCxnSpPr>
          <p:nvPr/>
        </p:nvCxnSpPr>
        <p:spPr>
          <a:xfrm>
            <a:off x="8049784" y="4403346"/>
            <a:ext cx="1429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2E437EC-00D9-4E6D-AB43-9A8097BCD93B}"/>
              </a:ext>
            </a:extLst>
          </p:cNvPr>
          <p:cNvSpPr txBox="1"/>
          <p:nvPr/>
        </p:nvSpPr>
        <p:spPr>
          <a:xfrm>
            <a:off x="7979151" y="4434122"/>
            <a:ext cx="1319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To experiments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14D20A-4A1B-40F8-A0F2-6619C97D398C}"/>
              </a:ext>
            </a:extLst>
          </p:cNvPr>
          <p:cNvSpPr txBox="1"/>
          <p:nvPr/>
        </p:nvSpPr>
        <p:spPr>
          <a:xfrm>
            <a:off x="5772222" y="3378116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</a:t>
            </a:r>
            <a:r>
              <a:rPr lang="en-US" baseline="-25000" dirty="0" err="1"/>
              <a:t>k</a:t>
            </a:r>
            <a:r>
              <a:rPr lang="en-US" baseline="30000" dirty="0"/>
              <a:t>^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3D905A-9573-4D7B-AC99-DC89939B2228}"/>
              </a:ext>
            </a:extLst>
          </p:cNvPr>
          <p:cNvSpPr txBox="1"/>
          <p:nvPr/>
        </p:nvSpPr>
        <p:spPr>
          <a:xfrm>
            <a:off x="8392462" y="403401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</a:t>
            </a:r>
            <a:r>
              <a:rPr lang="en-US" baseline="-25000" dirty="0" err="1"/>
              <a:t>k</a:t>
            </a:r>
            <a:r>
              <a:rPr lang="en-US" dirty="0"/>
              <a:t>*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0FBD07F5-F44A-43DD-BDAB-3978062BE9DE}"/>
              </a:ext>
            </a:extLst>
          </p:cNvPr>
          <p:cNvCxnSpPr>
            <a:cxnSpLocks/>
            <a:stCxn id="22" idx="3"/>
            <a:endCxn id="10" idx="0"/>
          </p:cNvCxnSpPr>
          <p:nvPr/>
        </p:nvCxnSpPr>
        <p:spPr>
          <a:xfrm flipH="1" flipV="1">
            <a:off x="4380768" y="2282916"/>
            <a:ext cx="3601183" cy="402734"/>
          </a:xfrm>
          <a:prstGeom prst="bentConnector4">
            <a:avLst>
              <a:gd name="adj1" fmla="val -6348"/>
              <a:gd name="adj2" fmla="val 19271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5EBC40-C097-4663-924E-B625B733CF8F}"/>
              </a:ext>
            </a:extLst>
          </p:cNvPr>
          <p:cNvCxnSpPr/>
          <p:nvPr/>
        </p:nvCxnSpPr>
        <p:spPr>
          <a:xfrm>
            <a:off x="2362200" y="1690690"/>
            <a:ext cx="0" cy="3833811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85B0AC6-BA40-442C-A987-94FB30A68DA7}"/>
              </a:ext>
            </a:extLst>
          </p:cNvPr>
          <p:cNvSpPr txBox="1"/>
          <p:nvPr/>
        </p:nvSpPr>
        <p:spPr>
          <a:xfrm>
            <a:off x="1672293" y="3378116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DFN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06148D1-9CFE-4270-840C-5D0CF9B3847A}"/>
              </a:ext>
            </a:extLst>
          </p:cNvPr>
          <p:cNvCxnSpPr/>
          <p:nvPr/>
        </p:nvCxnSpPr>
        <p:spPr>
          <a:xfrm>
            <a:off x="9558275" y="1684064"/>
            <a:ext cx="0" cy="3833811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9F58A8E-76CC-4F6D-8783-9257B1445B04}"/>
              </a:ext>
            </a:extLst>
          </p:cNvPr>
          <p:cNvSpPr txBox="1"/>
          <p:nvPr/>
        </p:nvSpPr>
        <p:spPr>
          <a:xfrm>
            <a:off x="9723398" y="3315218"/>
            <a:ext cx="587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EXP</a:t>
            </a: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B678E2D9-2CE6-407D-805B-EA33068C36AB}"/>
              </a:ext>
            </a:extLst>
          </p:cNvPr>
          <p:cNvCxnSpPr>
            <a:cxnSpLocks/>
            <a:stCxn id="41" idx="2"/>
            <a:endCxn id="21" idx="2"/>
          </p:cNvCxnSpPr>
          <p:nvPr/>
        </p:nvCxnSpPr>
        <p:spPr>
          <a:xfrm rot="5400000">
            <a:off x="5782460" y="3407553"/>
            <a:ext cx="12700" cy="2803387"/>
          </a:xfrm>
          <a:prstGeom prst="bentConnector3">
            <a:avLst>
              <a:gd name="adj1" fmla="val 35400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ACB04D4-51C4-40C1-83CE-F435A799F5A3}"/>
              </a:ext>
            </a:extLst>
          </p:cNvPr>
          <p:cNvSpPr txBox="1"/>
          <p:nvPr/>
        </p:nvSpPr>
        <p:spPr>
          <a:xfrm>
            <a:off x="4379137" y="489125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 a,k+1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4F2010F-5718-4857-8121-EA4E744A3B4D}"/>
              </a:ext>
            </a:extLst>
          </p:cNvPr>
          <p:cNvSpPr txBox="1"/>
          <p:nvPr/>
        </p:nvSpPr>
        <p:spPr>
          <a:xfrm>
            <a:off x="4985633" y="5266941"/>
            <a:ext cx="172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Grad desc</a:t>
            </a:r>
          </a:p>
          <a:p>
            <a:pPr algn="ctr"/>
            <a:r>
              <a:rPr lang="en-US" sz="1400" i="1" dirty="0"/>
              <a:t>update actor weights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447031-AFAB-4B2F-87B5-4B4F74DAE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08/02/2018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67A3D-FF43-4143-B193-6A912ACCD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4F94-5F67-4FCA-BA0B-D89417276E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83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7A1F2-B26F-467C-A67B-7EDD1A74E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ADP: Critic Overview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292D7B-B3E6-44F5-B667-93DEA84AA3D6}"/>
              </a:ext>
            </a:extLst>
          </p:cNvPr>
          <p:cNvSpPr/>
          <p:nvPr/>
        </p:nvSpPr>
        <p:spPr>
          <a:xfrm>
            <a:off x="2459555" y="3129224"/>
            <a:ext cx="1663429" cy="80546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Critic</a:t>
            </a:r>
          </a:p>
          <a:p>
            <a:pPr algn="ctr"/>
            <a:r>
              <a:rPr lang="en-US" sz="1400" i="1" dirty="0"/>
              <a:t>Neural Network 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4449E8-5CEB-410A-99C4-2627B1F112D3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1430854" y="3531959"/>
            <a:ext cx="1028700" cy="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83A2E24-89D0-4A25-94BD-6840EB9E69A0}"/>
              </a:ext>
            </a:extLst>
          </p:cNvPr>
          <p:cNvSpPr txBox="1"/>
          <p:nvPr/>
        </p:nvSpPr>
        <p:spPr>
          <a:xfrm>
            <a:off x="1729242" y="3166211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</a:t>
            </a:r>
            <a:r>
              <a:rPr lang="en-US" baseline="-25000" dirty="0" err="1"/>
              <a:t>k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B5071F-13BA-459B-9C69-7374DBAFE56F}"/>
              </a:ext>
            </a:extLst>
          </p:cNvPr>
          <p:cNvSpPr txBox="1"/>
          <p:nvPr/>
        </p:nvSpPr>
        <p:spPr>
          <a:xfrm>
            <a:off x="553401" y="3378068"/>
            <a:ext cx="906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From DFN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66630F-AFCB-49B2-8C3E-77916DB21E13}"/>
              </a:ext>
            </a:extLst>
          </p:cNvPr>
          <p:cNvCxnSpPr>
            <a:cxnSpLocks/>
          </p:cNvCxnSpPr>
          <p:nvPr/>
        </p:nvCxnSpPr>
        <p:spPr>
          <a:xfrm flipV="1">
            <a:off x="4122983" y="3531957"/>
            <a:ext cx="1106040" cy="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7D491BE-FCDC-4E53-8FCB-EFE3D3ED94E6}"/>
              </a:ext>
            </a:extLst>
          </p:cNvPr>
          <p:cNvSpPr txBox="1"/>
          <p:nvPr/>
        </p:nvSpPr>
        <p:spPr>
          <a:xfrm>
            <a:off x="4399116" y="3166211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</a:t>
            </a:r>
            <a:r>
              <a:rPr lang="en-US" baseline="-25000" dirty="0" err="1"/>
              <a:t>k</a:t>
            </a:r>
            <a:r>
              <a:rPr lang="en-US" baseline="30000" dirty="0"/>
              <a:t>^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7A126F-C1FA-4388-BBFE-26E556D210D6}"/>
              </a:ext>
            </a:extLst>
          </p:cNvPr>
          <p:cNvSpPr txBox="1"/>
          <p:nvPr/>
        </p:nvSpPr>
        <p:spPr>
          <a:xfrm>
            <a:off x="3349497" y="247731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 c,k+1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9AFFB1-0B9B-4A97-AD24-E1BC472F4B55}"/>
              </a:ext>
            </a:extLst>
          </p:cNvPr>
          <p:cNvSpPr txBox="1"/>
          <p:nvPr/>
        </p:nvSpPr>
        <p:spPr>
          <a:xfrm>
            <a:off x="2472395" y="1844118"/>
            <a:ext cx="1722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From reward update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20AB56-98C6-479C-883C-F920DC4B78A2}"/>
              </a:ext>
            </a:extLst>
          </p:cNvPr>
          <p:cNvSpPr txBox="1"/>
          <p:nvPr/>
        </p:nvSpPr>
        <p:spPr>
          <a:xfrm>
            <a:off x="3392887" y="4217266"/>
            <a:ext cx="37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</a:t>
            </a:r>
            <a:r>
              <a:rPr lang="en-US" baseline="-25000" dirty="0" err="1"/>
              <a:t>k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447031-AFAB-4B2F-87B5-4B4F74DAE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08/02/2018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67A3D-FF43-4143-B193-6A912ACCD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4F94-5F67-4FCA-BA0B-D89417276E46}" type="slidenum">
              <a:rPr lang="en-US" smtClean="0"/>
              <a:t>6</a:t>
            </a:fld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AC8BB8E-E5B4-495B-9096-252BFA7186BD}"/>
              </a:ext>
            </a:extLst>
          </p:cNvPr>
          <p:cNvSpPr txBox="1"/>
          <p:nvPr/>
        </p:nvSpPr>
        <p:spPr>
          <a:xfrm>
            <a:off x="7997243" y="1386197"/>
            <a:ext cx="3772412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Steps</a:t>
            </a:r>
          </a:p>
          <a:p>
            <a:endParaRPr lang="en-US" sz="2800" b="1" u="sng" dirty="0"/>
          </a:p>
          <a:p>
            <a:r>
              <a:rPr lang="en-US" dirty="0"/>
              <a:t>0. Iterate forward in time</a:t>
            </a:r>
          </a:p>
          <a:p>
            <a:pPr marL="342900" indent="-342900">
              <a:buAutoNum type="arabicPeriod"/>
            </a:pPr>
            <a:r>
              <a:rPr lang="en-US" dirty="0"/>
              <a:t>Obtain state information from DFN, construct 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dirty="0"/>
              <a:t> at every time step k  </a:t>
            </a:r>
          </a:p>
          <a:p>
            <a:pPr marL="342900" indent="-342900">
              <a:buAutoNum type="arabicPeriod"/>
            </a:pPr>
            <a:r>
              <a:rPr lang="en-US" dirty="0"/>
              <a:t>Get control values from Actor, append to 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dirty="0"/>
              <a:t> to construct {x</a:t>
            </a:r>
            <a:r>
              <a:rPr lang="en-US" baseline="-25000" dirty="0"/>
              <a:t>1..m</a:t>
            </a:r>
            <a:r>
              <a:rPr lang="en-US" dirty="0"/>
              <a:t>,u</a:t>
            </a:r>
            <a:r>
              <a:rPr lang="en-US" baseline="-25000" dirty="0"/>
              <a:t>1..n</a:t>
            </a:r>
            <a:r>
              <a:rPr lang="en-US" dirty="0"/>
              <a:t>}</a:t>
            </a:r>
            <a:r>
              <a:rPr lang="en-US" baseline="-25000" dirty="0"/>
              <a:t>k</a:t>
            </a:r>
          </a:p>
          <a:p>
            <a:pPr marL="342900" indent="-342900">
              <a:buAutoNum type="arabicPeriod"/>
            </a:pPr>
            <a:r>
              <a:rPr lang="en-US" dirty="0"/>
              <a:t>Use neural network to predict </a:t>
            </a:r>
            <a:r>
              <a:rPr lang="en-US" dirty="0" err="1"/>
              <a:t>J</a:t>
            </a:r>
            <a:r>
              <a:rPr lang="en-US" baseline="-25000" dirty="0" err="1"/>
              <a:t>k</a:t>
            </a:r>
            <a:r>
              <a:rPr lang="en-US" baseline="30000" dirty="0"/>
              <a:t>^</a:t>
            </a:r>
          </a:p>
          <a:p>
            <a:pPr marL="342900" indent="-342900">
              <a:buAutoNum type="arabicPeriod"/>
            </a:pPr>
            <a:r>
              <a:rPr lang="en-US" dirty="0"/>
              <a:t>Repeat 1-3 with w</a:t>
            </a:r>
            <a:r>
              <a:rPr lang="en-US" baseline="-25000" dirty="0"/>
              <a:t>c,k+1</a:t>
            </a:r>
            <a:r>
              <a:rPr lang="en-US" dirty="0"/>
              <a:t> calculated from gradient descent algorithm from Reward subroutine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sz="16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B807984-9BE5-44F0-87F5-936EC8410750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291270" y="2240257"/>
            <a:ext cx="0" cy="888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DC564D7-FE60-4974-B9ED-51587D8013FF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3291270" y="3934693"/>
            <a:ext cx="0" cy="967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F8B2C33-FA6E-4A8A-A757-8F85203B0CCE}"/>
              </a:ext>
            </a:extLst>
          </p:cNvPr>
          <p:cNvSpPr txBox="1"/>
          <p:nvPr/>
        </p:nvSpPr>
        <p:spPr>
          <a:xfrm>
            <a:off x="2430087" y="5037318"/>
            <a:ext cx="1722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From Actor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FC29B5-3AF7-4DD7-86BD-1F99812FD85A}"/>
              </a:ext>
            </a:extLst>
          </p:cNvPr>
          <p:cNvSpPr txBox="1"/>
          <p:nvPr/>
        </p:nvSpPr>
        <p:spPr>
          <a:xfrm>
            <a:off x="5198932" y="3378067"/>
            <a:ext cx="1722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To reward</a:t>
            </a:r>
          </a:p>
        </p:txBody>
      </p:sp>
    </p:spTree>
    <p:extLst>
      <p:ext uri="{BB962C8B-B14F-4D97-AF65-F5344CB8AC3E}">
        <p14:creationId xmlns:p14="http://schemas.microsoft.com/office/powerpoint/2010/main" val="3494666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7A1F2-B26F-467C-A67B-7EDD1A74E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ADP: Reward subroutine overview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292D7B-B3E6-44F5-B667-93DEA84AA3D6}"/>
              </a:ext>
            </a:extLst>
          </p:cNvPr>
          <p:cNvSpPr/>
          <p:nvPr/>
        </p:nvSpPr>
        <p:spPr>
          <a:xfrm>
            <a:off x="2459555" y="3129224"/>
            <a:ext cx="1663429" cy="80546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Maximize reward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4449E8-5CEB-410A-99C4-2627B1F112D3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1430854" y="3531959"/>
            <a:ext cx="1028700" cy="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AB5071F-13BA-459B-9C69-7374DBAFE56F}"/>
              </a:ext>
            </a:extLst>
          </p:cNvPr>
          <p:cNvSpPr txBox="1"/>
          <p:nvPr/>
        </p:nvSpPr>
        <p:spPr>
          <a:xfrm>
            <a:off x="553401" y="3378068"/>
            <a:ext cx="974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From Critic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66630F-AFCB-49B2-8C3E-77916DB21E13}"/>
              </a:ext>
            </a:extLst>
          </p:cNvPr>
          <p:cNvCxnSpPr>
            <a:cxnSpLocks/>
          </p:cNvCxnSpPr>
          <p:nvPr/>
        </p:nvCxnSpPr>
        <p:spPr>
          <a:xfrm flipV="1">
            <a:off x="4122983" y="3531957"/>
            <a:ext cx="1106040" cy="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7D491BE-FCDC-4E53-8FCB-EFE3D3ED94E6}"/>
              </a:ext>
            </a:extLst>
          </p:cNvPr>
          <p:cNvSpPr txBox="1"/>
          <p:nvPr/>
        </p:nvSpPr>
        <p:spPr>
          <a:xfrm>
            <a:off x="4399116" y="316621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 c,k+1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9AFFB1-0B9B-4A97-AD24-E1BC472F4B55}"/>
              </a:ext>
            </a:extLst>
          </p:cNvPr>
          <p:cNvSpPr txBox="1"/>
          <p:nvPr/>
        </p:nvSpPr>
        <p:spPr>
          <a:xfrm>
            <a:off x="2472395" y="1844118"/>
            <a:ext cx="172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From previous </a:t>
            </a:r>
            <a:r>
              <a:rPr lang="en-US" sz="1400" i="1" dirty="0" err="1"/>
              <a:t>fn</a:t>
            </a:r>
            <a:r>
              <a:rPr lang="en-US" sz="1400" i="1" dirty="0"/>
              <a:t> approximation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20AB56-98C6-479C-883C-F920DC4B78A2}"/>
              </a:ext>
            </a:extLst>
          </p:cNvPr>
          <p:cNvSpPr txBox="1"/>
          <p:nvPr/>
        </p:nvSpPr>
        <p:spPr>
          <a:xfrm>
            <a:off x="3142185" y="4300439"/>
            <a:ext cx="118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r(</a:t>
            </a:r>
            <a:r>
              <a:rPr lang="en-US" i="1" dirty="0" err="1"/>
              <a:t>x</a:t>
            </a:r>
            <a:r>
              <a:rPr lang="en-US" i="1" baseline="-25000" dirty="0" err="1"/>
              <a:t>k</a:t>
            </a:r>
            <a:r>
              <a:rPr lang="en-US" i="1" dirty="0" err="1"/>
              <a:t>,u</a:t>
            </a:r>
            <a:r>
              <a:rPr lang="en-US" i="1" baseline="-25000" dirty="0" err="1"/>
              <a:t>k</a:t>
            </a:r>
            <a:r>
              <a:rPr lang="en-US" i="1" dirty="0"/>
              <a:t>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447031-AFAB-4B2F-87B5-4B4F74DAE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08/02/2018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67A3D-FF43-4143-B193-6A912ACCD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4F94-5F67-4FCA-BA0B-D89417276E46}" type="slidenum">
              <a:rPr lang="en-US" smtClean="0"/>
              <a:t>7</a:t>
            </a:fld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AC8BB8E-E5B4-495B-9096-252BFA7186BD}"/>
              </a:ext>
            </a:extLst>
          </p:cNvPr>
          <p:cNvSpPr txBox="1"/>
          <p:nvPr/>
        </p:nvSpPr>
        <p:spPr>
          <a:xfrm>
            <a:off x="7997243" y="1386197"/>
            <a:ext cx="37724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Steps</a:t>
            </a:r>
          </a:p>
          <a:p>
            <a:endParaRPr lang="en-US" sz="2800" b="1" u="sng" dirty="0"/>
          </a:p>
          <a:p>
            <a:r>
              <a:rPr lang="en-US" dirty="0"/>
              <a:t>0. Iterate forward in time</a:t>
            </a:r>
          </a:p>
          <a:p>
            <a:pPr marL="342900" indent="-342900">
              <a:buAutoNum type="arabicPeriod"/>
            </a:pPr>
            <a:r>
              <a:rPr lang="en-US" dirty="0"/>
              <a:t>Obtain </a:t>
            </a:r>
            <a:r>
              <a:rPr lang="en-US" dirty="0" err="1"/>
              <a:t>J</a:t>
            </a:r>
            <a:r>
              <a:rPr lang="en-US" baseline="-25000" dirty="0" err="1"/>
              <a:t>k</a:t>
            </a:r>
            <a:r>
              <a:rPr lang="en-US" baseline="30000" dirty="0"/>
              <a:t>^</a:t>
            </a:r>
            <a:r>
              <a:rPr lang="en-US" dirty="0"/>
              <a:t> from critic</a:t>
            </a:r>
          </a:p>
          <a:p>
            <a:pPr marL="342900" indent="-342900">
              <a:buAutoNum type="arabicPeriod"/>
            </a:pPr>
            <a:r>
              <a:rPr lang="en-US" dirty="0"/>
              <a:t>Combine with reward and previous </a:t>
            </a:r>
            <a:r>
              <a:rPr lang="en-US" dirty="0" err="1"/>
              <a:t>fn</a:t>
            </a:r>
            <a:r>
              <a:rPr lang="en-US" dirty="0"/>
              <a:t> approximation to create </a:t>
            </a:r>
            <a:r>
              <a:rPr lang="en-US" dirty="0" err="1"/>
              <a:t>e</a:t>
            </a:r>
            <a:r>
              <a:rPr lang="en-US" baseline="-25000" dirty="0" err="1"/>
              <a:t>c</a:t>
            </a:r>
            <a:endParaRPr lang="en-US" baseline="-25000" dirty="0"/>
          </a:p>
          <a:p>
            <a:pPr marL="342900" indent="-342900">
              <a:buAutoNum type="arabicPeriod"/>
            </a:pPr>
            <a:r>
              <a:rPr lang="en-US" dirty="0"/>
              <a:t>Minimize 0.5 e</a:t>
            </a:r>
            <a:r>
              <a:rPr lang="en-US" baseline="-25000" dirty="0"/>
              <a:t>c</a:t>
            </a:r>
            <a:r>
              <a:rPr lang="en-US" baseline="30000" dirty="0"/>
              <a:t>2 </a:t>
            </a:r>
            <a:r>
              <a:rPr lang="en-US" dirty="0"/>
              <a:t>over all weights </a:t>
            </a:r>
            <a:r>
              <a:rPr lang="en-US" dirty="0" err="1"/>
              <a:t>w</a:t>
            </a:r>
            <a:r>
              <a:rPr lang="en-US" baseline="-25000" dirty="0" err="1"/>
              <a:t>c</a:t>
            </a:r>
            <a:endParaRPr lang="en-US" baseline="30000" dirty="0"/>
          </a:p>
          <a:p>
            <a:pPr marL="342900" indent="-342900">
              <a:buAutoNum type="arabicPeriod"/>
            </a:pPr>
            <a:r>
              <a:rPr lang="en-US" dirty="0"/>
              <a:t>Yield </a:t>
            </a:r>
            <a:r>
              <a:rPr lang="en-US" dirty="0" err="1"/>
              <a:t>w</a:t>
            </a:r>
            <a:r>
              <a:rPr lang="en-US" baseline="-25000" dirty="0" err="1"/>
              <a:t>c</a:t>
            </a:r>
            <a:r>
              <a:rPr lang="en-US" dirty="0"/>
              <a:t>, send to Critic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sz="16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B807984-9BE5-44F0-87F5-936EC8410750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291270" y="2240257"/>
            <a:ext cx="0" cy="888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DC564D7-FE60-4974-B9ED-51587D8013FF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3291270" y="3934693"/>
            <a:ext cx="0" cy="967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F8B2C33-FA6E-4A8A-A757-8F85203B0CCE}"/>
              </a:ext>
            </a:extLst>
          </p:cNvPr>
          <p:cNvSpPr txBox="1"/>
          <p:nvPr/>
        </p:nvSpPr>
        <p:spPr>
          <a:xfrm>
            <a:off x="2430087" y="5037318"/>
            <a:ext cx="1722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Reward function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FC29B5-3AF7-4DD7-86BD-1F99812FD85A}"/>
              </a:ext>
            </a:extLst>
          </p:cNvPr>
          <p:cNvSpPr txBox="1"/>
          <p:nvPr/>
        </p:nvSpPr>
        <p:spPr>
          <a:xfrm>
            <a:off x="5198932" y="3378067"/>
            <a:ext cx="1722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To Critic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5344DE-5D91-4A01-AC49-D333C5E44D24}"/>
              </a:ext>
            </a:extLst>
          </p:cNvPr>
          <p:cNvSpPr txBox="1"/>
          <p:nvPr/>
        </p:nvSpPr>
        <p:spPr>
          <a:xfrm>
            <a:off x="1756963" y="3179337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</a:t>
            </a:r>
            <a:r>
              <a:rPr lang="en-US" baseline="-25000" dirty="0" err="1"/>
              <a:t>k</a:t>
            </a:r>
            <a:r>
              <a:rPr lang="en-US" baseline="30000" dirty="0"/>
              <a:t>^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9BD356-90AB-40F7-B36E-E567A6A7BD14}"/>
              </a:ext>
            </a:extLst>
          </p:cNvPr>
          <p:cNvSpPr txBox="1"/>
          <p:nvPr/>
        </p:nvSpPr>
        <p:spPr>
          <a:xfrm>
            <a:off x="3333576" y="242665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  <a:r>
              <a:rPr lang="en-US" baseline="-25000" dirty="0"/>
              <a:t>k-1</a:t>
            </a:r>
            <a:r>
              <a:rPr lang="en-US" baseline="30000" dirty="0"/>
              <a:t>^</a:t>
            </a:r>
          </a:p>
        </p:txBody>
      </p:sp>
    </p:spTree>
    <p:extLst>
      <p:ext uri="{BB962C8B-B14F-4D97-AF65-F5344CB8AC3E}">
        <p14:creationId xmlns:p14="http://schemas.microsoft.com/office/powerpoint/2010/main" val="377546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8284E-EE69-40F1-BBEE-906CBA6C5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68898-006B-481F-8DEE-ECF6606A4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581CD-FF1A-44EA-AB7C-22B9915FA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08/02/2018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596F49-44BB-44D6-BFE3-D0DE64F8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4F94-5F67-4FCA-BA0B-D89417276E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30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7A1F2-B26F-467C-A67B-7EDD1A74E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OCV-R: MATLAB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609D1-D0D7-4592-A361-E716F6B51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7/19/2018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450B4-1B90-44AB-8AA1-AE51C81D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D8EF-5249-479E-9BC8-426B31567BF3}" type="slidenum">
              <a:rPr lang="en-US" smtClean="0"/>
              <a:t>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AFC6D5-95A5-49A2-8CC7-31C103901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32" y="1286830"/>
            <a:ext cx="6638412" cy="47662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FC26D7-A3D6-45E6-8178-2F9F16214F0B}"/>
              </a:ext>
            </a:extLst>
          </p:cNvPr>
          <p:cNvSpPr txBox="1"/>
          <p:nvPr/>
        </p:nvSpPr>
        <p:spPr>
          <a:xfrm>
            <a:off x="732413" y="6048573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DP time: 4.5-6.5 sec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86E18F-01C3-4628-AC51-C21E658EB1CF}"/>
              </a:ext>
            </a:extLst>
          </p:cNvPr>
          <p:cNvSpPr txBox="1"/>
          <p:nvPr/>
        </p:nvSpPr>
        <p:spPr>
          <a:xfrm>
            <a:off x="7488929" y="5264220"/>
            <a:ext cx="33437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Remarks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Changing objective function has no impact on optimal control</a:t>
            </a:r>
            <a:endParaRPr lang="en-US" sz="1100" dirty="0"/>
          </a:p>
          <a:p>
            <a:endParaRPr lang="en-US" sz="14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4CFAEC1-F1E0-4374-8BD0-F2CCD9FE089F}"/>
              </a:ext>
            </a:extLst>
          </p:cNvPr>
          <p:cNvGrpSpPr/>
          <p:nvPr/>
        </p:nvGrpSpPr>
        <p:grpSpPr>
          <a:xfrm>
            <a:off x="7336573" y="1112424"/>
            <a:ext cx="3909134" cy="4160362"/>
            <a:chOff x="5800291" y="1585214"/>
            <a:chExt cx="3464894" cy="368757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0985CD6-3C91-4B8A-9435-BC0CF690BA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3938" t="-6602" r="1736" b="1"/>
            <a:stretch/>
          </p:blipFill>
          <p:spPr>
            <a:xfrm>
              <a:off x="5876973" y="3131445"/>
              <a:ext cx="3267027" cy="586014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F900261-87D8-4BF3-8876-52F28CA5FB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4375"/>
            <a:stretch/>
          </p:blipFill>
          <p:spPr>
            <a:xfrm>
              <a:off x="5998157" y="2569453"/>
              <a:ext cx="3267028" cy="51986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B799044-F645-41E6-96FD-042A5434B479}"/>
                </a:ext>
              </a:extLst>
            </p:cNvPr>
            <p:cNvSpPr txBox="1"/>
            <p:nvPr/>
          </p:nvSpPr>
          <p:spPr>
            <a:xfrm>
              <a:off x="5800291" y="1585214"/>
              <a:ext cx="3343709" cy="3385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u="sng" dirty="0"/>
                <a:t>Specifications</a:t>
              </a:r>
            </a:p>
            <a:p>
              <a:endParaRPr lang="en-US" sz="2000" b="1" u="sng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z</a:t>
              </a:r>
              <a:r>
                <a:rPr lang="en-US" sz="1600" baseline="-25000" dirty="0" err="1"/>
                <a:t>target</a:t>
              </a:r>
              <a:r>
                <a:rPr lang="en-US" sz="1600" dirty="0"/>
                <a:t> = 0.75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lb</a:t>
              </a:r>
              <a:r>
                <a:rPr lang="en-US" sz="1600" dirty="0"/>
                <a:t>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ub</a:t>
              </a:r>
              <a:r>
                <a:rPr lang="en-US" sz="1600" dirty="0"/>
                <a:t>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State(s): {</a:t>
              </a:r>
              <a:r>
                <a:rPr lang="en-US" sz="1600" i="1" dirty="0"/>
                <a:t>z</a:t>
              </a:r>
              <a:r>
                <a:rPr lang="en-US" sz="1600" dirty="0"/>
                <a:t>}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Control(s): {</a:t>
              </a:r>
              <a:r>
                <a:rPr lang="en-US" sz="1600" i="1" dirty="0"/>
                <a:t>I</a:t>
              </a:r>
              <a:r>
                <a:rPr lang="en-US" sz="1600" dirty="0"/>
                <a:t>}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Objective </a:t>
              </a:r>
              <a:r>
                <a:rPr lang="en-US" sz="1600" dirty="0" err="1"/>
                <a:t>fn</a:t>
              </a:r>
              <a:r>
                <a:rPr lang="en-US" sz="1600" dirty="0"/>
                <a:t>: </a:t>
              </a:r>
              <a:endParaRPr lang="en-US" sz="1100" dirty="0"/>
            </a:p>
            <a:p>
              <a:endParaRPr lang="en-US" sz="1400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D809BDB-61E6-40AF-9898-A97E32DF5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01244" y="4686908"/>
              <a:ext cx="2919109" cy="5858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1834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528</Words>
  <Application>Microsoft Office PowerPoint</Application>
  <PresentationFormat>Widescreen</PresentationFormat>
  <Paragraphs>148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[LGC] Biweekly Internal Meeting</vt:lpstr>
      <vt:lpstr>Overview</vt:lpstr>
      <vt:lpstr>[MATLAB] OCVRRC Findings</vt:lpstr>
      <vt:lpstr>[Python] OCVR Findings</vt:lpstr>
      <vt:lpstr>Approximate Dynamic Programming: Algorithm Block Diagram</vt:lpstr>
      <vt:lpstr>ADP: Critic Overview</vt:lpstr>
      <vt:lpstr>ADP: Reward subroutine overview</vt:lpstr>
      <vt:lpstr>Backup</vt:lpstr>
      <vt:lpstr>OCV-R: MATLAB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Literature Review* – Overview</dc:title>
  <dc:creator>Raja Selvakumar</dc:creator>
  <cp:lastModifiedBy>Raja Selvakumar</cp:lastModifiedBy>
  <cp:revision>13</cp:revision>
  <dcterms:created xsi:type="dcterms:W3CDTF">2018-07-26T23:54:44Z</dcterms:created>
  <dcterms:modified xsi:type="dcterms:W3CDTF">2018-08-03T01:30:42Z</dcterms:modified>
</cp:coreProperties>
</file>