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Oswald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Oswald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Durability of the battery is critical issue to accomplish these goals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designing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 optimize the energy distribution to demand, we can not only reduce the cost but also minimize the battery aging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 graph">
  <p:cSld name="BLANK_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132525" y="2606475"/>
            <a:ext cx="91866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Minimization of Cumulative Battery Aging</a:t>
            </a:r>
            <a:endParaRPr sz="4000"/>
          </a:p>
          <a:p>
            <a:pPr indent="-482600" lvl="0" marL="457200" algn="l"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en" sz="4000"/>
              <a:t>Grid-Based Approach</a:t>
            </a:r>
            <a:endParaRPr sz="4000"/>
          </a:p>
        </p:txBody>
      </p:sp>
      <p:sp>
        <p:nvSpPr>
          <p:cNvPr id="454" name="Shape 454"/>
          <p:cNvSpPr txBox="1"/>
          <p:nvPr>
            <p:ph type="ctrTitle"/>
          </p:nvPr>
        </p:nvSpPr>
        <p:spPr>
          <a:xfrm>
            <a:off x="2754600" y="4170350"/>
            <a:ext cx="6389400" cy="9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Raja Selvakumar, Yaser Marafee, Bryant Huang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555" name="Shape 555"/>
          <p:cNvSpPr txBox="1"/>
          <p:nvPr>
            <p:ph idx="4294967295" type="title"/>
          </p:nvPr>
        </p:nvSpPr>
        <p:spPr>
          <a:xfrm>
            <a:off x="394225" y="63150"/>
            <a:ext cx="61371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Results: Base case</a:t>
            </a:r>
            <a:endParaRPr sz="2400"/>
          </a:p>
        </p:txBody>
      </p:sp>
      <p:sp>
        <p:nvSpPr>
          <p:cNvPr id="556" name="Shape 556"/>
          <p:cNvSpPr txBox="1"/>
          <p:nvPr/>
        </p:nvSpPr>
        <p:spPr>
          <a:xfrm>
            <a:off x="533225" y="1010925"/>
            <a:ext cx="80763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25" y="778950"/>
            <a:ext cx="8009002" cy="39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563" name="Shape 563"/>
          <p:cNvSpPr txBox="1"/>
          <p:nvPr>
            <p:ph idx="4294967295" type="title"/>
          </p:nvPr>
        </p:nvSpPr>
        <p:spPr>
          <a:xfrm>
            <a:off x="394225" y="63150"/>
            <a:ext cx="61371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of varying ⍺</a:t>
            </a:r>
            <a:endParaRPr sz="2400"/>
          </a:p>
        </p:txBody>
      </p:sp>
      <p:sp>
        <p:nvSpPr>
          <p:cNvPr id="564" name="Shape 564"/>
          <p:cNvSpPr txBox="1"/>
          <p:nvPr/>
        </p:nvSpPr>
        <p:spPr>
          <a:xfrm>
            <a:off x="533225" y="1010925"/>
            <a:ext cx="80763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Shape 5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5" y="685800"/>
            <a:ext cx="8002152" cy="390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571" name="Shape 571"/>
          <p:cNvSpPr txBox="1"/>
          <p:nvPr>
            <p:ph idx="4294967295" type="title"/>
          </p:nvPr>
        </p:nvSpPr>
        <p:spPr>
          <a:xfrm>
            <a:off x="394225" y="63150"/>
            <a:ext cx="61371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Results: Week long optimization</a:t>
            </a:r>
            <a:endParaRPr sz="2400"/>
          </a:p>
        </p:txBody>
      </p:sp>
      <p:sp>
        <p:nvSpPr>
          <p:cNvPr id="572" name="Shape 572"/>
          <p:cNvSpPr txBox="1"/>
          <p:nvPr/>
        </p:nvSpPr>
        <p:spPr>
          <a:xfrm>
            <a:off x="533225" y="1010925"/>
            <a:ext cx="80763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00" y="685800"/>
            <a:ext cx="7971326" cy="38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579" name="Shape 579"/>
          <p:cNvSpPr txBox="1"/>
          <p:nvPr>
            <p:ph idx="4294967295" type="title"/>
          </p:nvPr>
        </p:nvSpPr>
        <p:spPr>
          <a:xfrm>
            <a:off x="-294550" y="295125"/>
            <a:ext cx="2871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Discussion</a:t>
            </a:r>
            <a:endParaRPr sz="2400"/>
          </a:p>
        </p:txBody>
      </p:sp>
      <p:sp>
        <p:nvSpPr>
          <p:cNvPr id="580" name="Shape 580"/>
          <p:cNvSpPr txBox="1"/>
          <p:nvPr/>
        </p:nvSpPr>
        <p:spPr>
          <a:xfrm>
            <a:off x="533225" y="1010925"/>
            <a:ext cx="80763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/>
        </p:nvSpPr>
        <p:spPr>
          <a:xfrm>
            <a:off x="401650" y="1276050"/>
            <a:ext cx="80763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Optimal to use the battery at high demand and high c-rates rather than continual battery operation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Capacity fade is less with higher charge throughputs (Wh</a:t>
            </a:r>
            <a:r>
              <a:rPr baseline="30000"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z</a:t>
            </a: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Over long time periods, the DP minimizes initial battery usage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2" name="Shape 5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150" y="295125"/>
            <a:ext cx="3831025" cy="953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4294967295" type="title"/>
          </p:nvPr>
        </p:nvSpPr>
        <p:spPr>
          <a:xfrm>
            <a:off x="-153975" y="200725"/>
            <a:ext cx="2871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Works</a:t>
            </a:r>
            <a:endParaRPr sz="2400"/>
          </a:p>
        </p:txBody>
      </p:sp>
      <p:sp>
        <p:nvSpPr>
          <p:cNvPr id="588" name="Shape 588"/>
          <p:cNvSpPr txBox="1"/>
          <p:nvPr/>
        </p:nvSpPr>
        <p:spPr>
          <a:xfrm>
            <a:off x="235000" y="1038725"/>
            <a:ext cx="49428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Temperature consideration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Add fleet of batteries 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Grid power and demand fluctuations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9" name="Shape 589"/>
          <p:cNvSpPr txBox="1"/>
          <p:nvPr>
            <p:ph idx="4294967295" type="title"/>
          </p:nvPr>
        </p:nvSpPr>
        <p:spPr>
          <a:xfrm>
            <a:off x="-322175" y="2221725"/>
            <a:ext cx="2871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Challenges</a:t>
            </a:r>
            <a:endParaRPr sz="2400"/>
          </a:p>
        </p:txBody>
      </p:sp>
      <p:sp>
        <p:nvSpPr>
          <p:cNvPr id="590" name="Shape 590"/>
          <p:cNvSpPr txBox="1"/>
          <p:nvPr/>
        </p:nvSpPr>
        <p:spPr>
          <a:xfrm>
            <a:off x="176350" y="3013025"/>
            <a:ext cx="53631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Computationally</a:t>
            </a: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intensive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Capacity loss models are not robust with scaling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596" name="Shape 596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765750" y="322925"/>
            <a:ext cx="14391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Agenda</a:t>
            </a:r>
            <a:endParaRPr sz="2400"/>
          </a:p>
        </p:txBody>
      </p:sp>
      <p:sp>
        <p:nvSpPr>
          <p:cNvPr id="460" name="Shape 460"/>
          <p:cNvSpPr txBox="1"/>
          <p:nvPr/>
        </p:nvSpPr>
        <p:spPr>
          <a:xfrm>
            <a:off x="765750" y="127620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Motivation</a:t>
            </a:r>
            <a:endParaRPr b="1" sz="20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Literature</a:t>
            </a:r>
            <a:endParaRPr b="1" sz="20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Methodology</a:t>
            </a:r>
            <a:endParaRPr b="1" sz="20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Results &amp; Discussion</a:t>
            </a:r>
            <a:endParaRPr b="1" sz="20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Char char="●"/>
            </a:pPr>
            <a:r>
              <a:rPr b="1" lang="en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Future Work</a:t>
            </a:r>
            <a:endParaRPr b="1" sz="200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Shape 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76" y="287027"/>
            <a:ext cx="3809223" cy="173394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>
            <p:ph idx="4294967295" type="title"/>
          </p:nvPr>
        </p:nvSpPr>
        <p:spPr>
          <a:xfrm>
            <a:off x="308550" y="322925"/>
            <a:ext cx="16443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467" name="Shape 467"/>
          <p:cNvSpPr txBox="1"/>
          <p:nvPr/>
        </p:nvSpPr>
        <p:spPr>
          <a:xfrm>
            <a:off x="372650" y="1248125"/>
            <a:ext cx="4942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Electrification of automotive transportation 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Renewable energy integration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8" name="Shape 4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475" y="2186714"/>
            <a:ext cx="4280026" cy="219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00" y="2435438"/>
            <a:ext cx="3626375" cy="16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4294967295" type="title"/>
          </p:nvPr>
        </p:nvSpPr>
        <p:spPr>
          <a:xfrm>
            <a:off x="308550" y="322925"/>
            <a:ext cx="26868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r>
              <a:rPr lang="en" sz="2400"/>
              <a:t> (</a:t>
            </a:r>
            <a:r>
              <a:rPr i="1" lang="en" sz="2400"/>
              <a:t>cont’d)</a:t>
            </a:r>
            <a:endParaRPr i="1" sz="2400"/>
          </a:p>
        </p:txBody>
      </p:sp>
      <p:sp>
        <p:nvSpPr>
          <p:cNvPr id="475" name="Shape 475"/>
          <p:cNvSpPr txBox="1"/>
          <p:nvPr/>
        </p:nvSpPr>
        <p:spPr>
          <a:xfrm>
            <a:off x="372650" y="1095725"/>
            <a:ext cx="4942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Degradation mechanism 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Causes of capacity / power fade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3">
            <a:alphaModFix/>
          </a:blip>
          <a:srcRect b="0" l="3643" r="7491" t="0"/>
          <a:stretch/>
        </p:blipFill>
        <p:spPr>
          <a:xfrm>
            <a:off x="48625" y="2062225"/>
            <a:ext cx="4558276" cy="209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Shape 477"/>
          <p:cNvGrpSpPr/>
          <p:nvPr/>
        </p:nvGrpSpPr>
        <p:grpSpPr>
          <a:xfrm>
            <a:off x="4606888" y="85475"/>
            <a:ext cx="4339250" cy="4708873"/>
            <a:chOff x="3990075" y="0"/>
            <a:chExt cx="5126108" cy="5143499"/>
          </a:xfrm>
        </p:grpSpPr>
        <p:pic>
          <p:nvPicPr>
            <p:cNvPr id="478" name="Shape 4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90075" y="0"/>
              <a:ext cx="1607077" cy="48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Shape 4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6917" y="0"/>
              <a:ext cx="3549266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0" name="Shape 480"/>
          <p:cNvSpPr/>
          <p:nvPr/>
        </p:nvSpPr>
        <p:spPr>
          <a:xfrm>
            <a:off x="7947600" y="322925"/>
            <a:ext cx="998700" cy="447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5928975" y="322925"/>
            <a:ext cx="722700" cy="3957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3" y="4907400"/>
            <a:ext cx="3047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Int. J. Energy Res. 2017; 41:1963–1986 © 2017 John Wiley &amp; Sons, Ltd.</a:t>
            </a:r>
            <a:endParaRPr sz="7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Shape 487"/>
          <p:cNvPicPr preferRelativeResize="0"/>
          <p:nvPr/>
        </p:nvPicPr>
        <p:blipFill rotWithShape="1">
          <a:blip r:embed="rId3">
            <a:alphaModFix/>
          </a:blip>
          <a:srcRect b="2047" l="0" r="0" t="0"/>
          <a:stretch/>
        </p:blipFill>
        <p:spPr>
          <a:xfrm>
            <a:off x="4309600" y="410200"/>
            <a:ext cx="4154424" cy="388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/>
          <p:nvPr>
            <p:ph idx="4294967295" type="title"/>
          </p:nvPr>
        </p:nvSpPr>
        <p:spPr>
          <a:xfrm>
            <a:off x="232350" y="322925"/>
            <a:ext cx="16443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Literature</a:t>
            </a:r>
            <a:endParaRPr sz="2400"/>
          </a:p>
        </p:txBody>
      </p:sp>
      <p:sp>
        <p:nvSpPr>
          <p:cNvPr id="489" name="Shape 489"/>
          <p:cNvSpPr txBox="1"/>
          <p:nvPr/>
        </p:nvSpPr>
        <p:spPr>
          <a:xfrm>
            <a:off x="372650" y="1095725"/>
            <a:ext cx="4942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Test methodology</a:t>
            </a: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Influence of DOD &amp; cycle time</a:t>
            </a:r>
            <a:endParaRPr sz="20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5226550" y="4298525"/>
            <a:ext cx="3179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N. Omar et al. / Applied Energy 113 (2014) 1575–1585</a:t>
            </a:r>
            <a:endParaRPr sz="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1" name="Shape 4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25" y="1920262"/>
            <a:ext cx="2875981" cy="715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2" name="Shape 4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25" y="2497025"/>
            <a:ext cx="3445076" cy="19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520050" y="4352075"/>
            <a:ext cx="37305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Wang, J., et al. (2011). "Cycle-life model for graphite-LiFePO4 cells."</a:t>
            </a:r>
            <a:endParaRPr sz="7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4294967295" type="title"/>
          </p:nvPr>
        </p:nvSpPr>
        <p:spPr>
          <a:xfrm>
            <a:off x="361700" y="315525"/>
            <a:ext cx="29751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Formulation</a:t>
            </a:r>
            <a:endParaRPr sz="2400"/>
          </a:p>
        </p:txBody>
      </p:sp>
      <p:sp>
        <p:nvSpPr>
          <p:cNvPr id="499" name="Shape 499"/>
          <p:cNvSpPr/>
          <p:nvPr/>
        </p:nvSpPr>
        <p:spPr>
          <a:xfrm>
            <a:off x="1402775" y="1291450"/>
            <a:ext cx="304200" cy="304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590300" y="2193475"/>
            <a:ext cx="304200" cy="304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1402775" y="2193475"/>
            <a:ext cx="304200" cy="304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2215250" y="2193475"/>
            <a:ext cx="304200" cy="304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Shape 503"/>
          <p:cNvCxnSpPr>
            <a:stCxn id="499" idx="3"/>
            <a:endCxn id="500" idx="7"/>
          </p:cNvCxnSpPr>
          <p:nvPr/>
        </p:nvCxnSpPr>
        <p:spPr>
          <a:xfrm flipH="1">
            <a:off x="850024" y="1551101"/>
            <a:ext cx="597300" cy="6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Shape 504"/>
          <p:cNvCxnSpPr>
            <a:stCxn id="499" idx="4"/>
            <a:endCxn id="501" idx="0"/>
          </p:cNvCxnSpPr>
          <p:nvPr/>
        </p:nvCxnSpPr>
        <p:spPr>
          <a:xfrm>
            <a:off x="1554875" y="1595650"/>
            <a:ext cx="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Shape 505"/>
          <p:cNvCxnSpPr>
            <a:stCxn id="499" idx="5"/>
            <a:endCxn id="502" idx="0"/>
          </p:cNvCxnSpPr>
          <p:nvPr/>
        </p:nvCxnSpPr>
        <p:spPr>
          <a:xfrm>
            <a:off x="1662426" y="1551101"/>
            <a:ext cx="705000" cy="6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Shape 506"/>
          <p:cNvCxnSpPr>
            <a:stCxn id="500" idx="5"/>
            <a:endCxn id="507" idx="1"/>
          </p:cNvCxnSpPr>
          <p:nvPr/>
        </p:nvCxnSpPr>
        <p:spPr>
          <a:xfrm>
            <a:off x="849951" y="2453126"/>
            <a:ext cx="594600" cy="8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Shape 508"/>
          <p:cNvCxnSpPr>
            <a:stCxn id="502" idx="3"/>
            <a:endCxn id="507" idx="7"/>
          </p:cNvCxnSpPr>
          <p:nvPr/>
        </p:nvCxnSpPr>
        <p:spPr>
          <a:xfrm flipH="1">
            <a:off x="1659499" y="2453126"/>
            <a:ext cx="600300" cy="8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Shape 509"/>
          <p:cNvCxnSpPr>
            <a:stCxn id="501" idx="4"/>
            <a:endCxn id="507" idx="0"/>
          </p:cNvCxnSpPr>
          <p:nvPr/>
        </p:nvCxnSpPr>
        <p:spPr>
          <a:xfrm flipH="1">
            <a:off x="1552175" y="2497675"/>
            <a:ext cx="2700" cy="7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Shape 507"/>
          <p:cNvSpPr/>
          <p:nvPr/>
        </p:nvSpPr>
        <p:spPr>
          <a:xfrm>
            <a:off x="1399925" y="3269675"/>
            <a:ext cx="304200" cy="304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2032050" y="1291450"/>
            <a:ext cx="2237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aseline="-25000" i="1" lang="en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0i</a:t>
            </a:r>
            <a:r>
              <a:rPr i="1" lang="en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(k)</a:t>
            </a:r>
            <a:endParaRPr i="1" sz="2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2832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8324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1706975" y="3136925"/>
            <a:ext cx="2237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i="1" lang="en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(k)</a:t>
            </a:r>
            <a:endParaRPr i="1" sz="2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2832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8324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12" name="Shape 512"/>
          <p:cNvCxnSpPr>
            <a:stCxn id="502" idx="7"/>
          </p:cNvCxnSpPr>
          <p:nvPr/>
        </p:nvCxnSpPr>
        <p:spPr>
          <a:xfrm flipH="1" rot="10800000">
            <a:off x="2474901" y="1692324"/>
            <a:ext cx="738900" cy="5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3" name="Shape 513"/>
          <p:cNvCxnSpPr>
            <a:stCxn id="502" idx="5"/>
          </p:cNvCxnSpPr>
          <p:nvPr/>
        </p:nvCxnSpPr>
        <p:spPr>
          <a:xfrm>
            <a:off x="2474901" y="2453126"/>
            <a:ext cx="74640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4" name="Shape 514"/>
          <p:cNvSpPr/>
          <p:nvPr/>
        </p:nvSpPr>
        <p:spPr>
          <a:xfrm>
            <a:off x="3236025" y="1692225"/>
            <a:ext cx="1788600" cy="127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 rot="10800000">
            <a:off x="3354750" y="2156275"/>
            <a:ext cx="400800" cy="378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∓</a:t>
            </a:r>
            <a:endParaRPr/>
          </a:p>
        </p:txBody>
      </p:sp>
      <p:cxnSp>
        <p:nvCxnSpPr>
          <p:cNvPr id="516" name="Shape 516"/>
          <p:cNvCxnSpPr>
            <a:stCxn id="515" idx="4"/>
          </p:cNvCxnSpPr>
          <p:nvPr/>
        </p:nvCxnSpPr>
        <p:spPr>
          <a:xfrm rot="10800000">
            <a:off x="3547650" y="1929775"/>
            <a:ext cx="750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Shape 517"/>
          <p:cNvCxnSpPr/>
          <p:nvPr/>
        </p:nvCxnSpPr>
        <p:spPr>
          <a:xfrm>
            <a:off x="3547750" y="1937150"/>
            <a:ext cx="47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Shape 518"/>
          <p:cNvCxnSpPr>
            <a:stCxn id="515" idx="0"/>
          </p:cNvCxnSpPr>
          <p:nvPr/>
        </p:nvCxnSpPr>
        <p:spPr>
          <a:xfrm>
            <a:off x="3555150" y="2534875"/>
            <a:ext cx="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3547750" y="2746500"/>
            <a:ext cx="10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Shape 520"/>
          <p:cNvSpPr/>
          <p:nvPr/>
        </p:nvSpPr>
        <p:spPr>
          <a:xfrm rot="-2469391">
            <a:off x="3949439" y="1838913"/>
            <a:ext cx="504703" cy="203978"/>
          </a:xfrm>
          <a:prstGeom prst="lightningBol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Shape 521"/>
          <p:cNvCxnSpPr/>
          <p:nvPr/>
        </p:nvCxnSpPr>
        <p:spPr>
          <a:xfrm>
            <a:off x="4356611" y="1940888"/>
            <a:ext cx="1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Shape 522"/>
          <p:cNvCxnSpPr/>
          <p:nvPr/>
        </p:nvCxnSpPr>
        <p:spPr>
          <a:xfrm>
            <a:off x="4529100" y="1940900"/>
            <a:ext cx="207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Shape 523"/>
          <p:cNvSpPr txBox="1"/>
          <p:nvPr/>
        </p:nvSpPr>
        <p:spPr>
          <a:xfrm>
            <a:off x="3989225" y="1929775"/>
            <a:ext cx="2237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aseline="-25000" i="1" lang="en" sz="12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i="1" sz="1200">
              <a:solidFill>
                <a:srgbClr val="2832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8324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3696300" y="2058850"/>
            <a:ext cx="4008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baseline="-25000" i="1" lang="en" sz="12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oc</a:t>
            </a:r>
            <a:endParaRPr i="1" sz="1200">
              <a:solidFill>
                <a:srgbClr val="2832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8324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3082938" y="2958125"/>
            <a:ext cx="2237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Equivalent circuit model (ECM)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750" y="642150"/>
            <a:ext cx="3831025" cy="953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7" name="Shape 527"/>
          <p:cNvSpPr txBox="1"/>
          <p:nvPr/>
        </p:nvSpPr>
        <p:spPr>
          <a:xfrm>
            <a:off x="5893228" y="1795275"/>
            <a:ext cx="27573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represents the current throughput through the cell at time step </a:t>
            </a:r>
            <a:r>
              <a:rPr i="1" lang="en"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5187013" y="4065425"/>
            <a:ext cx="37305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Wang, J., et al. (2011). "Cycle-life model for graphite-LiFePO4 cells."</a:t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4294967295" type="title"/>
          </p:nvPr>
        </p:nvSpPr>
        <p:spPr>
          <a:xfrm>
            <a:off x="350125" y="337775"/>
            <a:ext cx="17895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Methodology</a:t>
            </a:r>
            <a:endParaRPr sz="2400"/>
          </a:p>
        </p:txBody>
      </p:sp>
      <p:sp>
        <p:nvSpPr>
          <p:cNvPr id="534" name="Shape 534"/>
          <p:cNvSpPr txBox="1"/>
          <p:nvPr/>
        </p:nvSpPr>
        <p:spPr>
          <a:xfrm>
            <a:off x="350128" y="1335100"/>
            <a:ext cx="27573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Added cost of drawing power from grid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2 states (assuming temperature is fixed)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1 control variable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5" name="Shape 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700" y="241450"/>
            <a:ext cx="5134550" cy="41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/>
          <p:nvPr/>
        </p:nvSpPr>
        <p:spPr>
          <a:xfrm>
            <a:off x="4068800" y="126150"/>
            <a:ext cx="3518100" cy="638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4294967295" type="title"/>
          </p:nvPr>
        </p:nvSpPr>
        <p:spPr>
          <a:xfrm>
            <a:off x="357550" y="360050"/>
            <a:ext cx="3516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Temperature dynamics</a:t>
            </a:r>
            <a:endParaRPr sz="2400"/>
          </a:p>
        </p:txBody>
      </p:sp>
      <p:pic>
        <p:nvPicPr>
          <p:cNvPr id="542" name="Shape 542"/>
          <p:cNvPicPr preferRelativeResize="0"/>
          <p:nvPr/>
        </p:nvPicPr>
        <p:blipFill rotWithShape="1">
          <a:blip r:embed="rId3">
            <a:alphaModFix/>
          </a:blip>
          <a:srcRect b="16268" l="0" r="0" t="0"/>
          <a:stretch/>
        </p:blipFill>
        <p:spPr>
          <a:xfrm>
            <a:off x="1889175" y="1157500"/>
            <a:ext cx="7069276" cy="29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4294967295" type="title"/>
          </p:nvPr>
        </p:nvSpPr>
        <p:spPr>
          <a:xfrm>
            <a:off x="357550" y="360050"/>
            <a:ext cx="35169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DP Formulation</a:t>
            </a:r>
            <a:endParaRPr sz="2400"/>
          </a:p>
        </p:txBody>
      </p:sp>
      <p:sp>
        <p:nvSpPr>
          <p:cNvPr id="548" name="Shape 548"/>
          <p:cNvSpPr txBox="1"/>
          <p:nvPr/>
        </p:nvSpPr>
        <p:spPr>
          <a:xfrm>
            <a:off x="443725" y="1194950"/>
            <a:ext cx="83070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Let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V(k)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represent the cumulative capacity fade and power generation from time step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to total time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. We define control variable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aseline="-25000" i="1" lang="en" sz="1800">
                <a:latin typeface="Trebuchet MS"/>
                <a:ea typeface="Trebuchet MS"/>
                <a:cs typeface="Trebuchet MS"/>
                <a:sym typeface="Trebuchet MS"/>
              </a:rPr>
              <a:t>b,i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(k) as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baseline="-25000" i="1" lang="en" sz="1800"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and state variables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aseline="-25000" i="1" lang="en" sz="180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(k)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baseline="-25000" i="1" lang="en" sz="1800">
                <a:latin typeface="Trebuchet MS"/>
                <a:ea typeface="Trebuchet MS"/>
                <a:cs typeface="Trebuchet MS"/>
                <a:sym typeface="Trebuchet MS"/>
              </a:rPr>
              <a:t>h,i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(k)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as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aseline="-25000" i="1" lang="en" sz="1800">
                <a:latin typeface="Trebuchet MS"/>
                <a:ea typeface="Trebuchet MS"/>
                <a:cs typeface="Trebuchet MS"/>
                <a:sym typeface="Trebuchet MS"/>
              </a:rPr>
              <a:t>k,1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aseline="-25000" i="1" lang="en" sz="1800">
                <a:latin typeface="Trebuchet MS"/>
                <a:ea typeface="Trebuchet MS"/>
                <a:cs typeface="Trebuchet MS"/>
                <a:sym typeface="Trebuchet MS"/>
              </a:rPr>
              <a:t>k,2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(for all k and i):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with the boundary condition 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(N+1) = 0.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50" y="2460725"/>
            <a:ext cx="7553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