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ABF4-716D-47B1-9683-62DC50625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D8BC1-2EF4-4040-9BA2-C93F0C80A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576E5-C3A6-41F1-9FC8-EDF98E40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E128-6A45-4396-B024-0E449790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2787-2018-4199-BDDE-7A0DA254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91A2-8B27-4BD4-B303-AC28646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88061-F30F-41C3-9469-C0DD563D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E53A-F348-41ED-9934-739667A5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23232-3B24-4AC1-8647-CE176F52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3326-3CF3-4437-BC20-D00D41A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615EE-1995-41DF-915E-4E96A74E7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D0918-BD2F-4F58-892E-2632CCA1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7D23-5631-480B-AF00-DCA3411E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E58C-A2D6-4C30-8F77-B78A39C8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3F61-D166-4355-AB6A-BFE351D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5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705E-0FF0-4484-8A89-2076AEB1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561D-D234-4507-953E-056F07C7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82A8-3CA4-4CC1-9F90-A199B81C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344EE-9635-44C4-B356-DE776206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0B2AC-D086-486A-99A9-DD1FD7EE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2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6242-3015-4B52-859A-7C37B609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AEBAF-D333-4B3F-867A-684312A4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B5F0-4CEE-43EC-8A77-B93BDE56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A422-BDFE-4F23-9F6E-F3311DFE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F7C3-F6FB-4744-BFB6-1E919E32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7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5D77-A040-4B66-98A4-31DC57B3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A269-E98D-49E8-A9E4-73EAF7C3A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097A-F415-44CF-9AD7-774D233DD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C01BA-5E3A-4575-AB86-1926A1E3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B7A7-1E63-4B18-87C5-6DCA073F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0FC3E-B126-424B-85C2-4957D87C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6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43AC-28CD-4F1E-A991-9DDBCF64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3A63-861F-46DC-9D0B-4E8C2726A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598A6-8147-4987-8BD4-0EDA9DB4C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2306F-C5EC-45E1-8023-C968D9505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16E71-294B-4D13-8147-2FDE6BCD6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C263E-5ABC-4901-BDB1-8E99216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F33E4-FF3A-49C5-99C4-D7310966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12A43-915A-4FA8-9EBD-38BEB57D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B41E-AFE4-4B9A-A467-80A8FE73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FC630-4196-4A34-84DA-CB6CD8A9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80758-44CF-4CDD-ACB6-3AB95EA7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934-56AD-4E01-B6E4-3F7FE31D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5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48EEF-2F77-41A7-9FB4-7221331F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FA7E-9B04-4828-B242-E2EBD59D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3C326-F8C6-43A8-8854-BD3D60E9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D0A2-BB12-46E5-8421-5BE14B7B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3838-890A-409A-BF1F-D5AA56AC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66D44-4036-4F66-954E-39335BCE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FDD13-42EC-4EC3-B73B-6E56C5C8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68661-E868-49F4-8B85-42F92055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314DF-40F8-4A88-B0E6-9FDAD881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1762-73D3-4B09-AB9E-FC2D6CD0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6C6D4-6346-4756-B8BF-F0907508D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F4FEC-1456-49DD-87B4-F031FF737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4C92-0463-4C28-A69C-49355887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08860-F55A-4280-A5C3-BC7520BE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F1B1C-62A1-458C-8871-9F3F342F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369F0-B95D-4D84-A5FE-E5302607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8ABA-E653-4E77-BDAF-A04F2F53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7A75-32D1-4E74-9AD1-5541C5CD3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AF18-4E0E-4663-B1EE-EFB349D7694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F20D-717B-4895-A200-BC9BAAD39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E878-3BD6-49E6-A1F2-9A37EA4EC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7A6F-E3FE-46E4-B836-D430C596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CCF20DF5-0234-406A-B264-F576FBF58A65}"/>
              </a:ext>
            </a:extLst>
          </p:cNvPr>
          <p:cNvGrpSpPr/>
          <p:nvPr/>
        </p:nvGrpSpPr>
        <p:grpSpPr>
          <a:xfrm>
            <a:off x="553804" y="421594"/>
            <a:ext cx="11256313" cy="6014812"/>
            <a:chOff x="369077" y="692705"/>
            <a:chExt cx="11256313" cy="6014812"/>
          </a:xfrm>
        </p:grpSpPr>
        <p:pic>
          <p:nvPicPr>
            <p:cNvPr id="1026" name="Picture 2" descr="https://www.researchgate.net/profile/Ricardo_De_Azevedo/publication/305037363/figure/fig1/AS:613876580245510@1523370990451/Microgrid-nodes.jpg">
              <a:extLst>
                <a:ext uri="{FF2B5EF4-FFF2-40B4-BE49-F238E27FC236}">
                  <a16:creationId xmlns:a16="http://schemas.microsoft.com/office/drawing/2014/main" id="{2A0EEA41-1427-47B7-93F7-0D293BC99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77" y="1603305"/>
              <a:ext cx="5079675" cy="4434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069D7A-07F0-470F-A5CA-5A0F628EFF3E}"/>
                </a:ext>
              </a:extLst>
            </p:cNvPr>
            <p:cNvCxnSpPr/>
            <p:nvPr/>
          </p:nvCxnSpPr>
          <p:spPr>
            <a:xfrm>
              <a:off x="5458691" y="3648364"/>
              <a:ext cx="127461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B07CEB-4C65-4DD2-ABF7-BFE9085372EA}"/>
                </a:ext>
              </a:extLst>
            </p:cNvPr>
            <p:cNvSpPr/>
            <p:nvPr/>
          </p:nvSpPr>
          <p:spPr>
            <a:xfrm>
              <a:off x="8890000" y="2082801"/>
              <a:ext cx="240146" cy="2401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9D57D1-947C-4969-8662-6F2FE68D36B8}"/>
                </a:ext>
              </a:extLst>
            </p:cNvPr>
            <p:cNvSpPr/>
            <p:nvPr/>
          </p:nvSpPr>
          <p:spPr>
            <a:xfrm>
              <a:off x="7592291" y="3521364"/>
              <a:ext cx="240146" cy="2401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E2B51A-20EE-455A-8873-E4266362282E}"/>
                </a:ext>
              </a:extLst>
            </p:cNvPr>
            <p:cNvSpPr/>
            <p:nvPr/>
          </p:nvSpPr>
          <p:spPr>
            <a:xfrm>
              <a:off x="8890000" y="3528291"/>
              <a:ext cx="240146" cy="2401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F22534-9F6A-404E-968C-C60913B62735}"/>
                </a:ext>
              </a:extLst>
            </p:cNvPr>
            <p:cNvSpPr/>
            <p:nvPr/>
          </p:nvSpPr>
          <p:spPr>
            <a:xfrm>
              <a:off x="10187709" y="3528291"/>
              <a:ext cx="240146" cy="2401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782A20-FF6C-4F32-8C99-E137B8ABBE3E}"/>
                </a:ext>
              </a:extLst>
            </p:cNvPr>
            <p:cNvSpPr/>
            <p:nvPr/>
          </p:nvSpPr>
          <p:spPr>
            <a:xfrm>
              <a:off x="8890000" y="4973781"/>
              <a:ext cx="240146" cy="2401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09131B-6908-4686-AB49-C86E26031360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7712364" y="2287778"/>
              <a:ext cx="1212805" cy="1233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F7F9A6-3958-424E-A621-383E33785FAA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9094977" y="2287778"/>
              <a:ext cx="1212805" cy="124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0A1760-8ED7-409D-B1C0-274E82427877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9010073" y="2322947"/>
              <a:ext cx="0" cy="120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A7CDA11-8F53-4B9F-B5F2-D9F02375E869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9010073" y="3768437"/>
              <a:ext cx="0" cy="120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6E7E82-0149-4152-B56A-ACED32ED2986}"/>
                </a:ext>
              </a:extLst>
            </p:cNvPr>
            <p:cNvCxnSpPr>
              <a:cxnSpLocks/>
              <a:stCxn id="8" idx="4"/>
              <a:endCxn id="11" idx="1"/>
            </p:cNvCxnSpPr>
            <p:nvPr/>
          </p:nvCxnSpPr>
          <p:spPr>
            <a:xfrm>
              <a:off x="7712364" y="3761510"/>
              <a:ext cx="1212805" cy="1247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62C2FE-EDE6-4340-AE3A-E1D52DC9970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9094977" y="3768437"/>
              <a:ext cx="1212805" cy="124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F5EA0DB6-75C3-4330-8C0B-25FEC415946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5511318" y="2921383"/>
              <a:ext cx="2116142" cy="6351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65A0F67-17EA-4C98-BB6A-D32B114972BD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7318082" y="2904571"/>
              <a:ext cx="309378" cy="6519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5EB6720-0B88-427D-B4C3-E83F4427B524}"/>
                </a:ext>
              </a:extLst>
            </p:cNvPr>
            <p:cNvGrpSpPr/>
            <p:nvPr/>
          </p:nvGrpSpPr>
          <p:grpSpPr>
            <a:xfrm>
              <a:off x="5473813" y="1634222"/>
              <a:ext cx="1819564" cy="1275150"/>
              <a:chOff x="6437390" y="1237141"/>
              <a:chExt cx="1819564" cy="1275150"/>
            </a:xfrm>
          </p:grpSpPr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0C292E0B-887D-4A93-9764-52B3E710EB40}"/>
                  </a:ext>
                </a:extLst>
              </p:cNvPr>
              <p:cNvSpPr/>
              <p:nvPr/>
            </p:nvSpPr>
            <p:spPr>
              <a:xfrm>
                <a:off x="6437390" y="1237141"/>
                <a:ext cx="1819564" cy="127515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FCC2802A-A457-4972-BDEE-5C146B0E77A9}"/>
                  </a:ext>
                </a:extLst>
              </p:cNvPr>
              <p:cNvCxnSpPr/>
              <p:nvPr/>
            </p:nvCxnSpPr>
            <p:spPr>
              <a:xfrm>
                <a:off x="6733309" y="1533236"/>
                <a:ext cx="10991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2CF2CFF-13FC-4D31-988D-95E2ECCEB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37" y="1533236"/>
                <a:ext cx="0" cy="6696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2B857A2B-7A3C-481E-B1BB-6976E1DE8C8E}"/>
                  </a:ext>
                </a:extLst>
              </p:cNvPr>
              <p:cNvSpPr/>
              <p:nvPr/>
            </p:nvSpPr>
            <p:spPr>
              <a:xfrm>
                <a:off x="6599076" y="1740484"/>
                <a:ext cx="268465" cy="2684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±</a:t>
                </a:r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C379F671-D18C-44B6-8C7E-76A76680B52A}"/>
                  </a:ext>
                </a:extLst>
              </p:cNvPr>
              <p:cNvSpPr/>
              <p:nvPr/>
            </p:nvSpPr>
            <p:spPr>
              <a:xfrm>
                <a:off x="7034556" y="2162302"/>
                <a:ext cx="508000" cy="172720"/>
              </a:xfrm>
              <a:custGeom>
                <a:avLst/>
                <a:gdLst>
                  <a:gd name="connsiteX0" fmla="*/ 0 w 1385454"/>
                  <a:gd name="connsiteY0" fmla="*/ 471055 h 471055"/>
                  <a:gd name="connsiteX1" fmla="*/ 46182 w 1385454"/>
                  <a:gd name="connsiteY1" fmla="*/ 434109 h 471055"/>
                  <a:gd name="connsiteX2" fmla="*/ 64654 w 1385454"/>
                  <a:gd name="connsiteY2" fmla="*/ 378691 h 471055"/>
                  <a:gd name="connsiteX3" fmla="*/ 73891 w 1385454"/>
                  <a:gd name="connsiteY3" fmla="*/ 350982 h 471055"/>
                  <a:gd name="connsiteX4" fmla="*/ 138545 w 1385454"/>
                  <a:gd name="connsiteY4" fmla="*/ 286327 h 471055"/>
                  <a:gd name="connsiteX5" fmla="*/ 166254 w 1385454"/>
                  <a:gd name="connsiteY5" fmla="*/ 249382 h 471055"/>
                  <a:gd name="connsiteX6" fmla="*/ 221673 w 1385454"/>
                  <a:gd name="connsiteY6" fmla="*/ 193964 h 471055"/>
                  <a:gd name="connsiteX7" fmla="*/ 286327 w 1385454"/>
                  <a:gd name="connsiteY7" fmla="*/ 147782 h 471055"/>
                  <a:gd name="connsiteX8" fmla="*/ 323273 w 1385454"/>
                  <a:gd name="connsiteY8" fmla="*/ 101600 h 471055"/>
                  <a:gd name="connsiteX9" fmla="*/ 350982 w 1385454"/>
                  <a:gd name="connsiteY9" fmla="*/ 73891 h 471055"/>
                  <a:gd name="connsiteX10" fmla="*/ 406400 w 1385454"/>
                  <a:gd name="connsiteY10" fmla="*/ 46182 h 471055"/>
                  <a:gd name="connsiteX11" fmla="*/ 471054 w 1385454"/>
                  <a:gd name="connsiteY11" fmla="*/ 147782 h 471055"/>
                  <a:gd name="connsiteX12" fmla="*/ 526473 w 1385454"/>
                  <a:gd name="connsiteY12" fmla="*/ 212436 h 471055"/>
                  <a:gd name="connsiteX13" fmla="*/ 544945 w 1385454"/>
                  <a:gd name="connsiteY13" fmla="*/ 249382 h 471055"/>
                  <a:gd name="connsiteX14" fmla="*/ 591127 w 1385454"/>
                  <a:gd name="connsiteY14" fmla="*/ 304800 h 471055"/>
                  <a:gd name="connsiteX15" fmla="*/ 618836 w 1385454"/>
                  <a:gd name="connsiteY15" fmla="*/ 360218 h 471055"/>
                  <a:gd name="connsiteX16" fmla="*/ 683491 w 1385454"/>
                  <a:gd name="connsiteY16" fmla="*/ 267855 h 471055"/>
                  <a:gd name="connsiteX17" fmla="*/ 748145 w 1385454"/>
                  <a:gd name="connsiteY17" fmla="*/ 212436 h 471055"/>
                  <a:gd name="connsiteX18" fmla="*/ 766618 w 1385454"/>
                  <a:gd name="connsiteY18" fmla="*/ 184727 h 471055"/>
                  <a:gd name="connsiteX19" fmla="*/ 812800 w 1385454"/>
                  <a:gd name="connsiteY19" fmla="*/ 120073 h 471055"/>
                  <a:gd name="connsiteX20" fmla="*/ 822036 w 1385454"/>
                  <a:gd name="connsiteY20" fmla="*/ 92364 h 471055"/>
                  <a:gd name="connsiteX21" fmla="*/ 858982 w 1385454"/>
                  <a:gd name="connsiteY21" fmla="*/ 36946 h 471055"/>
                  <a:gd name="connsiteX22" fmla="*/ 942109 w 1385454"/>
                  <a:gd name="connsiteY22" fmla="*/ 166255 h 471055"/>
                  <a:gd name="connsiteX23" fmla="*/ 979054 w 1385454"/>
                  <a:gd name="connsiteY23" fmla="*/ 221673 h 471055"/>
                  <a:gd name="connsiteX24" fmla="*/ 1025236 w 1385454"/>
                  <a:gd name="connsiteY24" fmla="*/ 314036 h 471055"/>
                  <a:gd name="connsiteX25" fmla="*/ 1062182 w 1385454"/>
                  <a:gd name="connsiteY25" fmla="*/ 369455 h 471055"/>
                  <a:gd name="connsiteX26" fmla="*/ 1089891 w 1385454"/>
                  <a:gd name="connsiteY26" fmla="*/ 378691 h 471055"/>
                  <a:gd name="connsiteX27" fmla="*/ 1163782 w 1385454"/>
                  <a:gd name="connsiteY27" fmla="*/ 295564 h 471055"/>
                  <a:gd name="connsiteX28" fmla="*/ 1246909 w 1385454"/>
                  <a:gd name="connsiteY28" fmla="*/ 193964 h 471055"/>
                  <a:gd name="connsiteX29" fmla="*/ 1274618 w 1385454"/>
                  <a:gd name="connsiteY29" fmla="*/ 138546 h 471055"/>
                  <a:gd name="connsiteX30" fmla="*/ 1339273 w 1385454"/>
                  <a:gd name="connsiteY30" fmla="*/ 83127 h 471055"/>
                  <a:gd name="connsiteX31" fmla="*/ 1376218 w 1385454"/>
                  <a:gd name="connsiteY31" fmla="*/ 27709 h 471055"/>
                  <a:gd name="connsiteX32" fmla="*/ 1385454 w 1385454"/>
                  <a:gd name="connsiteY32" fmla="*/ 0 h 47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385454" h="471055">
                    <a:moveTo>
                      <a:pt x="0" y="471055"/>
                    </a:moveTo>
                    <a:cubicBezTo>
                      <a:pt x="15394" y="458740"/>
                      <a:pt x="34877" y="450259"/>
                      <a:pt x="46182" y="434109"/>
                    </a:cubicBezTo>
                    <a:cubicBezTo>
                      <a:pt x="57348" y="418157"/>
                      <a:pt x="58496" y="397164"/>
                      <a:pt x="64654" y="378691"/>
                    </a:cubicBezTo>
                    <a:cubicBezTo>
                      <a:pt x="67733" y="369455"/>
                      <a:pt x="68049" y="358771"/>
                      <a:pt x="73891" y="350982"/>
                    </a:cubicBezTo>
                    <a:cubicBezTo>
                      <a:pt x="147778" y="252464"/>
                      <a:pt x="52343" y="372529"/>
                      <a:pt x="138545" y="286327"/>
                    </a:cubicBezTo>
                    <a:cubicBezTo>
                      <a:pt x="149430" y="275442"/>
                      <a:pt x="155956" y="260824"/>
                      <a:pt x="166254" y="249382"/>
                    </a:cubicBezTo>
                    <a:cubicBezTo>
                      <a:pt x="183731" y="229964"/>
                      <a:pt x="200773" y="209639"/>
                      <a:pt x="221673" y="193964"/>
                    </a:cubicBezTo>
                    <a:cubicBezTo>
                      <a:pt x="267499" y="159595"/>
                      <a:pt x="245810" y="174794"/>
                      <a:pt x="286327" y="147782"/>
                    </a:cubicBezTo>
                    <a:cubicBezTo>
                      <a:pt x="301491" y="102294"/>
                      <a:pt x="284708" y="133737"/>
                      <a:pt x="323273" y="101600"/>
                    </a:cubicBezTo>
                    <a:cubicBezTo>
                      <a:pt x="333308" y="93238"/>
                      <a:pt x="340947" y="82253"/>
                      <a:pt x="350982" y="73891"/>
                    </a:cubicBezTo>
                    <a:cubicBezTo>
                      <a:pt x="374856" y="53996"/>
                      <a:pt x="378628" y="55439"/>
                      <a:pt x="406400" y="46182"/>
                    </a:cubicBezTo>
                    <a:cubicBezTo>
                      <a:pt x="425371" y="103098"/>
                      <a:pt x="409795" y="66105"/>
                      <a:pt x="471054" y="147782"/>
                    </a:cubicBezTo>
                    <a:cubicBezTo>
                      <a:pt x="506597" y="195172"/>
                      <a:pt x="487883" y="173846"/>
                      <a:pt x="526473" y="212436"/>
                    </a:cubicBezTo>
                    <a:cubicBezTo>
                      <a:pt x="532630" y="224751"/>
                      <a:pt x="536942" y="238178"/>
                      <a:pt x="544945" y="249382"/>
                    </a:cubicBezTo>
                    <a:cubicBezTo>
                      <a:pt x="578994" y="297052"/>
                      <a:pt x="566691" y="255930"/>
                      <a:pt x="591127" y="304800"/>
                    </a:cubicBezTo>
                    <a:cubicBezTo>
                      <a:pt x="629372" y="381288"/>
                      <a:pt x="565892" y="280799"/>
                      <a:pt x="618836" y="360218"/>
                    </a:cubicBezTo>
                    <a:cubicBezTo>
                      <a:pt x="640243" y="324539"/>
                      <a:pt x="653388" y="297958"/>
                      <a:pt x="683491" y="267855"/>
                    </a:cubicBezTo>
                    <a:cubicBezTo>
                      <a:pt x="744646" y="206701"/>
                      <a:pt x="697875" y="272761"/>
                      <a:pt x="748145" y="212436"/>
                    </a:cubicBezTo>
                    <a:cubicBezTo>
                      <a:pt x="755251" y="203908"/>
                      <a:pt x="760166" y="193760"/>
                      <a:pt x="766618" y="184727"/>
                    </a:cubicBezTo>
                    <a:cubicBezTo>
                      <a:pt x="823901" y="104532"/>
                      <a:pt x="769265" y="185375"/>
                      <a:pt x="812800" y="120073"/>
                    </a:cubicBezTo>
                    <a:cubicBezTo>
                      <a:pt x="815879" y="110837"/>
                      <a:pt x="817308" y="100875"/>
                      <a:pt x="822036" y="92364"/>
                    </a:cubicBezTo>
                    <a:cubicBezTo>
                      <a:pt x="832818" y="72956"/>
                      <a:pt x="858982" y="36946"/>
                      <a:pt x="858982" y="36946"/>
                    </a:cubicBezTo>
                    <a:cubicBezTo>
                      <a:pt x="930796" y="84820"/>
                      <a:pt x="845499" y="21338"/>
                      <a:pt x="942109" y="166255"/>
                    </a:cubicBezTo>
                    <a:lnTo>
                      <a:pt x="979054" y="221673"/>
                    </a:lnTo>
                    <a:cubicBezTo>
                      <a:pt x="993676" y="280157"/>
                      <a:pt x="981250" y="248056"/>
                      <a:pt x="1025236" y="314036"/>
                    </a:cubicBezTo>
                    <a:lnTo>
                      <a:pt x="1062182" y="369455"/>
                    </a:lnTo>
                    <a:lnTo>
                      <a:pt x="1089891" y="378691"/>
                    </a:lnTo>
                    <a:cubicBezTo>
                      <a:pt x="1128566" y="301344"/>
                      <a:pt x="1081287" y="383559"/>
                      <a:pt x="1163782" y="295564"/>
                    </a:cubicBezTo>
                    <a:cubicBezTo>
                      <a:pt x="1193710" y="263641"/>
                      <a:pt x="1246909" y="193964"/>
                      <a:pt x="1246909" y="193964"/>
                    </a:cubicBezTo>
                    <a:cubicBezTo>
                      <a:pt x="1254421" y="171426"/>
                      <a:pt x="1256712" y="156452"/>
                      <a:pt x="1274618" y="138546"/>
                    </a:cubicBezTo>
                    <a:cubicBezTo>
                      <a:pt x="1317997" y="95167"/>
                      <a:pt x="1304087" y="128366"/>
                      <a:pt x="1339273" y="83127"/>
                    </a:cubicBezTo>
                    <a:cubicBezTo>
                      <a:pt x="1352903" y="65602"/>
                      <a:pt x="1376218" y="27709"/>
                      <a:pt x="1376218" y="27709"/>
                    </a:cubicBezTo>
                    <a:lnTo>
                      <a:pt x="1385454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E4B2187-D22D-44D3-8325-A18DF5566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9169" y="2190934"/>
                <a:ext cx="2932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39E3159-921B-4B97-BC28-3B73D6DC8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5910" y="2248662"/>
                <a:ext cx="2932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F2E14E4-C900-4664-8106-7DEF16295F4A}"/>
                  </a:ext>
                </a:extLst>
              </p:cNvPr>
              <p:cNvCxnSpPr>
                <a:cxnSpLocks/>
                <a:endCxn id="1040" idx="4"/>
              </p:cNvCxnSpPr>
              <p:nvPr/>
            </p:nvCxnSpPr>
            <p:spPr>
              <a:xfrm flipV="1">
                <a:off x="6733308" y="2008949"/>
                <a:ext cx="1" cy="2397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984D65C-952B-40F6-B431-8DA297AC6444}"/>
                  </a:ext>
                </a:extLst>
              </p:cNvPr>
              <p:cNvCxnSpPr>
                <a:cxnSpLocks/>
                <a:stCxn id="1040" idx="0"/>
              </p:cNvCxnSpPr>
              <p:nvPr/>
            </p:nvCxnSpPr>
            <p:spPr>
              <a:xfrm flipV="1">
                <a:off x="6733309" y="1551860"/>
                <a:ext cx="0" cy="1886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B2CD5C11-359A-4858-AEA9-6069E4313A7D}"/>
                  </a:ext>
                </a:extLst>
              </p:cNvPr>
              <p:cNvSpPr txBox="1"/>
              <p:nvPr/>
            </p:nvSpPr>
            <p:spPr>
              <a:xfrm>
                <a:off x="6813737" y="1690050"/>
                <a:ext cx="413896" cy="369332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 CENA" panose="02000000000000000000" pitchFamily="2" charset="0"/>
                  </a:rPr>
                  <a:t>V</a:t>
                </a:r>
                <a:r>
                  <a:rPr lang="en-US" baseline="-25000" dirty="0" err="1">
                    <a:latin typeface="AR CENA" panose="02000000000000000000" pitchFamily="2" charset="0"/>
                  </a:rPr>
                  <a:t>oc</a:t>
                </a:r>
                <a:endParaRPr lang="en-US" dirty="0">
                  <a:latin typeface="AR CENA" panose="02000000000000000000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EE8946E-933F-4548-9701-B1BD3883F231}"/>
                  </a:ext>
                </a:extLst>
              </p:cNvPr>
              <p:cNvSpPr txBox="1"/>
              <p:nvPr/>
            </p:nvSpPr>
            <p:spPr>
              <a:xfrm>
                <a:off x="7178922" y="1829332"/>
                <a:ext cx="369012" cy="369332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 CENA" panose="02000000000000000000" pitchFamily="2" charset="0"/>
                  </a:rPr>
                  <a:t>R</a:t>
                </a:r>
                <a:r>
                  <a:rPr lang="en-US" baseline="-25000" dirty="0">
                    <a:latin typeface="AR CENA" panose="02000000000000000000" pitchFamily="2" charset="0"/>
                  </a:rPr>
                  <a:t>B</a:t>
                </a:r>
                <a:endParaRPr lang="en-US" dirty="0">
                  <a:latin typeface="AR CENA" panose="02000000000000000000" pitchFamily="2" charset="0"/>
                </a:endParaRPr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E86E1AB0-5643-4C1F-A3A1-772179816252}"/>
                  </a:ext>
                </a:extLst>
              </p:cNvPr>
              <p:cNvSpPr/>
              <p:nvPr/>
            </p:nvSpPr>
            <p:spPr>
              <a:xfrm>
                <a:off x="7417157" y="1762989"/>
                <a:ext cx="240467" cy="245960"/>
              </a:xfrm>
              <a:custGeom>
                <a:avLst/>
                <a:gdLst>
                  <a:gd name="connsiteX0" fmla="*/ 0 w 240467"/>
                  <a:gd name="connsiteY0" fmla="*/ 9236 h 245960"/>
                  <a:gd name="connsiteX1" fmla="*/ 46182 w 240467"/>
                  <a:gd name="connsiteY1" fmla="*/ 0 h 245960"/>
                  <a:gd name="connsiteX2" fmla="*/ 175491 w 240467"/>
                  <a:gd name="connsiteY2" fmla="*/ 27709 h 245960"/>
                  <a:gd name="connsiteX3" fmla="*/ 203200 w 240467"/>
                  <a:gd name="connsiteY3" fmla="*/ 46181 h 245960"/>
                  <a:gd name="connsiteX4" fmla="*/ 240145 w 240467"/>
                  <a:gd name="connsiteY4" fmla="*/ 101600 h 245960"/>
                  <a:gd name="connsiteX5" fmla="*/ 221673 w 240467"/>
                  <a:gd name="connsiteY5" fmla="*/ 193963 h 245960"/>
                  <a:gd name="connsiteX6" fmla="*/ 193963 w 240467"/>
                  <a:gd name="connsiteY6" fmla="*/ 212436 h 245960"/>
                  <a:gd name="connsiteX7" fmla="*/ 184727 w 240467"/>
                  <a:gd name="connsiteY7" fmla="*/ 240145 h 245960"/>
                  <a:gd name="connsiteX8" fmla="*/ 166254 w 240467"/>
                  <a:gd name="connsiteY8" fmla="*/ 203200 h 245960"/>
                  <a:gd name="connsiteX9" fmla="*/ 240145 w 240467"/>
                  <a:gd name="connsiteY9" fmla="*/ 240145 h 24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0467" h="245960">
                    <a:moveTo>
                      <a:pt x="0" y="9236"/>
                    </a:moveTo>
                    <a:cubicBezTo>
                      <a:pt x="15394" y="6157"/>
                      <a:pt x="30483" y="0"/>
                      <a:pt x="46182" y="0"/>
                    </a:cubicBezTo>
                    <a:cubicBezTo>
                      <a:pt x="71589" y="0"/>
                      <a:pt x="149716" y="10526"/>
                      <a:pt x="175491" y="27709"/>
                    </a:cubicBezTo>
                    <a:lnTo>
                      <a:pt x="203200" y="46181"/>
                    </a:lnTo>
                    <a:cubicBezTo>
                      <a:pt x="215515" y="64654"/>
                      <a:pt x="243795" y="79700"/>
                      <a:pt x="240145" y="101600"/>
                    </a:cubicBezTo>
                    <a:cubicBezTo>
                      <a:pt x="240115" y="101781"/>
                      <a:pt x="227797" y="184778"/>
                      <a:pt x="221673" y="193963"/>
                    </a:cubicBezTo>
                    <a:cubicBezTo>
                      <a:pt x="215515" y="203200"/>
                      <a:pt x="203200" y="206278"/>
                      <a:pt x="193963" y="212436"/>
                    </a:cubicBezTo>
                    <a:cubicBezTo>
                      <a:pt x="190884" y="221672"/>
                      <a:pt x="193435" y="235791"/>
                      <a:pt x="184727" y="240145"/>
                    </a:cubicBezTo>
                    <a:cubicBezTo>
                      <a:pt x="135467" y="264776"/>
                      <a:pt x="166254" y="203200"/>
                      <a:pt x="166254" y="203200"/>
                    </a:cubicBezTo>
                    <a:cubicBezTo>
                      <a:pt x="180718" y="261053"/>
                      <a:pt x="162797" y="240145"/>
                      <a:pt x="240145" y="240145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6B4935B-7C85-49D6-B706-060966CD3947}"/>
                  </a:ext>
                </a:extLst>
              </p:cNvPr>
              <p:cNvSpPr txBox="1"/>
              <p:nvPr/>
            </p:nvSpPr>
            <p:spPr>
              <a:xfrm>
                <a:off x="7553153" y="1509726"/>
                <a:ext cx="311304" cy="369332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 CENA" panose="02000000000000000000" pitchFamily="2" charset="0"/>
                  </a:rPr>
                  <a:t>I</a:t>
                </a:r>
                <a:r>
                  <a:rPr lang="en-US" baseline="-25000" dirty="0">
                    <a:latin typeface="AR CENA" panose="02000000000000000000" pitchFamily="2" charset="0"/>
                  </a:rPr>
                  <a:t>B</a:t>
                </a:r>
                <a:endParaRPr lang="en-US" dirty="0">
                  <a:latin typeface="AR CENA" panose="02000000000000000000" pitchFamily="2" charset="0"/>
                </a:endParaRPr>
              </a:p>
            </p:txBody>
          </p:sp>
        </p:grp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78327EEB-E7EA-482E-840F-BE75B544E258}"/>
                </a:ext>
              </a:extLst>
            </p:cNvPr>
            <p:cNvSpPr txBox="1"/>
            <p:nvPr/>
          </p:nvSpPr>
          <p:spPr>
            <a:xfrm>
              <a:off x="5237277" y="1321044"/>
              <a:ext cx="2180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Berlin Sans FB" panose="020E0602020502020306" pitchFamily="34" charset="0"/>
                </a:rPr>
                <a:t>Equivalent circuit model (ECM)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82D6B3D-E7C1-4969-BE30-7FD7B574DDAF}"/>
                </a:ext>
              </a:extLst>
            </p:cNvPr>
            <p:cNvGrpSpPr/>
            <p:nvPr/>
          </p:nvGrpSpPr>
          <p:grpSpPr>
            <a:xfrm>
              <a:off x="10898909" y="3402452"/>
              <a:ext cx="726481" cy="731970"/>
              <a:chOff x="10427855" y="3429000"/>
              <a:chExt cx="726481" cy="731970"/>
            </a:xfrm>
          </p:grpSpPr>
          <p:pic>
            <p:nvPicPr>
              <p:cNvPr id="34" name="Picture 4" descr="Image result for battery charging symbol">
                <a:extLst>
                  <a:ext uri="{FF2B5EF4-FFF2-40B4-BE49-F238E27FC236}">
                    <a16:creationId xmlns:a16="http://schemas.microsoft.com/office/drawing/2014/main" id="{C07BFAF1-C0E8-4594-90BA-C33ED49712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12935" y="3429000"/>
                <a:ext cx="457201" cy="457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518846B-F461-484C-BEFC-91C7941C5B24}"/>
                  </a:ext>
                </a:extLst>
              </p:cNvPr>
              <p:cNvSpPr txBox="1"/>
              <p:nvPr/>
            </p:nvSpPr>
            <p:spPr>
              <a:xfrm>
                <a:off x="10427855" y="3883971"/>
                <a:ext cx="726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Berlin Sans FB" panose="020E0602020502020306" pitchFamily="34" charset="0"/>
                  </a:rPr>
                  <a:t>BESS (3)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08B611-F217-40DD-BC1D-5FC3957FFA66}"/>
                </a:ext>
              </a:extLst>
            </p:cNvPr>
            <p:cNvSpPr txBox="1"/>
            <p:nvPr/>
          </p:nvSpPr>
          <p:spPr>
            <a:xfrm>
              <a:off x="9125883" y="1913859"/>
              <a:ext cx="668773" cy="46166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 CENA" panose="02000000000000000000" pitchFamily="2" charset="0"/>
                </a:rPr>
                <a:t>G(k)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C8E874-42C0-4B4F-80C4-C1F86F8F6A9A}"/>
                </a:ext>
              </a:extLst>
            </p:cNvPr>
            <p:cNvSpPr txBox="1"/>
            <p:nvPr/>
          </p:nvSpPr>
          <p:spPr>
            <a:xfrm>
              <a:off x="7777710" y="3632087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>
                  <a:latin typeface="Berlin Sans FB" panose="020E0602020502020306" pitchFamily="34" charset="0"/>
                </a:rPr>
                <a:t>i</a:t>
              </a:r>
              <a:r>
                <a:rPr lang="en-US" sz="1200" i="1" dirty="0">
                  <a:latin typeface="Berlin Sans FB" panose="020E0602020502020306" pitchFamily="34" charset="0"/>
                </a:rPr>
                <a:t>=1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272F87-8921-4E83-B0C5-9CA0B5CF36B5}"/>
                </a:ext>
              </a:extLst>
            </p:cNvPr>
            <p:cNvSpPr txBox="1"/>
            <p:nvPr/>
          </p:nvSpPr>
          <p:spPr>
            <a:xfrm>
              <a:off x="9094977" y="3657600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>
                  <a:latin typeface="Berlin Sans FB" panose="020E0602020502020306" pitchFamily="34" charset="0"/>
                </a:rPr>
                <a:t>i</a:t>
              </a:r>
              <a:r>
                <a:rPr lang="en-US" sz="1200" i="1" dirty="0">
                  <a:latin typeface="Berlin Sans FB" panose="020E0602020502020306" pitchFamily="34" charset="0"/>
                </a:rPr>
                <a:t>=2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F5F42D-A761-4F10-99F3-D7F34E2A01D7}"/>
                </a:ext>
              </a:extLst>
            </p:cNvPr>
            <p:cNvSpPr txBox="1"/>
            <p:nvPr/>
          </p:nvSpPr>
          <p:spPr>
            <a:xfrm>
              <a:off x="10339457" y="3681840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>
                  <a:latin typeface="Berlin Sans FB" panose="020E0602020502020306" pitchFamily="34" charset="0"/>
                </a:rPr>
                <a:t>i</a:t>
              </a:r>
              <a:r>
                <a:rPr lang="en-US" sz="1200" i="1" dirty="0">
                  <a:latin typeface="Berlin Sans FB" panose="020E0602020502020306" pitchFamily="34" charset="0"/>
                </a:rPr>
                <a:t>=3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CAAC652-8BC5-4960-8D7C-092BE5BA5C49}"/>
                </a:ext>
              </a:extLst>
            </p:cNvPr>
            <p:cNvSpPr txBox="1"/>
            <p:nvPr/>
          </p:nvSpPr>
          <p:spPr>
            <a:xfrm>
              <a:off x="9951443" y="2446369"/>
              <a:ext cx="476412" cy="46166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 CENA" panose="02000000000000000000" pitchFamily="2" charset="0"/>
                </a:rPr>
                <a:t>P</a:t>
              </a:r>
              <a:r>
                <a:rPr lang="en-US" sz="2400" baseline="-25000" dirty="0">
                  <a:latin typeface="AR CENA" panose="02000000000000000000" pitchFamily="2" charset="0"/>
                </a:rPr>
                <a:t>0i</a:t>
              </a:r>
              <a:endParaRPr lang="en-US" sz="2400" dirty="0">
                <a:latin typeface="AR CENA" panose="02000000000000000000" pitchFamily="2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9A2BA3B-1FD1-466B-B134-C9E9FCDC91E2}"/>
                </a:ext>
              </a:extLst>
            </p:cNvPr>
            <p:cNvCxnSpPr>
              <a:cxnSpLocks/>
              <a:stCxn id="96" idx="2"/>
              <a:endCxn id="6" idx="0"/>
            </p:cNvCxnSpPr>
            <p:nvPr/>
          </p:nvCxnSpPr>
          <p:spPr>
            <a:xfrm>
              <a:off x="8224217" y="1560994"/>
              <a:ext cx="785856" cy="521807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D98B017-1B36-479A-A37D-8018BA0ABD29}"/>
                </a:ext>
              </a:extLst>
            </p:cNvPr>
            <p:cNvCxnSpPr>
              <a:cxnSpLocks/>
              <a:stCxn id="105" idx="2"/>
              <a:endCxn id="6" idx="0"/>
            </p:cNvCxnSpPr>
            <p:nvPr/>
          </p:nvCxnSpPr>
          <p:spPr>
            <a:xfrm flipH="1">
              <a:off x="9010073" y="1561182"/>
              <a:ext cx="784583" cy="521619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C411A36-DF62-4CFB-BFB4-B14268A3C4F5}"/>
                </a:ext>
              </a:extLst>
            </p:cNvPr>
            <p:cNvGrpSpPr/>
            <p:nvPr/>
          </p:nvGrpSpPr>
          <p:grpSpPr>
            <a:xfrm>
              <a:off x="7734339" y="692705"/>
              <a:ext cx="979755" cy="868289"/>
              <a:chOff x="7981856" y="664947"/>
              <a:chExt cx="979755" cy="868289"/>
            </a:xfrm>
          </p:grpSpPr>
          <p:pic>
            <p:nvPicPr>
              <p:cNvPr id="48" name="Picture 6" descr="Image result for pv farm symbol">
                <a:extLst>
                  <a:ext uri="{FF2B5EF4-FFF2-40B4-BE49-F238E27FC236}">
                    <a16:creationId xmlns:a16="http://schemas.microsoft.com/office/drawing/2014/main" id="{C24C6CB8-2D39-47F8-835D-54E3FA702D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2054" y="664947"/>
                <a:ext cx="679361" cy="679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2A6AA24-0F9F-4DF0-8783-44F65D3094BC}"/>
                  </a:ext>
                </a:extLst>
              </p:cNvPr>
              <p:cNvSpPr txBox="1"/>
              <p:nvPr/>
            </p:nvSpPr>
            <p:spPr>
              <a:xfrm>
                <a:off x="7981856" y="1256237"/>
                <a:ext cx="9797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Berlin Sans FB" panose="020E0602020502020306" pitchFamily="34" charset="0"/>
                  </a:rPr>
                  <a:t>PV Farm (8)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BE86B3B-31E6-4670-8950-4ABA79490F15}"/>
                </a:ext>
              </a:extLst>
            </p:cNvPr>
            <p:cNvGrpSpPr/>
            <p:nvPr/>
          </p:nvGrpSpPr>
          <p:grpSpPr>
            <a:xfrm>
              <a:off x="8706542" y="692705"/>
              <a:ext cx="747320" cy="855198"/>
              <a:chOff x="8954059" y="664947"/>
              <a:chExt cx="747320" cy="855198"/>
            </a:xfrm>
          </p:grpSpPr>
          <p:pic>
            <p:nvPicPr>
              <p:cNvPr id="52" name="Picture 10" descr="Image result for wind turbine symbol">
                <a:extLst>
                  <a:ext uri="{FF2B5EF4-FFF2-40B4-BE49-F238E27FC236}">
                    <a16:creationId xmlns:a16="http://schemas.microsoft.com/office/drawing/2014/main" id="{60B840EA-5942-49DD-85A9-2C2A98A63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0073" y="664947"/>
                <a:ext cx="573536" cy="573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38EE68-A786-4FB7-B24A-B3373069D390}"/>
                  </a:ext>
                </a:extLst>
              </p:cNvPr>
              <p:cNvSpPr txBox="1"/>
              <p:nvPr/>
            </p:nvSpPr>
            <p:spPr>
              <a:xfrm>
                <a:off x="8954059" y="1243146"/>
                <a:ext cx="7473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Berlin Sans FB" panose="020E0602020502020306" pitchFamily="34" charset="0"/>
                  </a:rPr>
                  <a:t>Wind (6)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4C01869-C11D-4BF0-AF26-7171F9CCC163}"/>
                </a:ext>
              </a:extLst>
            </p:cNvPr>
            <p:cNvGrpSpPr/>
            <p:nvPr/>
          </p:nvGrpSpPr>
          <p:grpSpPr>
            <a:xfrm>
              <a:off x="9433018" y="912312"/>
              <a:ext cx="723275" cy="648870"/>
              <a:chOff x="9680535" y="884554"/>
              <a:chExt cx="723275" cy="64887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E127397-F273-40B7-ABD8-DBB7EF98896C}"/>
                  </a:ext>
                </a:extLst>
              </p:cNvPr>
              <p:cNvSpPr/>
              <p:nvPr/>
            </p:nvSpPr>
            <p:spPr>
              <a:xfrm>
                <a:off x="9922099" y="884554"/>
                <a:ext cx="240146" cy="240146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DCAD870-43CD-4CE5-808E-D18936A03BED}"/>
                  </a:ext>
                </a:extLst>
              </p:cNvPr>
              <p:cNvSpPr txBox="1"/>
              <p:nvPr/>
            </p:nvSpPr>
            <p:spPr>
              <a:xfrm>
                <a:off x="9680535" y="1256425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Berlin Sans FB" panose="020E0602020502020306" pitchFamily="34" charset="0"/>
                  </a:rPr>
                  <a:t>DG (2,5)</a:t>
                </a:r>
              </a:p>
            </p:txBody>
          </p: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748F95E-E1EE-48D4-94B9-210D6951FE42}"/>
                </a:ext>
              </a:extLst>
            </p:cNvPr>
            <p:cNvCxnSpPr>
              <a:cxnSpLocks/>
            </p:cNvCxnSpPr>
            <p:nvPr/>
          </p:nvCxnSpPr>
          <p:spPr>
            <a:xfrm>
              <a:off x="9382540" y="2406971"/>
              <a:ext cx="925242" cy="916343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BB3DD6B-27E8-4989-A627-B08234D51F3F}"/>
                </a:ext>
              </a:extLst>
            </p:cNvPr>
            <p:cNvCxnSpPr>
              <a:cxnSpLocks/>
              <a:stCxn id="11" idx="4"/>
              <a:endCxn id="69" idx="0"/>
            </p:cNvCxnSpPr>
            <p:nvPr/>
          </p:nvCxnSpPr>
          <p:spPr>
            <a:xfrm>
              <a:off x="9010073" y="5213927"/>
              <a:ext cx="1079362" cy="629973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22D413F-64E4-4B01-BF35-68D4CDDCA549}"/>
                </a:ext>
              </a:extLst>
            </p:cNvPr>
            <p:cNvCxnSpPr>
              <a:cxnSpLocks/>
              <a:stCxn id="11" idx="4"/>
              <a:endCxn id="66" idx="0"/>
            </p:cNvCxnSpPr>
            <p:nvPr/>
          </p:nvCxnSpPr>
          <p:spPr>
            <a:xfrm flipH="1">
              <a:off x="8078917" y="5213927"/>
              <a:ext cx="931156" cy="567824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9657FB2-D774-4269-906C-C8B3447AC272}"/>
                </a:ext>
              </a:extLst>
            </p:cNvPr>
            <p:cNvGrpSpPr/>
            <p:nvPr/>
          </p:nvGrpSpPr>
          <p:grpSpPr>
            <a:xfrm>
              <a:off x="7516580" y="5781751"/>
              <a:ext cx="1180131" cy="906974"/>
              <a:chOff x="7947099" y="5783537"/>
              <a:chExt cx="1180131" cy="906974"/>
            </a:xfrm>
          </p:grpSpPr>
          <p:pic>
            <p:nvPicPr>
              <p:cNvPr id="66" name="Picture 12" descr="Image result for commercial building symbol">
                <a:extLst>
                  <a:ext uri="{FF2B5EF4-FFF2-40B4-BE49-F238E27FC236}">
                    <a16:creationId xmlns:a16="http://schemas.microsoft.com/office/drawing/2014/main" id="{E8FF45FA-640F-4A3B-A5B3-077766CFA3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9755" y="5783537"/>
                <a:ext cx="679361" cy="679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A673C58-E6BB-4112-9EF4-C99A3856F547}"/>
                  </a:ext>
                </a:extLst>
              </p:cNvPr>
              <p:cNvSpPr txBox="1"/>
              <p:nvPr/>
            </p:nvSpPr>
            <p:spPr>
              <a:xfrm>
                <a:off x="7947099" y="6413512"/>
                <a:ext cx="11801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Berlin Sans FB" panose="020E0602020502020306" pitchFamily="34" charset="0"/>
                  </a:rPr>
                  <a:t>Commercial (4)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C09123A-890C-48C4-881C-0278674B8B0A}"/>
                </a:ext>
              </a:extLst>
            </p:cNvPr>
            <p:cNvSpPr txBox="1"/>
            <p:nvPr/>
          </p:nvSpPr>
          <p:spPr>
            <a:xfrm>
              <a:off x="9102596" y="4845315"/>
              <a:ext cx="668773" cy="46166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 CENA" panose="02000000000000000000" pitchFamily="2" charset="0"/>
                </a:rPr>
                <a:t>d(k)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81D047A-C694-4C20-8588-DF61F18D86E1}"/>
                </a:ext>
              </a:extLst>
            </p:cNvPr>
            <p:cNvGrpSpPr/>
            <p:nvPr/>
          </p:nvGrpSpPr>
          <p:grpSpPr>
            <a:xfrm>
              <a:off x="8618805" y="5827518"/>
              <a:ext cx="998991" cy="863616"/>
              <a:chOff x="9049324" y="5829304"/>
              <a:chExt cx="998991" cy="863616"/>
            </a:xfrm>
          </p:grpSpPr>
          <p:pic>
            <p:nvPicPr>
              <p:cNvPr id="67" name="Picture 14" descr="Image result for factory building symbol">
                <a:extLst>
                  <a:ext uri="{FF2B5EF4-FFF2-40B4-BE49-F238E27FC236}">
                    <a16:creationId xmlns:a16="http://schemas.microsoft.com/office/drawing/2014/main" id="{ECBB3ECF-8A64-4964-8181-82538EC92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9286" y="5829304"/>
                <a:ext cx="567825" cy="567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4B69499-E114-48F5-B03F-5A686BBD49E9}"/>
                  </a:ext>
                </a:extLst>
              </p:cNvPr>
              <p:cNvSpPr txBox="1"/>
              <p:nvPr/>
            </p:nvSpPr>
            <p:spPr>
              <a:xfrm>
                <a:off x="9049324" y="6415921"/>
                <a:ext cx="9989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Berlin Sans FB" panose="020E0602020502020306" pitchFamily="34" charset="0"/>
                  </a:rPr>
                  <a:t>Industrial (7)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5A9DA84-99A3-4A9A-9754-46BE06DE3169}"/>
                </a:ext>
              </a:extLst>
            </p:cNvPr>
            <p:cNvGrpSpPr/>
            <p:nvPr/>
          </p:nvGrpSpPr>
          <p:grpSpPr>
            <a:xfrm>
              <a:off x="9594831" y="5843900"/>
              <a:ext cx="1099981" cy="863617"/>
              <a:chOff x="10025350" y="5845686"/>
              <a:chExt cx="1099981" cy="863617"/>
            </a:xfrm>
          </p:grpSpPr>
          <p:pic>
            <p:nvPicPr>
              <p:cNvPr id="69" name="Picture 18" descr="house, Building, interface, houses, Home, symbols, buildings, Homes, symbol Icon">
                <a:extLst>
                  <a:ext uri="{FF2B5EF4-FFF2-40B4-BE49-F238E27FC236}">
                    <a16:creationId xmlns:a16="http://schemas.microsoft.com/office/drawing/2014/main" id="{8C087E6D-CCA1-44D6-90F6-DA786B2EA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6041" y="5845686"/>
                <a:ext cx="567826" cy="567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70100FC-C955-438D-B81D-1AD643B0639B}"/>
                  </a:ext>
                </a:extLst>
              </p:cNvPr>
              <p:cNvSpPr txBox="1"/>
              <p:nvPr/>
            </p:nvSpPr>
            <p:spPr>
              <a:xfrm>
                <a:off x="10025350" y="6432304"/>
                <a:ext cx="1099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Berlin Sans FB" panose="020E0602020502020306" pitchFamily="34" charset="0"/>
                  </a:rPr>
                  <a:t>Residential (9)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9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98029A3D-70D3-4B27-A9AE-76F06AD19833}"/>
              </a:ext>
            </a:extLst>
          </p:cNvPr>
          <p:cNvGrpSpPr/>
          <p:nvPr/>
        </p:nvGrpSpPr>
        <p:grpSpPr>
          <a:xfrm>
            <a:off x="1255348" y="103618"/>
            <a:ext cx="8949483" cy="6650763"/>
            <a:chOff x="1126039" y="94219"/>
            <a:chExt cx="8949483" cy="665076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E5D908-E4FE-438E-9927-AE8FB6A85567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98" y="2317814"/>
              <a:ext cx="979054" cy="308494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FE5C2A-CCD7-4D19-847D-F34ECE1648CC}"/>
                </a:ext>
              </a:extLst>
            </p:cNvPr>
            <p:cNvSpPr txBox="1"/>
            <p:nvPr/>
          </p:nvSpPr>
          <p:spPr>
            <a:xfrm rot="20858186">
              <a:off x="1126039" y="2223788"/>
              <a:ext cx="8242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 CENA" panose="02000000000000000000" pitchFamily="2" charset="0"/>
                </a:rPr>
                <a:t>W</a:t>
              </a:r>
              <a:r>
                <a:rPr lang="en-US" sz="2000" baseline="-25000" dirty="0">
                  <a:solidFill>
                    <a:srgbClr val="FF0000"/>
                  </a:solidFill>
                  <a:latin typeface="AR CENA" panose="02000000000000000000" pitchFamily="2" charset="0"/>
                </a:rPr>
                <a:t>h,1</a:t>
              </a:r>
              <a:r>
                <a:rPr lang="en-US" sz="2000" dirty="0">
                  <a:solidFill>
                    <a:srgbClr val="FF0000"/>
                  </a:solidFill>
                  <a:latin typeface="AR CENA" panose="02000000000000000000" pitchFamily="2" charset="0"/>
                </a:rPr>
                <a:t>(0)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34D0CF-5711-4F5F-9CDF-6C771DB79832}"/>
                </a:ext>
              </a:extLst>
            </p:cNvPr>
            <p:cNvSpPr txBox="1"/>
            <p:nvPr/>
          </p:nvSpPr>
          <p:spPr>
            <a:xfrm rot="20858186">
              <a:off x="1287576" y="2666290"/>
              <a:ext cx="756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 CENA" panose="02000000000000000000" pitchFamily="2" charset="0"/>
                </a:rPr>
                <a:t>W</a:t>
              </a:r>
              <a:r>
                <a:rPr lang="en-US" sz="2000" baseline="-25000" dirty="0">
                  <a:solidFill>
                    <a:srgbClr val="FF0000"/>
                  </a:solidFill>
                  <a:latin typeface="AR CENA" panose="02000000000000000000" pitchFamily="2" charset="0"/>
                </a:rPr>
                <a:t>h,1</a:t>
              </a:r>
              <a:r>
                <a:rPr lang="en-US" sz="2000" dirty="0">
                  <a:solidFill>
                    <a:srgbClr val="FF0000"/>
                  </a:solidFill>
                  <a:latin typeface="AR CENA" panose="02000000000000000000" pitchFamily="2" charset="0"/>
                </a:rPr>
                <a:t>(1)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24D705-F7BF-4FED-8EF2-AFD1F001CEDC}"/>
                </a:ext>
              </a:extLst>
            </p:cNvPr>
            <p:cNvSpPr txBox="1"/>
            <p:nvPr/>
          </p:nvSpPr>
          <p:spPr>
            <a:xfrm rot="20858186">
              <a:off x="1817951" y="5187181"/>
              <a:ext cx="97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 CENA" panose="02000000000000000000" pitchFamily="2" charset="0"/>
                </a:rPr>
                <a:t>W</a:t>
              </a:r>
              <a:r>
                <a:rPr lang="en-US" sz="2000" baseline="-25000" dirty="0">
                  <a:solidFill>
                    <a:srgbClr val="FF0000"/>
                  </a:solidFill>
                  <a:latin typeface="AR CENA" panose="02000000000000000000" pitchFamily="2" charset="0"/>
                </a:rPr>
                <a:t>h,1</a:t>
              </a:r>
              <a:r>
                <a:rPr lang="en-US" sz="2000" dirty="0">
                  <a:solidFill>
                    <a:srgbClr val="FF0000"/>
                  </a:solidFill>
                  <a:latin typeface="AR CENA" panose="02000000000000000000" pitchFamily="2" charset="0"/>
                </a:rPr>
                <a:t>(N-1)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1DBCDB3-3520-41A7-8097-9F2DB7CDA450}"/>
                </a:ext>
              </a:extLst>
            </p:cNvPr>
            <p:cNvGrpSpPr/>
            <p:nvPr/>
          </p:nvGrpSpPr>
          <p:grpSpPr>
            <a:xfrm>
              <a:off x="2555332" y="846882"/>
              <a:ext cx="5646947" cy="4278730"/>
              <a:chOff x="2555332" y="846882"/>
              <a:chExt cx="5646947" cy="427873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9997DE-A79B-49A9-B908-6C7BEFCD4E3B}"/>
                  </a:ext>
                </a:extLst>
              </p:cNvPr>
              <p:cNvSpPr/>
              <p:nvPr/>
            </p:nvSpPr>
            <p:spPr>
              <a:xfrm rot="20488072">
                <a:off x="2770908" y="1348511"/>
                <a:ext cx="5135418" cy="3131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B825292-1528-4B4D-B900-DC30325AB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4142" y="2096780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90D8F80-0017-4448-91E2-9D10CFA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0566" y="1808080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3CEE575-6ED1-47B7-B7C0-B192B59CF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1924" y="1946626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12BB135-E494-4840-9C61-B4E56E88C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348" y="1672693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CF4B229-1893-4A4E-B0EC-4B76C8CFE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684" y="1534147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C44D9CA-82ED-4B92-A6C4-D55E605365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8248" y="1395601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EBE24E1-4A06-43D5-BDA5-0ACDE9882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0242" y="1257055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421DF9B-5D3C-438C-B7D9-7C8358ED4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7175" y="1123974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6E2080-F421-4DE4-AE42-3547C9BF0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7613" y="985428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9558D44-B78B-4CB2-A575-3F8279D54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135" y="846882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A4D9A7B-EEBC-46C4-A4A6-2CBC782C4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5332" y="990893"/>
                <a:ext cx="4841044" cy="1662906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38594D-7DAF-4A18-B5BC-C5DB67B51C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2069" y="1395601"/>
                <a:ext cx="4887051" cy="167273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B859DA3-1E35-456F-AA82-025C6C26E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6607" y="1796221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BF08370-9705-4B98-A20D-094605D497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4191" y="2196780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C4670E9-75D6-4F30-A240-BD429FED0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0258" y="2589893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C0D904A-197A-4A29-A170-C4012B61DC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3733" y="2988593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C2E43AE-030C-4A49-A904-CAED108526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8430" y="3407492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3538CF1-AE15-42EA-898B-064CE61D6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906" y="350035"/>
              <a:ext cx="4895107" cy="1652395"/>
            </a:xfrm>
            <a:prstGeom prst="straightConnector1">
              <a:avLst/>
            </a:prstGeom>
            <a:ln w="57150">
              <a:solidFill>
                <a:srgbClr val="0066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68DE06-81B8-4E33-BB51-A1C3F6B6BE3A}"/>
                </a:ext>
              </a:extLst>
            </p:cNvPr>
            <p:cNvSpPr txBox="1"/>
            <p:nvPr/>
          </p:nvSpPr>
          <p:spPr>
            <a:xfrm rot="20858186">
              <a:off x="2486680" y="1345083"/>
              <a:ext cx="577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66FF"/>
                  </a:solidFill>
                  <a:latin typeface="AR CENA" panose="02000000000000000000" pitchFamily="2" charset="0"/>
                </a:rPr>
                <a:t>E</a:t>
              </a:r>
              <a:r>
                <a:rPr lang="en-US" sz="2000" baseline="-25000" dirty="0">
                  <a:solidFill>
                    <a:srgbClr val="0066FF"/>
                  </a:solidFill>
                  <a:latin typeface="AR CENA" panose="02000000000000000000" pitchFamily="2" charset="0"/>
                </a:rPr>
                <a:t>1</a:t>
              </a:r>
              <a:r>
                <a:rPr lang="en-US" sz="2000" dirty="0">
                  <a:solidFill>
                    <a:srgbClr val="0066FF"/>
                  </a:solidFill>
                  <a:latin typeface="AR CENA" panose="02000000000000000000" pitchFamily="2" charset="0"/>
                </a:rPr>
                <a:t>(1)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25FECB-1EB9-40F7-8933-7469DA893DE7}"/>
                </a:ext>
              </a:extLst>
            </p:cNvPr>
            <p:cNvSpPr txBox="1"/>
            <p:nvPr/>
          </p:nvSpPr>
          <p:spPr>
            <a:xfrm rot="20858186">
              <a:off x="1946424" y="1527625"/>
              <a:ext cx="64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66FF"/>
                  </a:solidFill>
                  <a:latin typeface="AR CENA" panose="02000000000000000000" pitchFamily="2" charset="0"/>
                </a:rPr>
                <a:t>E</a:t>
              </a:r>
              <a:r>
                <a:rPr lang="en-US" sz="2000" baseline="-25000" dirty="0">
                  <a:solidFill>
                    <a:srgbClr val="0066FF"/>
                  </a:solidFill>
                  <a:latin typeface="AR CENA" panose="02000000000000000000" pitchFamily="2" charset="0"/>
                </a:rPr>
                <a:t>1</a:t>
              </a:r>
              <a:r>
                <a:rPr lang="en-US" sz="2000" dirty="0">
                  <a:solidFill>
                    <a:srgbClr val="0066FF"/>
                  </a:solidFill>
                  <a:latin typeface="AR CENA" panose="02000000000000000000" pitchFamily="2" charset="0"/>
                </a:rPr>
                <a:t>(0)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054D16-BC5C-4C75-9EDB-092D59E09AEC}"/>
                </a:ext>
              </a:extLst>
            </p:cNvPr>
            <p:cNvSpPr txBox="1"/>
            <p:nvPr/>
          </p:nvSpPr>
          <p:spPr>
            <a:xfrm rot="20858186">
              <a:off x="6148014" y="94219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66FF"/>
                  </a:solidFill>
                  <a:latin typeface="AR CENA" panose="02000000000000000000" pitchFamily="2" charset="0"/>
                </a:rPr>
                <a:t>E</a:t>
              </a:r>
              <a:r>
                <a:rPr lang="en-US" sz="2000" baseline="-25000" dirty="0">
                  <a:solidFill>
                    <a:srgbClr val="0066FF"/>
                  </a:solidFill>
                  <a:latin typeface="AR CENA" panose="02000000000000000000" pitchFamily="2" charset="0"/>
                </a:rPr>
                <a:t>1</a:t>
              </a:r>
              <a:r>
                <a:rPr lang="en-US" sz="2000" dirty="0">
                  <a:solidFill>
                    <a:srgbClr val="0066FF"/>
                  </a:solidFill>
                  <a:latin typeface="AR CENA" panose="02000000000000000000" pitchFamily="2" charset="0"/>
                </a:rPr>
                <a:t>(N-1)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FA2396-E04F-4FCA-80B9-DE7D2D54AFB8}"/>
                </a:ext>
              </a:extLst>
            </p:cNvPr>
            <p:cNvSpPr txBox="1"/>
            <p:nvPr/>
          </p:nvSpPr>
          <p:spPr>
            <a:xfrm rot="20748507">
              <a:off x="1922047" y="3406005"/>
              <a:ext cx="2471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 CENA" panose="02000000000000000000" pitchFamily="2" charset="0"/>
                </a:rPr>
                <a:t>.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AR CENA" panose="02000000000000000000" pitchFamily="2" charset="0"/>
                </a:rPr>
                <a:t>.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AR CENA" panose="02000000000000000000" pitchFamily="2" charset="0"/>
                </a:rPr>
                <a:t>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A1F828-7A36-4ABF-B257-B0171CBC26CA}"/>
                </a:ext>
              </a:extLst>
            </p:cNvPr>
            <p:cNvSpPr txBox="1"/>
            <p:nvPr/>
          </p:nvSpPr>
          <p:spPr>
            <a:xfrm rot="15153752">
              <a:off x="4285611" y="532270"/>
              <a:ext cx="2471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66FF"/>
                  </a:solidFill>
                  <a:latin typeface="AR CENA" panose="02000000000000000000" pitchFamily="2" charset="0"/>
                </a:rPr>
                <a:t>.</a:t>
              </a:r>
            </a:p>
            <a:p>
              <a:r>
                <a:rPr lang="en-US" sz="2000" dirty="0">
                  <a:solidFill>
                    <a:srgbClr val="0066FF"/>
                  </a:solidFill>
                  <a:latin typeface="AR CENA" panose="02000000000000000000" pitchFamily="2" charset="0"/>
                </a:rPr>
                <a:t>.</a:t>
              </a:r>
            </a:p>
            <a:p>
              <a:r>
                <a:rPr lang="en-US" sz="2000" dirty="0">
                  <a:solidFill>
                    <a:srgbClr val="0066FF"/>
                  </a:solidFill>
                  <a:latin typeface="AR CENA" panose="02000000000000000000" pitchFamily="2" charset="0"/>
                </a:rPr>
                <a:t>.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5ABBFF3-7F7B-4BE5-B38C-B4338AB7AF7A}"/>
                </a:ext>
              </a:extLst>
            </p:cNvPr>
            <p:cNvGrpSpPr/>
            <p:nvPr/>
          </p:nvGrpSpPr>
          <p:grpSpPr>
            <a:xfrm>
              <a:off x="3204126" y="1287907"/>
              <a:ext cx="5646947" cy="4278730"/>
              <a:chOff x="2555332" y="846882"/>
              <a:chExt cx="5646947" cy="427873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4ED83DA-E9BC-4F1B-BABD-1B198C13F5AD}"/>
                  </a:ext>
                </a:extLst>
              </p:cNvPr>
              <p:cNvSpPr/>
              <p:nvPr/>
            </p:nvSpPr>
            <p:spPr>
              <a:xfrm rot="20488072">
                <a:off x="2770908" y="1348511"/>
                <a:ext cx="5135418" cy="3131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FC6896C-C9CB-4AF4-85A3-F4077F086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4142" y="2096780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43EF3AE-A796-4F00-9797-0CCEB7012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0566" y="1808080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CB98BD-3B3C-482E-AE14-91BEF3216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1924" y="1946626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E2477DE-27A1-46DD-85DB-602CE5E06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348" y="1672693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AB98196-372C-4EF4-AB57-3FADF8507E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684" y="1534147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419814C-1E82-431E-975C-DD78D2A6B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8248" y="1395601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2B66EC9-F2C4-4F09-A694-0DAAB2A0D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0242" y="1257055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CE6B934-2703-4C3D-B7CA-E421D0979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7175" y="1123974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EB27E32-0FD6-4B09-AF03-DECF2E5B8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7613" y="985428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37E4B2E-799D-4479-9CA8-1911F1B7F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135" y="846882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87B8F33-BE44-4FD8-8C10-1FECE1624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5332" y="990893"/>
                <a:ext cx="4841044" cy="1662906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D073DDE-08F6-41C5-9469-793C213F5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2069" y="1395601"/>
                <a:ext cx="4887051" cy="167273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C1A4C81-DCCF-49F3-A8CB-8E241DD589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6607" y="1796221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34318CA-CC84-41BE-A4BA-5E901503D3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4191" y="2196780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FF6C9BF-835E-4CF8-B3FC-C88914C431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0258" y="2589893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6E7D64A-7BEF-4395-B27B-6B794494E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3733" y="2988593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2A7D871-7659-4520-893A-915485582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8430" y="3407492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984354-6B22-4686-86A9-6E2EC03D1C46}"/>
                </a:ext>
              </a:extLst>
            </p:cNvPr>
            <p:cNvGrpSpPr/>
            <p:nvPr/>
          </p:nvGrpSpPr>
          <p:grpSpPr>
            <a:xfrm>
              <a:off x="4428575" y="2066142"/>
              <a:ext cx="5646947" cy="4278730"/>
              <a:chOff x="2555332" y="846882"/>
              <a:chExt cx="5646947" cy="427873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D82DBC2-7A2D-4CC1-8981-6C1826786F94}"/>
                  </a:ext>
                </a:extLst>
              </p:cNvPr>
              <p:cNvSpPr/>
              <p:nvPr/>
            </p:nvSpPr>
            <p:spPr>
              <a:xfrm rot="20488072">
                <a:off x="2770908" y="1348511"/>
                <a:ext cx="5135418" cy="3131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35D9F2-A3E1-48E6-947F-451AFBC6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4142" y="2096780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75FB5A7-05EF-4AA8-8280-67D8C20AF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0566" y="1808080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5CE4D38-7284-4B83-8E92-00DEDFF87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1924" y="1946626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AB359A6-3949-4E44-9CC2-8D5132163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348" y="1672693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97C2235-8E57-4841-83DD-45CFE5315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684" y="1534147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EF45BFD-766F-4AFA-A6D3-F8B8FA4A9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8248" y="1395601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85BA2FE-CEA2-4917-979B-4A58B3C36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0242" y="1257055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7B31553-6CD8-4D3B-90EE-71B1BCA55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7175" y="1123974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C9E2C4A-5317-4149-9FFF-BE68DE03C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7613" y="985428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13653EB-3CDD-4E29-8F32-7192E28C2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135" y="846882"/>
                <a:ext cx="985894" cy="2964747"/>
              </a:xfrm>
              <a:prstGeom prst="line">
                <a:avLst/>
              </a:prstGeom>
              <a:ln w="28575">
                <a:solidFill>
                  <a:srgbClr val="0066FF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8EF97EF-57CC-4C8A-A97D-CA3EC4A22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5332" y="990893"/>
                <a:ext cx="4841044" cy="1662906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934453B-6B82-47F4-8850-803B9A623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2069" y="1395601"/>
                <a:ext cx="4887051" cy="167273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A471BC6-C061-4150-97BD-33F666C977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6607" y="1796221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3FB6DC6-5838-4B45-A4A1-8853273B0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4191" y="2196780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B94FFF1-6ACA-49A9-9A2A-D53F6A93A0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0258" y="2589893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A252FF-CB29-453B-852F-D5F0489926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3733" y="2988593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21B49F5-9BE5-414F-81FB-D66DB28FBD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8430" y="3407492"/>
                <a:ext cx="4833849" cy="171812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9DEEEDE-C687-49F8-9D18-7124A22F26E9}"/>
                </a:ext>
              </a:extLst>
            </p:cNvPr>
            <p:cNvCxnSpPr>
              <a:cxnSpLocks/>
            </p:cNvCxnSpPr>
            <p:nvPr/>
          </p:nvCxnSpPr>
          <p:spPr>
            <a:xfrm>
              <a:off x="3278575" y="5397315"/>
              <a:ext cx="2106783" cy="1264350"/>
            </a:xfrm>
            <a:prstGeom prst="straightConnector1">
              <a:avLst/>
            </a:prstGeom>
            <a:ln w="57150">
              <a:solidFill>
                <a:srgbClr val="80008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275D051-244C-44E8-A00B-728A8387C7A8}"/>
                </a:ext>
              </a:extLst>
            </p:cNvPr>
            <p:cNvSpPr txBox="1"/>
            <p:nvPr/>
          </p:nvSpPr>
          <p:spPr>
            <a:xfrm>
              <a:off x="2886862" y="5452042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800080"/>
                  </a:solidFill>
                  <a:latin typeface="AR CENA" panose="02000000000000000000" pitchFamily="2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AR CENA" panose="02000000000000000000" pitchFamily="2" charset="0"/>
                </a:rPr>
                <a:t>=1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0186955-03C3-44AB-86E7-C38BA9A874E8}"/>
                </a:ext>
              </a:extLst>
            </p:cNvPr>
            <p:cNvSpPr txBox="1"/>
            <p:nvPr/>
          </p:nvSpPr>
          <p:spPr>
            <a:xfrm>
              <a:off x="3479813" y="5763289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800080"/>
                  </a:solidFill>
                  <a:latin typeface="AR CENA" panose="02000000000000000000" pitchFamily="2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AR CENA" panose="02000000000000000000" pitchFamily="2" charset="0"/>
                </a:rPr>
                <a:t>=2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97DCFDC-8B18-4230-8E69-72E12EF15847}"/>
                </a:ext>
              </a:extLst>
            </p:cNvPr>
            <p:cNvSpPr txBox="1"/>
            <p:nvPr/>
          </p:nvSpPr>
          <p:spPr>
            <a:xfrm>
              <a:off x="4428575" y="6344872"/>
              <a:ext cx="471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800080"/>
                  </a:solidFill>
                  <a:latin typeface="AR CENA" panose="02000000000000000000" pitchFamily="2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AR CENA" panose="02000000000000000000" pitchFamily="2" charset="0"/>
                </a:rPr>
                <a:t>=</a:t>
              </a:r>
              <a:r>
                <a:rPr lang="en-US" sz="2000" dirty="0">
                  <a:solidFill>
                    <a:srgbClr val="800080"/>
                  </a:solidFill>
                  <a:latin typeface="Modern No. 20" panose="02070704070505020303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33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95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 CENA</vt:lpstr>
      <vt:lpstr>Arial</vt:lpstr>
      <vt:lpstr>Berlin Sans FB</vt:lpstr>
      <vt:lpstr>Calibri</vt:lpstr>
      <vt:lpstr>Calibri Light</vt:lpstr>
      <vt:lpstr>Modern No. 20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Selvakumar</dc:creator>
  <cp:lastModifiedBy>Raja Selvakumar</cp:lastModifiedBy>
  <cp:revision>13</cp:revision>
  <dcterms:created xsi:type="dcterms:W3CDTF">2018-05-04T19:36:43Z</dcterms:created>
  <dcterms:modified xsi:type="dcterms:W3CDTF">2018-05-05T06:55:26Z</dcterms:modified>
</cp:coreProperties>
</file>