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8" r:id="rId1"/>
  </p:sldMasterIdLst>
  <p:notesMasterIdLst>
    <p:notesMasterId r:id="rId26"/>
  </p:notesMasterIdLst>
  <p:sldIdLst>
    <p:sldId id="270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7" r:id="rId19"/>
    <p:sldId id="278" r:id="rId20"/>
    <p:sldId id="280" r:id="rId21"/>
    <p:sldId id="279" r:id="rId22"/>
    <p:sldId id="281" r:id="rId23"/>
    <p:sldId id="282" r:id="rId24"/>
    <p:sldId id="283" r:id="rId2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whiteboard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39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numbers mod by 2 = 0 and odd numbers mod 2 = 1</a:t>
            </a:r>
          </a:p>
        </p:txBody>
      </p:sp>
    </p:spTree>
    <p:extLst>
      <p:ext uri="{BB962C8B-B14F-4D97-AF65-F5344CB8AC3E}">
        <p14:creationId xmlns:p14="http://schemas.microsoft.com/office/powerpoint/2010/main" val="3291979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Vary bounds</a:t>
            </a:r>
          </a:p>
        </p:txBody>
      </p:sp>
    </p:spTree>
    <p:extLst>
      <p:ext uri="{BB962C8B-B14F-4D97-AF65-F5344CB8AC3E}">
        <p14:creationId xmlns:p14="http://schemas.microsoft.com/office/powerpoint/2010/main" val="284241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5379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11111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501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4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736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6466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0629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575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3570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3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087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82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14932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0551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67263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1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43452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824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95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52F-6346-44CC-8D49-A0C9D1AC0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144EB-A539-4ED1-9214-EF239F598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Lesson 2: 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10615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Printing a longer message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of a rectangle: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5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10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print("The area of a rectangle with length”, length, “and width”, width, “is”, area)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User input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of a rectangle: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int(input(“Enter the length”))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int(input(“Enter the width”))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print("Length:", length, "Width:", width, "Area:", area)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Solving equations</a:t>
            </a:r>
            <a:endParaRPr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solve equations for other variables: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length = area / width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2: Tax calculator</a:t>
            </a:r>
            <a:endParaRPr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</a:pPr>
            <a:r>
              <a:rPr lang="en-US" dirty="0"/>
              <a:t>Write a program that calculates the total cost of an item with tax, given the item’s cost and the current tax rate.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DE97B-4F39-4113-B3E6-4B037026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Calculator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9669923-93D1-48C5-933B-E01AF54C34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708103" y="1301679"/>
            <a:ext cx="5210902" cy="212437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3E1B7B-376F-4D5D-872A-AF192084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solve this problem, you need to convert the tax rate from its percent value into its fractional value </a:t>
            </a:r>
          </a:p>
          <a:p>
            <a:r>
              <a:rPr lang="en-US" dirty="0"/>
              <a:t>(6.5 % = 6.5/100 = .065)</a:t>
            </a:r>
          </a:p>
          <a:p>
            <a:endParaRPr lang="en-US" dirty="0"/>
          </a:p>
          <a:p>
            <a:r>
              <a:rPr lang="en-US" dirty="0"/>
              <a:t>Use parentheses in Python for order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51070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</a:t>
            </a:r>
            <a:r>
              <a:rPr lang="en" dirty="0"/>
              <a:t>Arithmetic Operators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</a:t>
            </a:r>
            <a:r>
              <a:rPr lang="en" dirty="0"/>
              <a:t> Operators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** 	</a:t>
            </a:r>
            <a:r>
              <a:rPr lang="en-US" dirty="0"/>
              <a:t>exponentiation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// 		</a:t>
            </a:r>
            <a:r>
              <a:rPr lang="en-US" dirty="0"/>
              <a:t>integer division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% 	</a:t>
            </a:r>
            <a:r>
              <a:rPr lang="en-US" dirty="0"/>
              <a:t>modulus (mod)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89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F5EA-B940-4345-AFA0-F97D336D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6579-124E-4460-99C0-C53F3CBBF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** power</a:t>
            </a:r>
          </a:p>
          <a:p>
            <a:r>
              <a:rPr lang="en-US" dirty="0"/>
              <a:t>2**0 = 1</a:t>
            </a:r>
          </a:p>
          <a:p>
            <a:r>
              <a:rPr lang="en-US" dirty="0"/>
              <a:t>2**1 = 2</a:t>
            </a:r>
          </a:p>
          <a:p>
            <a:r>
              <a:rPr lang="en-US" dirty="0"/>
              <a:t>2**2 = 4</a:t>
            </a:r>
          </a:p>
          <a:p>
            <a:r>
              <a:rPr lang="en-US" dirty="0"/>
              <a:t>2**3 = 8</a:t>
            </a:r>
          </a:p>
          <a:p>
            <a:r>
              <a:rPr lang="en-US" dirty="0"/>
              <a:t>2**4 = 16</a:t>
            </a:r>
          </a:p>
        </p:txBody>
      </p:sp>
    </p:spTree>
    <p:extLst>
      <p:ext uri="{BB962C8B-B14F-4D97-AF65-F5344CB8AC3E}">
        <p14:creationId xmlns:p14="http://schemas.microsoft.com/office/powerpoint/2010/main" val="361158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41F2-206B-4B3C-AA8B-6BB01A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6460-051D-4816-BB6E-1676B078C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Integer division is the whole number result of the division </a:t>
            </a:r>
          </a:p>
          <a:p>
            <a:pPr marL="114300" indent="0">
              <a:buNone/>
            </a:pPr>
            <a:r>
              <a:rPr lang="en-US" dirty="0"/>
              <a:t>      (no remainder)</a:t>
            </a:r>
          </a:p>
          <a:p>
            <a:pPr lvl="1"/>
            <a:r>
              <a:rPr lang="en-US" dirty="0"/>
              <a:t>4//2 = 2</a:t>
            </a:r>
          </a:p>
          <a:p>
            <a:pPr lvl="1"/>
            <a:r>
              <a:rPr lang="en-US" dirty="0"/>
              <a:t>10//2 = 5</a:t>
            </a:r>
          </a:p>
          <a:p>
            <a:pPr lvl="1"/>
            <a:r>
              <a:rPr lang="en-US" dirty="0"/>
              <a:t>3//2 = 1</a:t>
            </a:r>
          </a:p>
          <a:p>
            <a:pPr lvl="1"/>
            <a:r>
              <a:rPr lang="en-US" dirty="0"/>
              <a:t>7//2 = 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5//1 = 5</a:t>
            </a:r>
          </a:p>
          <a:p>
            <a:pPr lvl="1"/>
            <a:r>
              <a:rPr lang="en-US" dirty="0"/>
              <a:t>5//2 = 2</a:t>
            </a:r>
          </a:p>
          <a:p>
            <a:pPr lvl="1"/>
            <a:r>
              <a:rPr lang="en-US" dirty="0"/>
              <a:t>5//3 = 1</a:t>
            </a:r>
          </a:p>
          <a:p>
            <a:pPr lvl="1"/>
            <a:r>
              <a:rPr lang="en-US" dirty="0"/>
              <a:t>5//4 = 1</a:t>
            </a:r>
          </a:p>
          <a:p>
            <a:pPr lvl="1"/>
            <a:r>
              <a:rPr lang="en-US" dirty="0"/>
              <a:t>5//5 = 1</a:t>
            </a:r>
          </a:p>
          <a:p>
            <a:pPr lvl="1"/>
            <a:r>
              <a:rPr lang="en-US" dirty="0"/>
              <a:t>5//6 = 0</a:t>
            </a:r>
          </a:p>
        </p:txBody>
      </p:sp>
    </p:spTree>
    <p:extLst>
      <p:ext uri="{BB962C8B-B14F-4D97-AF65-F5344CB8AC3E}">
        <p14:creationId xmlns:p14="http://schemas.microsoft.com/office/powerpoint/2010/main" val="76360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41F2-206B-4B3C-AA8B-6BB01A5A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Modulus (mod)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6460-051D-4816-BB6E-1676B078C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The modulus is the remainder after you perform division</a:t>
            </a:r>
          </a:p>
          <a:p>
            <a:pPr lvl="1"/>
            <a:r>
              <a:rPr lang="en-US" dirty="0"/>
              <a:t>4%2 = 0</a:t>
            </a:r>
          </a:p>
          <a:p>
            <a:pPr lvl="1"/>
            <a:r>
              <a:rPr lang="en-US" dirty="0"/>
              <a:t>10%2 = 0</a:t>
            </a:r>
          </a:p>
          <a:p>
            <a:pPr lvl="1"/>
            <a:r>
              <a:rPr lang="en-US" dirty="0"/>
              <a:t>3%2 = 1</a:t>
            </a:r>
          </a:p>
          <a:p>
            <a:pPr lvl="1"/>
            <a:r>
              <a:rPr lang="en-US" dirty="0"/>
              <a:t>7%2 = 1</a:t>
            </a:r>
          </a:p>
          <a:p>
            <a:pPr lvl="1"/>
            <a:r>
              <a:rPr lang="en-US" dirty="0"/>
              <a:t>7%5 = 2</a:t>
            </a:r>
          </a:p>
          <a:p>
            <a:pPr lvl="1"/>
            <a:r>
              <a:rPr lang="en-US" dirty="0"/>
              <a:t>5%1 = 0</a:t>
            </a:r>
          </a:p>
          <a:p>
            <a:pPr lvl="1"/>
            <a:r>
              <a:rPr lang="en-US" dirty="0"/>
              <a:t>5%2 = 1</a:t>
            </a:r>
          </a:p>
          <a:p>
            <a:pPr lvl="1"/>
            <a:r>
              <a:rPr lang="en-US" dirty="0"/>
              <a:t>5%3 = 2</a:t>
            </a:r>
          </a:p>
          <a:p>
            <a:pPr lvl="1"/>
            <a:r>
              <a:rPr lang="en-US" dirty="0"/>
              <a:t>5%4 = 1</a:t>
            </a:r>
          </a:p>
          <a:p>
            <a:pPr lvl="1"/>
            <a:r>
              <a:rPr lang="en-US" dirty="0"/>
              <a:t>5%5 = 0</a:t>
            </a:r>
          </a:p>
          <a:p>
            <a:pPr lvl="1"/>
            <a:r>
              <a:rPr lang="en-US" dirty="0"/>
              <a:t>5%6 = 5</a:t>
            </a:r>
          </a:p>
        </p:txBody>
      </p:sp>
    </p:spTree>
    <p:extLst>
      <p:ext uri="{BB962C8B-B14F-4D97-AF65-F5344CB8AC3E}">
        <p14:creationId xmlns:p14="http://schemas.microsoft.com/office/powerpoint/2010/main" val="416346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DDC1-E073-447C-B7BF-3F37BB7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Cupcakes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66C0-A6A7-4342-82E8-869829753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buying cupcakes for friends. You want to split the cupcakes evenly among the friends. No one wants to eat half a cupcake, so the number of cupcakes per person should be a whole number. Write a program to determine how many cupcakes each person gets, and how many are left over. Get user input for the number of cupcakes and number of friends.</a:t>
            </a:r>
          </a:p>
        </p:txBody>
      </p:sp>
    </p:spTree>
    <p:extLst>
      <p:ext uri="{BB962C8B-B14F-4D97-AF65-F5344CB8AC3E}">
        <p14:creationId xmlns:p14="http://schemas.microsoft.com/office/powerpoint/2010/main" val="9873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Data types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used and stored as particular “types”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worked with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ints (integers - whole numbers)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floats (floating point - decimal numbers)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 (characters wrapped in quotation marks)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B316-0327-4F93-A0BB-FF33194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0F6131-E192-436E-B6A9-4126DCC9F4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551168" y="124570"/>
            <a:ext cx="5849166" cy="34580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3F32D-B3BE-4040-A751-DC9D674C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5714-1A62-43CD-9677-C84DC9BE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6B67-E351-4326-9722-94E748B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Libraries allow us to use pre-written functions</a:t>
            </a:r>
          </a:p>
          <a:p>
            <a:pPr>
              <a:spcBef>
                <a:spcPts val="600"/>
              </a:spcBef>
            </a:pPr>
            <a:r>
              <a:rPr lang="en-US" dirty="0"/>
              <a:t>Two useful ones: random and math</a:t>
            </a:r>
          </a:p>
          <a:p>
            <a:pPr>
              <a:spcBef>
                <a:spcPts val="600"/>
              </a:spcBef>
            </a:pPr>
            <a:r>
              <a:rPr lang="en-US" dirty="0"/>
              <a:t>Random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Allows us to generate random numbers</a:t>
            </a:r>
          </a:p>
          <a:p>
            <a:pPr>
              <a:spcBef>
                <a:spcPts val="600"/>
              </a:spcBef>
            </a:pPr>
            <a:r>
              <a:rPr lang="en-US" dirty="0"/>
              <a:t>Math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Allows us to perform math operations and get math constants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pi, sqrt</a:t>
            </a:r>
          </a:p>
          <a:p>
            <a:pPr>
              <a:spcBef>
                <a:spcPts val="600"/>
              </a:spcBef>
            </a:pPr>
            <a:r>
              <a:rPr lang="en-US" dirty="0"/>
              <a:t>To use a library, you must “import” it at the top of your program</a:t>
            </a:r>
          </a:p>
          <a:p>
            <a:pPr marL="1054100" lvl="2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6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1FA1-0494-49D5-A19E-907F7FE3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Random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FDC4-9567-4035-9397-E6043E98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import </a:t>
            </a:r>
            <a:r>
              <a:rPr lang="fr-FR" dirty="0" err="1"/>
              <a:t>random</a:t>
            </a:r>
            <a:endParaRPr lang="fr-FR" dirty="0"/>
          </a:p>
          <a:p>
            <a:pPr marL="114300" indent="0">
              <a:buNone/>
            </a:pPr>
            <a:r>
              <a:rPr lang="fr-FR" dirty="0" err="1"/>
              <a:t>num</a:t>
            </a:r>
            <a:r>
              <a:rPr lang="fr-FR" dirty="0"/>
              <a:t> = </a:t>
            </a:r>
            <a:r>
              <a:rPr lang="fr-FR" dirty="0" err="1"/>
              <a:t>random.randint</a:t>
            </a:r>
            <a:r>
              <a:rPr lang="fr-FR" dirty="0"/>
              <a:t>(1,6)</a:t>
            </a:r>
          </a:p>
          <a:p>
            <a:pPr marL="114300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num</a:t>
            </a:r>
            <a:r>
              <a:rPr lang="fr-F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5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4B5C-DE76-4A04-94C1-5AE8D00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599F-9D91-4780-A5B4-ECB96C0A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E59E-409B-4A07-9C47-0993C6F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7AF1-FE76-4E03-9FD2-E3145126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Data types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 b="1"/>
              <a:t>data types</a:t>
            </a:r>
            <a:r>
              <a:rPr lang="en"/>
              <a:t> are these </a:t>
            </a:r>
            <a:r>
              <a:rPr lang="en" b="1"/>
              <a:t>variables</a:t>
            </a:r>
            <a:r>
              <a:rPr lang="en"/>
              <a:t> (choose from: string, int, float)?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= 5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= 5+3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radius = 2.5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animal = “cat”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= result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= “5”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IO Functions - print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“Arguments” go inside parentheses; separate arguments with a comma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print(“The answer is”, ans)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arguments in the above example; one string and one variable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IO Functions - input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input()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store the return value in a variable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message to the user inside quotes inside the parentheses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= input(“Please enter your name”)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“Cast” the return value of input if you want something other than a string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 = int(input(“Please enter the length”))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Operators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+ 	addition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- 	subtraction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* 	multiplication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/ 	division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B76E6-E9F4-48A4-A55D-843EE3FD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Math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F745F-35B2-4AD3-BC44-9589F924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012177" cy="3416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Gotta</a:t>
            </a:r>
            <a:r>
              <a:rPr lang="en-US" dirty="0"/>
              <a:t> print it so we see the answer!</a:t>
            </a:r>
          </a:p>
          <a:p>
            <a:r>
              <a:rPr lang="en-US" dirty="0"/>
              <a:t>Print the result</a:t>
            </a:r>
          </a:p>
          <a:p>
            <a:r>
              <a:rPr lang="en-US" dirty="0"/>
              <a:t>Or store the result in a variable and print the </a:t>
            </a:r>
            <a:r>
              <a:rPr lang="en-US" dirty="0" err="1"/>
              <a:t>varaible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4042A-AE10-498D-84F2-30E96866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78" y="1384094"/>
            <a:ext cx="537285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motivation for variables: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variables to store the value the user entered as input</a:t>
            </a:r>
          </a:p>
          <a:p>
            <a:pPr marL="114300" lvl="0" indent="0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Variables allow us to run the same code with different values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Write a formula and plug different values into it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Calculating Area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a program to calculate the a</a:t>
            </a:r>
            <a:r>
              <a:rPr lang="en" dirty="0"/>
              <a:t>rea of a rectangle: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length = 5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width = 10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area = length * width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print(area)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120</TotalTime>
  <Words>797</Words>
  <Application>Microsoft Office PowerPoint</Application>
  <PresentationFormat>On-screen Show (16:9)</PresentationFormat>
  <Paragraphs>140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Corbel</vt:lpstr>
      <vt:lpstr>Arial</vt:lpstr>
      <vt:lpstr>Depth</vt:lpstr>
      <vt:lpstr>Arithmetic Operations</vt:lpstr>
      <vt:lpstr>Review - Data types</vt:lpstr>
      <vt:lpstr>Review - Data types</vt:lpstr>
      <vt:lpstr>Review - IO Functions - print</vt:lpstr>
      <vt:lpstr>Review - IO Functions - input</vt:lpstr>
      <vt:lpstr>Arithmetic Operators</vt:lpstr>
      <vt:lpstr>Standard Math Operations</vt:lpstr>
      <vt:lpstr>Variables</vt:lpstr>
      <vt:lpstr>Example 1: Calculating Area</vt:lpstr>
      <vt:lpstr>Example 1: Printing a longer message</vt:lpstr>
      <vt:lpstr>Example 1: User input</vt:lpstr>
      <vt:lpstr>Solving equations</vt:lpstr>
      <vt:lpstr>Example 2: Tax calculator</vt:lpstr>
      <vt:lpstr>Tax Calculator</vt:lpstr>
      <vt:lpstr>More Arithmetic Operators</vt:lpstr>
      <vt:lpstr>Exponentiation</vt:lpstr>
      <vt:lpstr>Integer division</vt:lpstr>
      <vt:lpstr>Modulus (mod)</vt:lpstr>
      <vt:lpstr>Example 3: Cupcakes</vt:lpstr>
      <vt:lpstr>PowerPoint Presentation</vt:lpstr>
      <vt:lpstr>Libraries</vt:lpstr>
      <vt:lpstr>Simple Random Example</vt:lpstr>
      <vt:lpstr>Caesar Cipher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</dc:title>
  <cp:lastModifiedBy>Rachael</cp:lastModifiedBy>
  <cp:revision>12</cp:revision>
  <dcterms:modified xsi:type="dcterms:W3CDTF">2018-02-02T03:15:28Z</dcterms:modified>
</cp:coreProperties>
</file>