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4"/>
  </p:notesMasterIdLst>
  <p:sldIdLst>
    <p:sldId id="256" r:id="rId2"/>
    <p:sldId id="257" r:id="rId3"/>
    <p:sldId id="258" r:id="rId4"/>
    <p:sldId id="283" r:id="rId5"/>
    <p:sldId id="260" r:id="rId6"/>
    <p:sldId id="263" r:id="rId7"/>
    <p:sldId id="282" r:id="rId8"/>
    <p:sldId id="265" r:id="rId9"/>
    <p:sldId id="264" r:id="rId10"/>
    <p:sldId id="268" r:id="rId11"/>
    <p:sldId id="269" r:id="rId12"/>
    <p:sldId id="281" r:id="rId13"/>
    <p:sldId id="275" r:id="rId14"/>
    <p:sldId id="276" r:id="rId15"/>
    <p:sldId id="277" r:id="rId16"/>
    <p:sldId id="278" r:id="rId17"/>
    <p:sldId id="280" r:id="rId18"/>
    <p:sldId id="27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88D89-E43B-4E30-86EA-3A041CF79CE3}" type="datetimeFigureOut">
              <a:rPr lang="en-US" smtClean="0"/>
              <a:t>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7687-E1CA-4716-AF29-39F13B8D7E13}" type="slidenum">
              <a:rPr lang="en-US" smtClean="0"/>
              <a:t>‹#›</a:t>
            </a:fld>
            <a:endParaRPr lang="en-US"/>
          </a:p>
        </p:txBody>
      </p:sp>
    </p:spTree>
    <p:extLst>
      <p:ext uri="{BB962C8B-B14F-4D97-AF65-F5344CB8AC3E}">
        <p14:creationId xmlns:p14="http://schemas.microsoft.com/office/powerpoint/2010/main" val="298127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count=5. Then increment count.</a:t>
            </a:r>
          </a:p>
        </p:txBody>
      </p:sp>
      <p:sp>
        <p:nvSpPr>
          <p:cNvPr id="4" name="Slide Number Placeholder 3"/>
          <p:cNvSpPr>
            <a:spLocks noGrp="1"/>
          </p:cNvSpPr>
          <p:nvPr>
            <p:ph type="sldNum" sz="quarter" idx="10"/>
          </p:nvPr>
        </p:nvSpPr>
        <p:spPr/>
        <p:txBody>
          <a:bodyPr/>
          <a:lstStyle/>
          <a:p>
            <a:fld id="{FA2C7687-E1CA-4716-AF29-39F13B8D7E13}" type="slidenum">
              <a:rPr lang="en-US" smtClean="0"/>
              <a:t>4</a:t>
            </a:fld>
            <a:endParaRPr lang="en-US"/>
          </a:p>
        </p:txBody>
      </p:sp>
    </p:spTree>
    <p:extLst>
      <p:ext uri="{BB962C8B-B14F-4D97-AF65-F5344CB8AC3E}">
        <p14:creationId xmlns:p14="http://schemas.microsoft.com/office/powerpoint/2010/main" val="30826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debugging</a:t>
            </a:r>
          </a:p>
        </p:txBody>
      </p:sp>
      <p:sp>
        <p:nvSpPr>
          <p:cNvPr id="4" name="Slide Number Placeholder 3"/>
          <p:cNvSpPr>
            <a:spLocks noGrp="1"/>
          </p:cNvSpPr>
          <p:nvPr>
            <p:ph type="sldNum" sz="quarter" idx="10"/>
          </p:nvPr>
        </p:nvSpPr>
        <p:spPr/>
        <p:txBody>
          <a:bodyPr/>
          <a:lstStyle/>
          <a:p>
            <a:fld id="{FA2C7687-E1CA-4716-AF29-39F13B8D7E13}" type="slidenum">
              <a:rPr lang="en-US" smtClean="0"/>
              <a:t>9</a:t>
            </a:fld>
            <a:endParaRPr lang="en-US"/>
          </a:p>
        </p:txBody>
      </p:sp>
    </p:spTree>
    <p:extLst>
      <p:ext uri="{BB962C8B-B14F-4D97-AF65-F5344CB8AC3E}">
        <p14:creationId xmlns:p14="http://schemas.microsoft.com/office/powerpoint/2010/main" val="12481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2/13/2018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2/13/2018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2/13/2018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6FD9-3F4B-41A6-9998-F6CF6AF3DBA9}"/>
              </a:ext>
            </a:extLst>
          </p:cNvPr>
          <p:cNvSpPr>
            <a:spLocks noGrp="1"/>
          </p:cNvSpPr>
          <p:nvPr>
            <p:ph type="ctrTitle"/>
          </p:nvPr>
        </p:nvSpPr>
        <p:spPr/>
        <p:txBody>
          <a:bodyPr/>
          <a:lstStyle/>
          <a:p>
            <a:r>
              <a:rPr lang="en-US" dirty="0"/>
              <a:t>While Loops</a:t>
            </a:r>
          </a:p>
        </p:txBody>
      </p:sp>
      <p:sp>
        <p:nvSpPr>
          <p:cNvPr id="3" name="Subtitle 2">
            <a:extLst>
              <a:ext uri="{FF2B5EF4-FFF2-40B4-BE49-F238E27FC236}">
                <a16:creationId xmlns:a16="http://schemas.microsoft.com/office/drawing/2014/main" id="{245495D8-A6C9-48E3-B944-A8A361345B99}"/>
              </a:ext>
            </a:extLst>
          </p:cNvPr>
          <p:cNvSpPr>
            <a:spLocks noGrp="1"/>
          </p:cNvSpPr>
          <p:nvPr>
            <p:ph type="subTitle" idx="1"/>
          </p:nvPr>
        </p:nvSpPr>
        <p:spPr/>
        <p:txBody>
          <a:bodyPr/>
          <a:lstStyle/>
          <a:p>
            <a:r>
              <a:rPr lang="en-US" dirty="0"/>
              <a:t>For Junior Knights</a:t>
            </a:r>
          </a:p>
          <a:p>
            <a:r>
              <a:rPr lang="en-US" dirty="0"/>
              <a:t>By Rachael Sera</a:t>
            </a:r>
          </a:p>
        </p:txBody>
      </p:sp>
    </p:spTree>
    <p:extLst>
      <p:ext uri="{BB962C8B-B14F-4D97-AF65-F5344CB8AC3E}">
        <p14:creationId xmlns:p14="http://schemas.microsoft.com/office/powerpoint/2010/main" val="7153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69C1-537D-41D4-8572-F6AC218B34F0}"/>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EC93E059-6775-40E5-A0DF-F36147EAE6A6}"/>
              </a:ext>
            </a:extLst>
          </p:cNvPr>
          <p:cNvSpPr>
            <a:spLocks noGrp="1"/>
          </p:cNvSpPr>
          <p:nvPr>
            <p:ph idx="1"/>
          </p:nvPr>
        </p:nvSpPr>
        <p:spPr/>
        <p:txBody>
          <a:bodyPr/>
          <a:lstStyle/>
          <a:p>
            <a:r>
              <a:rPr lang="en-US" dirty="0"/>
              <a:t>Write a program that prints out stars (*). Have the user enter how many stars wide and tall you should print.</a:t>
            </a:r>
          </a:p>
          <a:p>
            <a:pPr marL="0" indent="0">
              <a:buNone/>
            </a:pPr>
            <a:r>
              <a:rPr lang="en-US" dirty="0"/>
              <a:t>Example:</a:t>
            </a:r>
          </a:p>
          <a:p>
            <a:pPr marL="0" indent="0">
              <a:buNone/>
            </a:pPr>
            <a:r>
              <a:rPr lang="en-US" dirty="0"/>
              <a:t>Width = 6, height = 4 will print out:</a:t>
            </a:r>
          </a:p>
          <a:p>
            <a:pPr marL="0" indent="0">
              <a:spcBef>
                <a:spcPts val="0"/>
              </a:spcBef>
              <a:buNone/>
            </a:pPr>
            <a:r>
              <a:rPr lang="en-US" dirty="0"/>
              <a:t>	</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p:txBody>
      </p:sp>
    </p:spTree>
    <p:extLst>
      <p:ext uri="{BB962C8B-B14F-4D97-AF65-F5344CB8AC3E}">
        <p14:creationId xmlns:p14="http://schemas.microsoft.com/office/powerpoint/2010/main" val="244133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1241748" y="969264"/>
            <a:ext cx="970850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334541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7EC5-9C2C-45FD-8B1A-2D15724F9C21}"/>
              </a:ext>
            </a:extLst>
          </p:cNvPr>
          <p:cNvSpPr>
            <a:spLocks noGrp="1"/>
          </p:cNvSpPr>
          <p:nvPr>
            <p:ph type="title"/>
          </p:nvPr>
        </p:nvSpPr>
        <p:spPr/>
        <p:txBody>
          <a:bodyPr/>
          <a:lstStyle/>
          <a:p>
            <a:r>
              <a:rPr lang="en-US" dirty="0"/>
              <a:t>Non-counting loops</a:t>
            </a:r>
          </a:p>
        </p:txBody>
      </p:sp>
      <p:sp>
        <p:nvSpPr>
          <p:cNvPr id="3" name="Content Placeholder 2">
            <a:extLst>
              <a:ext uri="{FF2B5EF4-FFF2-40B4-BE49-F238E27FC236}">
                <a16:creationId xmlns:a16="http://schemas.microsoft.com/office/drawing/2014/main" id="{FB0CF578-ED22-4FF6-A29D-42F74380C691}"/>
              </a:ext>
            </a:extLst>
          </p:cNvPr>
          <p:cNvSpPr>
            <a:spLocks noGrp="1"/>
          </p:cNvSpPr>
          <p:nvPr>
            <p:ph idx="1"/>
          </p:nvPr>
        </p:nvSpPr>
        <p:spPr/>
        <p:txBody>
          <a:bodyPr/>
          <a:lstStyle/>
          <a:p>
            <a:r>
              <a:rPr lang="en-US" dirty="0"/>
              <a:t>So far, the loops we’ve seen execute based on a count. They repeat until we’ve executed the loop a certain number of times.</a:t>
            </a:r>
          </a:p>
          <a:p>
            <a:r>
              <a:rPr lang="en-US" dirty="0"/>
              <a:t>While loops are particularly useful when you don’t know how many times you need to execute the loop</a:t>
            </a:r>
          </a:p>
          <a:p>
            <a:pPr lvl="1"/>
            <a:r>
              <a:rPr lang="en-US" dirty="0"/>
              <a:t>Loop until reaching a particular value (“sentinel”)</a:t>
            </a:r>
          </a:p>
          <a:p>
            <a:pPr lvl="1"/>
            <a:r>
              <a:rPr lang="en-US" dirty="0"/>
              <a:t>Loop until a final state is achieved (“flag”)</a:t>
            </a:r>
          </a:p>
        </p:txBody>
      </p:sp>
    </p:spTree>
    <p:extLst>
      <p:ext uri="{BB962C8B-B14F-4D97-AF65-F5344CB8AC3E}">
        <p14:creationId xmlns:p14="http://schemas.microsoft.com/office/powerpoint/2010/main" val="167772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572D-E36A-4D5C-9D68-F03C20CE12FE}"/>
              </a:ext>
            </a:extLst>
          </p:cNvPr>
          <p:cNvSpPr>
            <a:spLocks noGrp="1"/>
          </p:cNvSpPr>
          <p:nvPr>
            <p:ph type="title"/>
          </p:nvPr>
        </p:nvSpPr>
        <p:spPr/>
        <p:txBody>
          <a:bodyPr/>
          <a:lstStyle/>
          <a:p>
            <a:r>
              <a:rPr lang="en-US" dirty="0"/>
              <a:t>Sentinel Controlled Loop</a:t>
            </a:r>
          </a:p>
        </p:txBody>
      </p:sp>
      <p:sp>
        <p:nvSpPr>
          <p:cNvPr id="3" name="Content Placeholder 2">
            <a:extLst>
              <a:ext uri="{FF2B5EF4-FFF2-40B4-BE49-F238E27FC236}">
                <a16:creationId xmlns:a16="http://schemas.microsoft.com/office/drawing/2014/main" id="{BBCFEA85-6DC6-4EFB-9048-83F84FCC2B31}"/>
              </a:ext>
            </a:extLst>
          </p:cNvPr>
          <p:cNvSpPr>
            <a:spLocks noGrp="1"/>
          </p:cNvSpPr>
          <p:nvPr>
            <p:ph idx="1"/>
          </p:nvPr>
        </p:nvSpPr>
        <p:spPr/>
        <p:txBody>
          <a:bodyPr/>
          <a:lstStyle/>
          <a:p>
            <a:r>
              <a:rPr lang="en-US" dirty="0"/>
              <a:t>A “sentinel” is a value that indicates the loop should end (often user input value)</a:t>
            </a:r>
          </a:p>
          <a:p>
            <a:r>
              <a:rPr lang="en-US" dirty="0"/>
              <a:t>In this way, the loop won’t iterate a predetermined number of times; instead it will end once the “sentinel” value is reached</a:t>
            </a:r>
          </a:p>
          <a:p>
            <a:endParaRPr lang="en-US" dirty="0"/>
          </a:p>
        </p:txBody>
      </p:sp>
    </p:spTree>
    <p:extLst>
      <p:ext uri="{BB962C8B-B14F-4D97-AF65-F5344CB8AC3E}">
        <p14:creationId xmlns:p14="http://schemas.microsoft.com/office/powerpoint/2010/main" val="345042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Sum user input</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add up numbers that the user enters.  When the user is finished entering numbers, they will enter the number “0” to indicate they are done. Print out the sum of all the numbers the user entered.</a:t>
            </a:r>
          </a:p>
          <a:p>
            <a:r>
              <a:rPr lang="en-US" dirty="0"/>
              <a:t>In this problem, we don’t know how many numbers the user will enter, so we can’t use a counter variable and stop it at some predetermined endpoint.</a:t>
            </a:r>
          </a:p>
          <a:p>
            <a:r>
              <a:rPr lang="en-US" dirty="0"/>
              <a:t>We will use “0” as our “sentinel” value to denote the end of their input.</a:t>
            </a:r>
          </a:p>
        </p:txBody>
      </p:sp>
    </p:spTree>
    <p:extLst>
      <p:ext uri="{BB962C8B-B14F-4D97-AF65-F5344CB8AC3E}">
        <p14:creationId xmlns:p14="http://schemas.microsoft.com/office/powerpoint/2010/main" val="196611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2909038" y="969264"/>
            <a:ext cx="63739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32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9B7-6D59-4F3C-9A4B-3DC95450DEA9}"/>
              </a:ext>
            </a:extLst>
          </p:cNvPr>
          <p:cNvSpPr>
            <a:spLocks noGrp="1"/>
          </p:cNvSpPr>
          <p:nvPr>
            <p:ph type="title"/>
          </p:nvPr>
        </p:nvSpPr>
        <p:spPr/>
        <p:txBody>
          <a:bodyPr/>
          <a:lstStyle/>
          <a:p>
            <a:r>
              <a:rPr lang="en-US" dirty="0"/>
              <a:t>Flag Controlled Loop</a:t>
            </a:r>
          </a:p>
        </p:txBody>
      </p:sp>
      <p:sp>
        <p:nvSpPr>
          <p:cNvPr id="3" name="Content Placeholder 2">
            <a:extLst>
              <a:ext uri="{FF2B5EF4-FFF2-40B4-BE49-F238E27FC236}">
                <a16:creationId xmlns:a16="http://schemas.microsoft.com/office/drawing/2014/main" id="{64683ECA-4E2A-4E4D-80E9-110A1554EA6F}"/>
              </a:ext>
            </a:extLst>
          </p:cNvPr>
          <p:cNvSpPr>
            <a:spLocks noGrp="1"/>
          </p:cNvSpPr>
          <p:nvPr>
            <p:ph idx="1"/>
          </p:nvPr>
        </p:nvSpPr>
        <p:spPr/>
        <p:txBody>
          <a:bodyPr/>
          <a:lstStyle/>
          <a:p>
            <a:r>
              <a:rPr lang="en-US" dirty="0"/>
              <a:t>If we write a loop as “while True:” or “while False:” it will either run forever,  or never run, respectively.</a:t>
            </a:r>
          </a:p>
          <a:p>
            <a:r>
              <a:rPr lang="en-US" dirty="0"/>
              <a:t>If we use a variable that’s first set to True and then we change it to False when we’ve reached whatever condition should end the loop, we can run the loop as many times as necessary to reach that goal.</a:t>
            </a:r>
          </a:p>
          <a:p>
            <a:r>
              <a:rPr lang="en-US" dirty="0"/>
              <a:t>That’s the idea behind a “flag.” We’ll set the flag variable to True or False and change its value based on whether we’ve need to execute the loop or not.</a:t>
            </a:r>
          </a:p>
        </p:txBody>
      </p:sp>
    </p:spTree>
    <p:extLst>
      <p:ext uri="{BB962C8B-B14F-4D97-AF65-F5344CB8AC3E}">
        <p14:creationId xmlns:p14="http://schemas.microsoft.com/office/powerpoint/2010/main" val="380665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Snake eyes</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simulate rolling 2 6-sided dice and continue rolling until you get the sum on the dice to be 2.</a:t>
            </a:r>
          </a:p>
          <a:p>
            <a:r>
              <a:rPr lang="en-US" dirty="0"/>
              <a:t>In this problem, we don’t know how many rolls it will take to get the sum to be 2, so a while loop with a flag to indicate that we’ve reached our goal of 2 will work well</a:t>
            </a:r>
          </a:p>
        </p:txBody>
      </p:sp>
    </p:spTree>
    <p:extLst>
      <p:ext uri="{BB962C8B-B14F-4D97-AF65-F5344CB8AC3E}">
        <p14:creationId xmlns:p14="http://schemas.microsoft.com/office/powerpoint/2010/main" val="83851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4432982" y="1059817"/>
            <a:ext cx="3326035" cy="4738364"/>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182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EB94-5B22-4940-BAFB-EFB522742991}"/>
              </a:ext>
            </a:extLst>
          </p:cNvPr>
          <p:cNvSpPr>
            <a:spLocks noGrp="1"/>
          </p:cNvSpPr>
          <p:nvPr>
            <p:ph type="title"/>
          </p:nvPr>
        </p:nvSpPr>
        <p:spPr/>
        <p:txBody>
          <a:bodyPr/>
          <a:lstStyle/>
          <a:p>
            <a:r>
              <a:rPr lang="en-US" dirty="0"/>
              <a:t>Hints for Problems</a:t>
            </a:r>
          </a:p>
        </p:txBody>
      </p:sp>
      <p:sp>
        <p:nvSpPr>
          <p:cNvPr id="3" name="Content Placeholder 2">
            <a:extLst>
              <a:ext uri="{FF2B5EF4-FFF2-40B4-BE49-F238E27FC236}">
                <a16:creationId xmlns:a16="http://schemas.microsoft.com/office/drawing/2014/main" id="{A0ADBA72-396B-45D0-94D0-3978BCDA47A2}"/>
              </a:ext>
            </a:extLst>
          </p:cNvPr>
          <p:cNvSpPr>
            <a:spLocks noGrp="1"/>
          </p:cNvSpPr>
          <p:nvPr>
            <p:ph idx="1"/>
          </p:nvPr>
        </p:nvSpPr>
        <p:spPr/>
        <p:txBody>
          <a:bodyPr/>
          <a:lstStyle/>
          <a:p>
            <a:r>
              <a:rPr lang="en-US" dirty="0"/>
              <a:t>In the above examples, we changed our variable that controls the loop by one (e.g. count = count + 1)</a:t>
            </a:r>
          </a:p>
          <a:p>
            <a:r>
              <a:rPr lang="en-US" dirty="0"/>
              <a:t>However, you can change that variable by any amount, including subtracting from it.</a:t>
            </a:r>
          </a:p>
          <a:p>
            <a:r>
              <a:rPr lang="en-US" dirty="0"/>
              <a:t>Recall “modulus.” Mod is the remainder when you divide 2 numbers. If the number divide evenly, then the mod of the 2 numbers (remainder) is 0.</a:t>
            </a:r>
          </a:p>
        </p:txBody>
      </p:sp>
    </p:spTree>
    <p:extLst>
      <p:ext uri="{BB962C8B-B14F-4D97-AF65-F5344CB8AC3E}">
        <p14:creationId xmlns:p14="http://schemas.microsoft.com/office/powerpoint/2010/main" val="202521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E7E-37DE-4C5D-908F-55B8D87F3B2E}"/>
              </a:ext>
            </a:extLst>
          </p:cNvPr>
          <p:cNvSpPr>
            <a:spLocks noGrp="1"/>
          </p:cNvSpPr>
          <p:nvPr>
            <p:ph type="title"/>
          </p:nvPr>
        </p:nvSpPr>
        <p:spPr/>
        <p:txBody>
          <a:bodyPr/>
          <a:lstStyle/>
          <a:p>
            <a:r>
              <a:rPr lang="en-US" dirty="0"/>
              <a:t>If Review</a:t>
            </a:r>
          </a:p>
        </p:txBody>
      </p:sp>
      <p:sp>
        <p:nvSpPr>
          <p:cNvPr id="3" name="Content Placeholder 2">
            <a:extLst>
              <a:ext uri="{FF2B5EF4-FFF2-40B4-BE49-F238E27FC236}">
                <a16:creationId xmlns:a16="http://schemas.microsoft.com/office/drawing/2014/main" id="{CA01F07D-FD15-486E-9BAC-F39579B06C00}"/>
              </a:ext>
            </a:extLst>
          </p:cNvPr>
          <p:cNvSpPr>
            <a:spLocks noGrp="1"/>
          </p:cNvSpPr>
          <p:nvPr>
            <p:ph idx="1"/>
          </p:nvPr>
        </p:nvSpPr>
        <p:spPr/>
        <p:txBody>
          <a:bodyPr/>
          <a:lstStyle/>
          <a:p>
            <a:r>
              <a:rPr lang="en-US" dirty="0"/>
              <a:t>If Statements evaluate a “Boolean” condition</a:t>
            </a:r>
          </a:p>
          <a:p>
            <a:pPr lvl="1"/>
            <a:r>
              <a:rPr lang="en-US" dirty="0"/>
              <a:t>Boolean condition – evaluates to True or False</a:t>
            </a:r>
          </a:p>
          <a:p>
            <a:r>
              <a:rPr lang="en-US" dirty="0"/>
              <a:t>If the condition is true, the code inside the If Statement will execute</a:t>
            </a:r>
          </a:p>
          <a:p>
            <a:pPr lvl="1"/>
            <a:r>
              <a:rPr lang="en-US" dirty="0"/>
              <a:t>Use indentation to indicate what code is controlled by the If Statement</a:t>
            </a:r>
          </a:p>
          <a:p>
            <a:r>
              <a:rPr lang="en-US" dirty="0"/>
              <a:t>So far our code executes top to bottom and never goes back up</a:t>
            </a:r>
          </a:p>
          <a:p>
            <a:pPr lvl="1"/>
            <a:r>
              <a:rPr lang="en-US" dirty="0"/>
              <a:t>Loops let us go back up and repeat code</a:t>
            </a:r>
          </a:p>
          <a:p>
            <a:endParaRPr lang="en-US" dirty="0"/>
          </a:p>
        </p:txBody>
      </p:sp>
    </p:spTree>
    <p:extLst>
      <p:ext uri="{BB962C8B-B14F-4D97-AF65-F5344CB8AC3E}">
        <p14:creationId xmlns:p14="http://schemas.microsoft.com/office/powerpoint/2010/main" val="267323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lnSpcReduction="10000"/>
          </a:bodyPr>
          <a:lstStyle/>
          <a:p>
            <a:r>
              <a:rPr lang="en-US" dirty="0"/>
              <a:t>Syntax: </a:t>
            </a:r>
          </a:p>
          <a:p>
            <a:pPr marL="0" indent="0">
              <a:buNone/>
            </a:pPr>
            <a:r>
              <a:rPr lang="en-US" dirty="0"/>
              <a:t>	while &lt;condition&gt;:</a:t>
            </a:r>
          </a:p>
          <a:p>
            <a:pPr marL="0" indent="0">
              <a:buNone/>
            </a:pPr>
            <a:r>
              <a:rPr lang="en-US" dirty="0"/>
              <a:t>	     statement1</a:t>
            </a:r>
          </a:p>
          <a:p>
            <a:pPr marL="0" indent="0">
              <a:buNone/>
            </a:pPr>
            <a:r>
              <a:rPr lang="en-US" dirty="0"/>
              <a:t>	statement2</a:t>
            </a:r>
          </a:p>
          <a:p>
            <a:pPr lvl="1"/>
            <a:r>
              <a:rPr lang="en-US" dirty="0"/>
              <a:t>Everything indented below the while is repeated every time we enter the loop (statement1 in the example above)</a:t>
            </a:r>
          </a:p>
          <a:p>
            <a:pPr lvl="1"/>
            <a:r>
              <a:rPr lang="en-US" dirty="0"/>
              <a:t>Once you indent back to the left, the code is outside the while; it’s what happens once the while condition is false (statement2 in the example above)</a:t>
            </a:r>
          </a:p>
          <a:p>
            <a:pPr lvl="1"/>
            <a:r>
              <a:rPr lang="en-US" dirty="0"/>
              <a:t>&lt;condition&gt; is a Boolean condition (evaluates to true or false)</a:t>
            </a:r>
          </a:p>
          <a:p>
            <a:endParaRPr lang="en-US" dirty="0"/>
          </a:p>
        </p:txBody>
      </p:sp>
    </p:spTree>
    <p:extLst>
      <p:ext uri="{BB962C8B-B14F-4D97-AF65-F5344CB8AC3E}">
        <p14:creationId xmlns:p14="http://schemas.microsoft.com/office/powerpoint/2010/main" val="515540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143-063C-4B9A-B6A2-FAB6AF71A486}"/>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EE3DA0BC-6B34-418C-8E89-97CE68EED6D6}"/>
              </a:ext>
            </a:extLst>
          </p:cNvPr>
          <p:cNvSpPr>
            <a:spLocks noGrp="1"/>
          </p:cNvSpPr>
          <p:nvPr>
            <p:ph idx="1"/>
          </p:nvPr>
        </p:nvSpPr>
        <p:spPr/>
        <p:txBody>
          <a:bodyPr>
            <a:normAutofit fontScale="92500" lnSpcReduction="20000"/>
          </a:bodyPr>
          <a:lstStyle/>
          <a:p>
            <a:r>
              <a:rPr lang="en-US" dirty="0"/>
              <a:t>The format of &lt;condition&gt; is:</a:t>
            </a:r>
          </a:p>
          <a:p>
            <a:pPr lvl="1"/>
            <a:r>
              <a:rPr lang="en-US" dirty="0"/>
              <a:t>&lt;value&gt; &lt;operator&gt; &lt;value&gt;</a:t>
            </a:r>
          </a:p>
          <a:p>
            <a:pPr lvl="1"/>
            <a:r>
              <a:rPr lang="en-US" dirty="0"/>
              <a:t>Where “value” is a variable or expression that evaluates to a number</a:t>
            </a:r>
          </a:p>
          <a:p>
            <a:pPr lvl="1"/>
            <a:r>
              <a:rPr lang="en-US" dirty="0"/>
              <a:t>And where “operator” is one of the following:</a:t>
            </a:r>
          </a:p>
          <a:p>
            <a:pPr lvl="2"/>
            <a:r>
              <a:rPr lang="en-US" dirty="0"/>
              <a:t>==</a:t>
            </a:r>
          </a:p>
          <a:p>
            <a:pPr lvl="2"/>
            <a:r>
              <a:rPr lang="en-US" dirty="0"/>
              <a:t>!= </a:t>
            </a:r>
          </a:p>
          <a:p>
            <a:pPr lvl="2"/>
            <a:r>
              <a:rPr lang="en-US" dirty="0"/>
              <a:t>&lt; </a:t>
            </a:r>
          </a:p>
          <a:p>
            <a:pPr lvl="2"/>
            <a:r>
              <a:rPr lang="en-US" dirty="0"/>
              <a:t>&lt;= </a:t>
            </a:r>
          </a:p>
          <a:p>
            <a:pPr lvl="2"/>
            <a:r>
              <a:rPr lang="en-US" dirty="0"/>
              <a:t>&gt; </a:t>
            </a:r>
          </a:p>
          <a:p>
            <a:pPr lvl="2"/>
            <a:r>
              <a:rPr lang="en-US" dirty="0"/>
              <a:t>&gt;=</a:t>
            </a:r>
          </a:p>
          <a:p>
            <a:endParaRPr lang="en-US" dirty="0"/>
          </a:p>
        </p:txBody>
      </p:sp>
    </p:spTree>
    <p:extLst>
      <p:ext uri="{BB962C8B-B14F-4D97-AF65-F5344CB8AC3E}">
        <p14:creationId xmlns:p14="http://schemas.microsoft.com/office/powerpoint/2010/main" val="993507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a:bodyPr>
          <a:lstStyle/>
          <a:p>
            <a:r>
              <a:rPr lang="en-US" dirty="0"/>
              <a:t>You must always change at least one of the values in the condition. Otherwise, the condition will either always be true (loop will run forever) or always be false (loop will never execute).</a:t>
            </a:r>
          </a:p>
        </p:txBody>
      </p:sp>
    </p:spTree>
    <p:extLst>
      <p:ext uri="{BB962C8B-B14F-4D97-AF65-F5344CB8AC3E}">
        <p14:creationId xmlns:p14="http://schemas.microsoft.com/office/powerpoint/2010/main" val="40170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3E16-CD5B-4002-AEF9-D5260B123CE0}"/>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0223C210-5BE8-4B10-A248-2333C8C8F8F4}"/>
              </a:ext>
            </a:extLst>
          </p:cNvPr>
          <p:cNvSpPr>
            <a:spLocks noGrp="1"/>
          </p:cNvSpPr>
          <p:nvPr>
            <p:ph idx="1"/>
          </p:nvPr>
        </p:nvSpPr>
        <p:spPr/>
        <p:txBody>
          <a:bodyPr>
            <a:normAutofit/>
          </a:bodyPr>
          <a:lstStyle/>
          <a:p>
            <a:r>
              <a:rPr lang="en-US" dirty="0"/>
              <a:t>Like if-statements, Loops have a Boolean condition</a:t>
            </a:r>
          </a:p>
          <a:p>
            <a:r>
              <a:rPr lang="en-US" dirty="0"/>
              <a:t>If-statements execute the code one if the condition is true; while-loops execute the code as long as (“while”) the condition is true</a:t>
            </a:r>
          </a:p>
          <a:p>
            <a:r>
              <a:rPr lang="en-US" dirty="0"/>
              <a:t>Thus, if we don’t want the code inside to execute indefinitely, we need to change the value of the variable that’s evaluated in the Boolean condition inside the loop</a:t>
            </a:r>
          </a:p>
          <a:p>
            <a:r>
              <a:rPr lang="en-US" dirty="0"/>
              <a:t>Like with if-statements, use a colon at the end of the condition and use indentation to show what code is included in the loop</a:t>
            </a:r>
          </a:p>
        </p:txBody>
      </p:sp>
    </p:spTree>
    <p:extLst>
      <p:ext uri="{BB962C8B-B14F-4D97-AF65-F5344CB8AC3E}">
        <p14:creationId xmlns:p14="http://schemas.microsoft.com/office/powerpoint/2010/main" val="423536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43EE4E4-4F6E-4D0C-8241-7422485C59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9CDFF21-67C6-4C4C-9A1C-C7726D3D39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a:extLst>
              <a:ext uri="{FF2B5EF4-FFF2-40B4-BE49-F238E27FC236}">
                <a16:creationId xmlns:a16="http://schemas.microsoft.com/office/drawing/2014/main" id="{E98F8D60-BC6F-4B41-9481-5F49C96A10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6357"/>
            <a:ext cx="4511266"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5E43A71-BB75-469F-99DB-00DB0DA5ACE5}"/>
              </a:ext>
            </a:extLst>
          </p:cNvPr>
          <p:cNvPicPr>
            <a:picLocks noChangeAspect="1"/>
          </p:cNvPicPr>
          <p:nvPr/>
        </p:nvPicPr>
        <p:blipFill>
          <a:blip r:embed="rId3"/>
          <a:stretch>
            <a:fillRect/>
          </a:stretch>
        </p:blipFill>
        <p:spPr>
          <a:xfrm>
            <a:off x="988626" y="2227199"/>
            <a:ext cx="4159568" cy="2086931"/>
          </a:xfrm>
          <a:prstGeom prst="rect">
            <a:avLst/>
          </a:prstGeom>
        </p:spPr>
      </p:pic>
      <p:sp>
        <p:nvSpPr>
          <p:cNvPr id="2" name="Title 1">
            <a:extLst>
              <a:ext uri="{FF2B5EF4-FFF2-40B4-BE49-F238E27FC236}">
                <a16:creationId xmlns:a16="http://schemas.microsoft.com/office/drawing/2014/main" id="{AEFE5DAF-E2D6-437D-9627-44239545CAD9}"/>
              </a:ext>
            </a:extLst>
          </p:cNvPr>
          <p:cNvSpPr>
            <a:spLocks noGrp="1"/>
          </p:cNvSpPr>
          <p:nvPr>
            <p:ph type="title"/>
          </p:nvPr>
        </p:nvSpPr>
        <p:spPr>
          <a:xfrm>
            <a:off x="6923757" y="1290025"/>
            <a:ext cx="4475892" cy="1188720"/>
          </a:xfrm>
          <a:solidFill>
            <a:srgbClr val="FFFFFF"/>
          </a:solidFill>
          <a:ln>
            <a:solidFill>
              <a:srgbClr val="404040"/>
            </a:solidFill>
          </a:ln>
        </p:spPr>
        <p:txBody>
          <a:bodyPr>
            <a:normAutofit/>
          </a:bodyPr>
          <a:lstStyle/>
          <a:p>
            <a:r>
              <a:rPr lang="en-US"/>
              <a:t>While loop</a:t>
            </a:r>
          </a:p>
        </p:txBody>
      </p:sp>
      <p:sp>
        <p:nvSpPr>
          <p:cNvPr id="13" name="Content Placeholder 8"/>
          <p:cNvSpPr>
            <a:spLocks noGrp="1"/>
          </p:cNvSpPr>
          <p:nvPr>
            <p:ph idx="1"/>
          </p:nvPr>
        </p:nvSpPr>
        <p:spPr>
          <a:xfrm>
            <a:off x="6923757" y="2858703"/>
            <a:ext cx="4475892" cy="3042547"/>
          </a:xfrm>
        </p:spPr>
        <p:txBody>
          <a:bodyPr>
            <a:normAutofit/>
          </a:bodyPr>
          <a:lstStyle/>
          <a:p>
            <a:r>
              <a:rPr lang="en-US">
                <a:solidFill>
                  <a:srgbClr val="FFFFFF"/>
                </a:solidFill>
              </a:rPr>
              <a:t>The prompt to enter an animal will continue indefinitely because 5 &lt;= 5 is always true</a:t>
            </a:r>
          </a:p>
          <a:p>
            <a:r>
              <a:rPr lang="en-US">
                <a:solidFill>
                  <a:srgbClr val="FFFFFF"/>
                </a:solidFill>
              </a:rPr>
              <a:t>Use a variable so the condition can be changed</a:t>
            </a:r>
          </a:p>
          <a:p>
            <a:endParaRPr lang="en-US">
              <a:solidFill>
                <a:srgbClr val="FFFFFF"/>
              </a:solidFill>
            </a:endParaRPr>
          </a:p>
        </p:txBody>
      </p:sp>
    </p:spTree>
    <p:extLst>
      <p:ext uri="{BB962C8B-B14F-4D97-AF65-F5344CB8AC3E}">
        <p14:creationId xmlns:p14="http://schemas.microsoft.com/office/powerpoint/2010/main" val="29068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D87010A-38DC-4E60-912E-85B23AF68B3B}"/>
              </a:ext>
            </a:extLst>
          </p:cNvPr>
          <p:cNvPicPr>
            <a:picLocks noGrp="1" noChangeAspect="1"/>
          </p:cNvPicPr>
          <p:nvPr>
            <p:ph type="pic" idx="1"/>
          </p:nvPr>
        </p:nvPicPr>
        <p:blipFill rotWithShape="1">
          <a:blip r:embed="rId2"/>
          <a:srcRect r="3" b="2253"/>
          <a:stretch/>
        </p:blipFill>
        <p:spPr>
          <a:xfrm>
            <a:off x="4654296" y="10"/>
            <a:ext cx="7537704" cy="6857990"/>
          </a:xfrm>
          <a:prstGeom prst="rect">
            <a:avLst/>
          </a:prstGeom>
        </p:spPr>
      </p:pic>
      <p:sp>
        <p:nvSpPr>
          <p:cNvPr id="2" name="Title 1">
            <a:extLst>
              <a:ext uri="{FF2B5EF4-FFF2-40B4-BE49-F238E27FC236}">
                <a16:creationId xmlns:a16="http://schemas.microsoft.com/office/drawing/2014/main" id="{FB9F2568-DA22-4262-B1EE-A2564BB40C61}"/>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2000" dirty="0"/>
              <a:t>While Syntax</a:t>
            </a:r>
          </a:p>
        </p:txBody>
      </p:sp>
      <p:sp>
        <p:nvSpPr>
          <p:cNvPr id="4" name="Text Placeholder 3">
            <a:extLst>
              <a:ext uri="{FF2B5EF4-FFF2-40B4-BE49-F238E27FC236}">
                <a16:creationId xmlns:a16="http://schemas.microsoft.com/office/drawing/2014/main" id="{C032600D-5AD7-49A2-A0FA-130B0548CCF7}"/>
              </a:ext>
            </a:extLst>
          </p:cNvPr>
          <p:cNvSpPr>
            <a:spLocks noGrp="1"/>
          </p:cNvSpPr>
          <p:nvPr>
            <p:ph type="body" sz="half" idx="2"/>
          </p:nvPr>
        </p:nvSpPr>
        <p:spPr>
          <a:xfrm>
            <a:off x="804670" y="2640692"/>
            <a:ext cx="3044952" cy="3255252"/>
          </a:xfrm>
        </p:spPr>
        <p:txBody>
          <a:bodyPr vert="horz" lIns="91440" tIns="45720" rIns="91440" bIns="45720" rtlCol="0">
            <a:normAutofit lnSpcReduction="10000"/>
          </a:bodyPr>
          <a:lstStyle/>
          <a:p>
            <a:pPr indent="-228600" algn="l">
              <a:buFont typeface="Arial" panose="020B0604020202020204" pitchFamily="34" charset="0"/>
              <a:buChar char="•"/>
            </a:pPr>
            <a:r>
              <a:rPr lang="en-US" sz="1600" dirty="0">
                <a:solidFill>
                  <a:schemeClr val="tx1">
                    <a:lumMod val="85000"/>
                    <a:lumOff val="15000"/>
                  </a:schemeClr>
                </a:solidFill>
              </a:rPr>
              <a:t>Note the Boolean condition and the incrementation of the variable. Those are key elements of a While Loop.</a:t>
            </a:r>
          </a:p>
          <a:p>
            <a:pPr indent="-228600" algn="l">
              <a:buFont typeface="Arial" panose="020B0604020202020204" pitchFamily="34" charset="0"/>
              <a:buChar char="•"/>
            </a:pPr>
            <a:r>
              <a:rPr lang="en-US" sz="1600" dirty="0">
                <a:solidFill>
                  <a:schemeClr val="tx1">
                    <a:lumMod val="85000"/>
                    <a:lumOff val="15000"/>
                  </a:schemeClr>
                </a:solidFill>
              </a:rPr>
              <a:t>If we don’t increment x, then the loop would run forever (it would also run forever if we write “while True:” because it’s always true).</a:t>
            </a:r>
          </a:p>
          <a:p>
            <a:pPr indent="-228600" algn="l">
              <a:buFont typeface="Arial" panose="020B0604020202020204" pitchFamily="34" charset="0"/>
              <a:buChar char="•"/>
            </a:pPr>
            <a:r>
              <a:rPr lang="en-US" sz="1600" dirty="0">
                <a:solidFill>
                  <a:schemeClr val="tx1">
                    <a:lumMod val="85000"/>
                    <a:lumOff val="15000"/>
                  </a:schemeClr>
                </a:solidFill>
              </a:rPr>
              <a:t>Notice how the value of x changes with each iteration of the loop.</a:t>
            </a:r>
          </a:p>
          <a:p>
            <a:pPr indent="-228600" algn="l">
              <a:buFont typeface="Arial" panose="020B0604020202020204" pitchFamily="34" charset="0"/>
              <a:buChar char="•"/>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179266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F8C9-77EF-4571-AE36-84A7DCF22B64}"/>
              </a:ext>
            </a:extLst>
          </p:cNvPr>
          <p:cNvSpPr>
            <a:spLocks noGrp="1"/>
          </p:cNvSpPr>
          <p:nvPr>
            <p:ph type="title"/>
          </p:nvPr>
        </p:nvSpPr>
        <p:spPr/>
        <p:txBody>
          <a:bodyPr/>
          <a:lstStyle/>
          <a:p>
            <a:r>
              <a:rPr lang="en-US" dirty="0"/>
              <a:t>Loop Flowchart</a:t>
            </a:r>
          </a:p>
        </p:txBody>
      </p:sp>
      <p:pic>
        <p:nvPicPr>
          <p:cNvPr id="6" name="Picture Placeholder 5">
            <a:extLst>
              <a:ext uri="{FF2B5EF4-FFF2-40B4-BE49-F238E27FC236}">
                <a16:creationId xmlns:a16="http://schemas.microsoft.com/office/drawing/2014/main" id="{66A67607-D96B-4B33-968F-3C218C2B3379}"/>
              </a:ext>
            </a:extLst>
          </p:cNvPr>
          <p:cNvPicPr>
            <a:picLocks noGrp="1" noChangeAspect="1"/>
          </p:cNvPicPr>
          <p:nvPr>
            <p:ph type="pic" idx="1"/>
          </p:nvPr>
        </p:nvPicPr>
        <p:blipFill>
          <a:blip r:embed="rId2"/>
          <a:stretch>
            <a:fillRect/>
          </a:stretch>
        </p:blipFill>
        <p:spPr>
          <a:xfrm>
            <a:off x="6334133" y="0"/>
            <a:ext cx="5625829" cy="6858000"/>
          </a:xfrm>
        </p:spPr>
      </p:pic>
      <p:sp>
        <p:nvSpPr>
          <p:cNvPr id="4" name="Text Placeholder 3">
            <a:extLst>
              <a:ext uri="{FF2B5EF4-FFF2-40B4-BE49-F238E27FC236}">
                <a16:creationId xmlns:a16="http://schemas.microsoft.com/office/drawing/2014/main" id="{19E88889-8F1E-4F6A-A0A4-C200B5C2C4D3}"/>
              </a:ext>
            </a:extLst>
          </p:cNvPr>
          <p:cNvSpPr>
            <a:spLocks noGrp="1"/>
          </p:cNvSpPr>
          <p:nvPr>
            <p:ph type="body" sz="half" idx="2"/>
          </p:nvPr>
        </p:nvSpPr>
        <p:spPr/>
        <p:txBody>
          <a:bodyPr/>
          <a:lstStyle/>
          <a:p>
            <a:r>
              <a:rPr lang="en-US" dirty="0"/>
              <a:t>Image Credit: Arup Guha</a:t>
            </a:r>
          </a:p>
        </p:txBody>
      </p:sp>
    </p:spTree>
    <p:extLst>
      <p:ext uri="{BB962C8B-B14F-4D97-AF65-F5344CB8AC3E}">
        <p14:creationId xmlns:p14="http://schemas.microsoft.com/office/powerpoint/2010/main" val="328178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228976-DC05-4B5F-9E0D-F783B3E20EFF}"/>
              </a:ext>
            </a:extLst>
          </p:cNvPr>
          <p:cNvSpPr>
            <a:spLocks noGrp="1"/>
          </p:cNvSpPr>
          <p:nvPr>
            <p:ph type="body" idx="1"/>
          </p:nvPr>
        </p:nvSpPr>
        <p:spPr/>
        <p:txBody>
          <a:bodyPr/>
          <a:lstStyle/>
          <a:p>
            <a:r>
              <a:rPr lang="en-US" dirty="0"/>
              <a:t>How are our values changing?</a:t>
            </a:r>
          </a:p>
        </p:txBody>
      </p:sp>
      <p:graphicFrame>
        <p:nvGraphicFramePr>
          <p:cNvPr id="6" name="Content Placeholder 5">
            <a:extLst>
              <a:ext uri="{FF2B5EF4-FFF2-40B4-BE49-F238E27FC236}">
                <a16:creationId xmlns:a16="http://schemas.microsoft.com/office/drawing/2014/main" id="{4F831C9D-9BD5-46EB-BB92-EBF0F2E7FE6A}"/>
              </a:ext>
            </a:extLst>
          </p:cNvPr>
          <p:cNvGraphicFramePr>
            <a:graphicFrameLocks noGrp="1"/>
          </p:cNvGraphicFramePr>
          <p:nvPr>
            <p:ph sz="half" idx="2"/>
            <p:extLst>
              <p:ext uri="{D42A27DB-BD31-4B8C-83A1-F6EECF244321}">
                <p14:modId xmlns:p14="http://schemas.microsoft.com/office/powerpoint/2010/main" val="2296968159"/>
              </p:ext>
            </p:extLst>
          </p:nvPr>
        </p:nvGraphicFramePr>
        <p:xfrm>
          <a:off x="1582738" y="3143250"/>
          <a:ext cx="4270377" cy="2595880"/>
        </p:xfrm>
        <a:graphic>
          <a:graphicData uri="http://schemas.openxmlformats.org/drawingml/2006/table">
            <a:tbl>
              <a:tblPr firstRow="1" bandRow="1">
                <a:tableStyleId>{5C22544A-7EE6-4342-B048-85BDC9FD1C3A}</a:tableStyleId>
              </a:tblPr>
              <a:tblGrid>
                <a:gridCol w="1423459">
                  <a:extLst>
                    <a:ext uri="{9D8B030D-6E8A-4147-A177-3AD203B41FA5}">
                      <a16:colId xmlns:a16="http://schemas.microsoft.com/office/drawing/2014/main" val="625139575"/>
                    </a:ext>
                  </a:extLst>
                </a:gridCol>
                <a:gridCol w="1423459">
                  <a:extLst>
                    <a:ext uri="{9D8B030D-6E8A-4147-A177-3AD203B41FA5}">
                      <a16:colId xmlns:a16="http://schemas.microsoft.com/office/drawing/2014/main" val="1568690361"/>
                    </a:ext>
                  </a:extLst>
                </a:gridCol>
                <a:gridCol w="1423459">
                  <a:extLst>
                    <a:ext uri="{9D8B030D-6E8A-4147-A177-3AD203B41FA5}">
                      <a16:colId xmlns:a16="http://schemas.microsoft.com/office/drawing/2014/main" val="2629994568"/>
                    </a:ext>
                  </a:extLst>
                </a:gridCol>
              </a:tblGrid>
              <a:tr h="370840">
                <a:tc>
                  <a:txBody>
                    <a:bodyPr/>
                    <a:lstStyle/>
                    <a:p>
                      <a:r>
                        <a:rPr lang="en-US" dirty="0"/>
                        <a:t>i</a:t>
                      </a:r>
                    </a:p>
                  </a:txBody>
                  <a:tcPr marL="81072" marR="81072"/>
                </a:tc>
                <a:tc>
                  <a:txBody>
                    <a:bodyPr/>
                    <a:lstStyle/>
                    <a:p>
                      <a:r>
                        <a:rPr lang="en-US" dirty="0" err="1"/>
                        <a:t>i</a:t>
                      </a:r>
                      <a:r>
                        <a:rPr lang="en-US" dirty="0"/>
                        <a:t> &lt; 10?</a:t>
                      </a:r>
                    </a:p>
                  </a:txBody>
                  <a:tcPr marL="81072" marR="81072"/>
                </a:tc>
                <a:tc>
                  <a:txBody>
                    <a:bodyPr/>
                    <a:lstStyle/>
                    <a:p>
                      <a:r>
                        <a:rPr lang="en-US" dirty="0"/>
                        <a:t>Enter loop?</a:t>
                      </a:r>
                    </a:p>
                  </a:txBody>
                  <a:tcPr marL="81072" marR="81072"/>
                </a:tc>
                <a:extLst>
                  <a:ext uri="{0D108BD9-81ED-4DB2-BD59-A6C34878D82A}">
                    <a16:rowId xmlns:a16="http://schemas.microsoft.com/office/drawing/2014/main" val="3491212623"/>
                  </a:ext>
                </a:extLst>
              </a:tr>
              <a:tr h="370840">
                <a:tc>
                  <a:txBody>
                    <a:bodyPr/>
                    <a:lstStyle/>
                    <a:p>
                      <a:r>
                        <a:rPr lang="en-US" dirty="0"/>
                        <a:t>5</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1395353205"/>
                  </a:ext>
                </a:extLst>
              </a:tr>
              <a:tr h="370840">
                <a:tc>
                  <a:txBody>
                    <a:bodyPr/>
                    <a:lstStyle/>
                    <a:p>
                      <a:r>
                        <a:rPr lang="en-US" dirty="0"/>
                        <a:t>6</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49687721"/>
                  </a:ext>
                </a:extLst>
              </a:tr>
              <a:tr h="370840">
                <a:tc>
                  <a:txBody>
                    <a:bodyPr/>
                    <a:lstStyle/>
                    <a:p>
                      <a:r>
                        <a:rPr lang="en-US" dirty="0"/>
                        <a:t>7</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742815436"/>
                  </a:ext>
                </a:extLst>
              </a:tr>
              <a:tr h="370840">
                <a:tc>
                  <a:txBody>
                    <a:bodyPr/>
                    <a:lstStyle/>
                    <a:p>
                      <a:r>
                        <a:rPr lang="en-US" dirty="0"/>
                        <a:t>8</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4058102867"/>
                  </a:ext>
                </a:extLst>
              </a:tr>
              <a:tr h="370840">
                <a:tc>
                  <a:txBody>
                    <a:bodyPr/>
                    <a:lstStyle/>
                    <a:p>
                      <a:r>
                        <a:rPr lang="en-US" dirty="0"/>
                        <a:t>9</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3105018842"/>
                  </a:ext>
                </a:extLst>
              </a:tr>
              <a:tr h="370840">
                <a:tc>
                  <a:txBody>
                    <a:bodyPr/>
                    <a:lstStyle/>
                    <a:p>
                      <a:r>
                        <a:rPr lang="en-US" dirty="0"/>
                        <a:t>10</a:t>
                      </a:r>
                    </a:p>
                  </a:txBody>
                  <a:tcPr marL="81072" marR="81072"/>
                </a:tc>
                <a:tc>
                  <a:txBody>
                    <a:bodyPr/>
                    <a:lstStyle/>
                    <a:p>
                      <a:r>
                        <a:rPr lang="en-US" dirty="0"/>
                        <a:t>No</a:t>
                      </a:r>
                    </a:p>
                  </a:txBody>
                  <a:tcPr marL="81072" marR="81072"/>
                </a:tc>
                <a:tc>
                  <a:txBody>
                    <a:bodyPr/>
                    <a:lstStyle/>
                    <a:p>
                      <a:r>
                        <a:rPr lang="en-US" dirty="0"/>
                        <a:t>No</a:t>
                      </a:r>
                    </a:p>
                  </a:txBody>
                  <a:tcPr marL="81072" marR="81072"/>
                </a:tc>
                <a:extLst>
                  <a:ext uri="{0D108BD9-81ED-4DB2-BD59-A6C34878D82A}">
                    <a16:rowId xmlns:a16="http://schemas.microsoft.com/office/drawing/2014/main" val="3820470597"/>
                  </a:ext>
                </a:extLst>
              </a:tr>
            </a:tbl>
          </a:graphicData>
        </a:graphic>
      </p:graphicFrame>
      <p:pic>
        <p:nvPicPr>
          <p:cNvPr id="13" name="Content Placeholder 12">
            <a:extLst>
              <a:ext uri="{FF2B5EF4-FFF2-40B4-BE49-F238E27FC236}">
                <a16:creationId xmlns:a16="http://schemas.microsoft.com/office/drawing/2014/main" id="{15CE1841-CB57-45F8-97C8-C1B5A2349FBC}"/>
              </a:ext>
            </a:extLst>
          </p:cNvPr>
          <p:cNvPicPr>
            <a:picLocks noGrp="1" noChangeAspect="1"/>
          </p:cNvPicPr>
          <p:nvPr>
            <p:ph sz="quarter" idx="4"/>
          </p:nvPr>
        </p:nvPicPr>
        <p:blipFill>
          <a:blip r:embed="rId2"/>
          <a:stretch>
            <a:fillRect/>
          </a:stretch>
        </p:blipFill>
        <p:spPr>
          <a:xfrm>
            <a:off x="7070181" y="3143250"/>
            <a:ext cx="2790326" cy="2597150"/>
          </a:xfrm>
        </p:spPr>
      </p:pic>
      <p:sp>
        <p:nvSpPr>
          <p:cNvPr id="11" name="Text Placeholder 10">
            <a:extLst>
              <a:ext uri="{FF2B5EF4-FFF2-40B4-BE49-F238E27FC236}">
                <a16:creationId xmlns:a16="http://schemas.microsoft.com/office/drawing/2014/main" id="{298D85F0-7BB0-4FB9-A2CF-2841FDFF1DED}"/>
              </a:ext>
            </a:extLst>
          </p:cNvPr>
          <p:cNvSpPr>
            <a:spLocks noGrp="1"/>
          </p:cNvSpPr>
          <p:nvPr>
            <p:ph type="body" sz="quarter" idx="13"/>
          </p:nvPr>
        </p:nvSpPr>
        <p:spPr/>
        <p:txBody>
          <a:bodyPr>
            <a:normAutofit fontScale="92500" lnSpcReduction="20000"/>
          </a:bodyPr>
          <a:lstStyle/>
          <a:p>
            <a:r>
              <a:rPr lang="en-US" dirty="0"/>
              <a:t>Code from </a:t>
            </a:r>
          </a:p>
          <a:p>
            <a:r>
              <a:rPr lang="en-US" dirty="0"/>
              <a:t>previous example</a:t>
            </a:r>
          </a:p>
        </p:txBody>
      </p:sp>
      <p:sp>
        <p:nvSpPr>
          <p:cNvPr id="8" name="Title 7">
            <a:extLst>
              <a:ext uri="{FF2B5EF4-FFF2-40B4-BE49-F238E27FC236}">
                <a16:creationId xmlns:a16="http://schemas.microsoft.com/office/drawing/2014/main" id="{841E4BB3-2815-4E64-B26E-F56F94D66322}"/>
              </a:ext>
            </a:extLst>
          </p:cNvPr>
          <p:cNvSpPr>
            <a:spLocks noGrp="1"/>
          </p:cNvSpPr>
          <p:nvPr>
            <p:ph type="title"/>
          </p:nvPr>
        </p:nvSpPr>
        <p:spPr/>
        <p:txBody>
          <a:bodyPr/>
          <a:lstStyle/>
          <a:p>
            <a:r>
              <a:rPr lang="en-US" dirty="0"/>
              <a:t>While loop</a:t>
            </a:r>
          </a:p>
        </p:txBody>
      </p:sp>
    </p:spTree>
    <p:extLst>
      <p:ext uri="{BB962C8B-B14F-4D97-AF65-F5344CB8AC3E}">
        <p14:creationId xmlns:p14="http://schemas.microsoft.com/office/powerpoint/2010/main" val="85280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194-6DCB-41FF-8B85-E1E82247A776}"/>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3047EE77-92AF-4C9D-B968-05CECC117C3F}"/>
              </a:ext>
            </a:extLst>
          </p:cNvPr>
          <p:cNvSpPr>
            <a:spLocks noGrp="1"/>
          </p:cNvSpPr>
          <p:nvPr>
            <p:ph idx="1"/>
          </p:nvPr>
        </p:nvSpPr>
        <p:spPr/>
        <p:txBody>
          <a:bodyPr>
            <a:normAutofit lnSpcReduction="10000"/>
          </a:bodyPr>
          <a:lstStyle/>
          <a:p>
            <a:r>
              <a:rPr lang="en-US" dirty="0"/>
              <a:t>Write a program that asks the user for a number and then prints the sum of all numbers from 1 to that number. For example, if the number is 4, then you calculate 1+ 2+ 3+ 4 = 10.</a:t>
            </a:r>
          </a:p>
          <a:p>
            <a:pPr marL="0" indent="0">
              <a:buNone/>
            </a:pPr>
            <a:br>
              <a:rPr lang="en-US" dirty="0"/>
            </a:br>
            <a:r>
              <a:rPr lang="en-US" u="sng" dirty="0"/>
              <a:t>Sample IO</a:t>
            </a:r>
            <a:endParaRPr lang="en-US" dirty="0"/>
          </a:p>
          <a:p>
            <a:pPr marL="0" indent="0">
              <a:buNone/>
            </a:pPr>
            <a:r>
              <a:rPr lang="en-US" dirty="0"/>
              <a:t>Enter the endpoint</a:t>
            </a:r>
          </a:p>
          <a:p>
            <a:pPr marL="0" indent="0">
              <a:buNone/>
            </a:pPr>
            <a:r>
              <a:rPr lang="en-US" dirty="0"/>
              <a:t>5</a:t>
            </a:r>
          </a:p>
          <a:p>
            <a:pPr marL="0" indent="0">
              <a:buNone/>
            </a:pPr>
            <a:r>
              <a:rPr lang="en-US" dirty="0"/>
              <a:t>The sum from 1 through 5 is 15</a:t>
            </a:r>
          </a:p>
          <a:p>
            <a:pPr marL="0" indent="0">
              <a:buNone/>
            </a:pPr>
            <a:r>
              <a:rPr lang="en-US" dirty="0"/>
              <a:t>(code solution on next page)</a:t>
            </a:r>
          </a:p>
        </p:txBody>
      </p:sp>
    </p:spTree>
    <p:extLst>
      <p:ext uri="{BB962C8B-B14F-4D97-AF65-F5344CB8AC3E}">
        <p14:creationId xmlns:p14="http://schemas.microsoft.com/office/powerpoint/2010/main" val="183664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rotWithShape="1">
          <a:blip r:embed="rId3"/>
          <a:srcRect t="2174" r="-3" b="-3"/>
          <a:stretch/>
        </p:blipFill>
        <p:spPr>
          <a:xfrm>
            <a:off x="970788" y="969264"/>
            <a:ext cx="102504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11646116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3102</TotalTime>
  <Words>959</Words>
  <Application>Microsoft Office PowerPoint</Application>
  <PresentationFormat>Widescreen</PresentationFormat>
  <Paragraphs>113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Parcel</vt:lpstr>
      <vt:lpstr>While Loops</vt:lpstr>
      <vt:lpstr>If Review</vt:lpstr>
      <vt:lpstr>While Loop</vt:lpstr>
      <vt:lpstr>While loop</vt:lpstr>
      <vt:lpstr>While Syntax</vt:lpstr>
      <vt:lpstr>Loop Flowchart</vt:lpstr>
      <vt:lpstr>While loop</vt:lpstr>
      <vt:lpstr>Example Problems!</vt:lpstr>
      <vt:lpstr>PowerPoint Presentation</vt:lpstr>
      <vt:lpstr>Example Problems!</vt:lpstr>
      <vt:lpstr>PowerPoint Presentation</vt:lpstr>
      <vt:lpstr>Non-counting loops</vt:lpstr>
      <vt:lpstr>Sentinel Controlled Loop</vt:lpstr>
      <vt:lpstr>Example: Sum user input</vt:lpstr>
      <vt:lpstr>PowerPoint Presentation</vt:lpstr>
      <vt:lpstr>Flag Controlled Loop</vt:lpstr>
      <vt:lpstr>Example: Snake eyes</vt:lpstr>
      <vt:lpstr>PowerPoint Presentation</vt:lpstr>
      <vt:lpstr>Hints for Problems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Rachael Sera</dc:creator>
  <cp:lastModifiedBy>Rachael Sera</cp:lastModifiedBy>
  <cp:revision>27</cp:revision>
  <dcterms:created xsi:type="dcterms:W3CDTF">2017-10-27T14:43:27Z</dcterms:created>
  <dcterms:modified xsi:type="dcterms:W3CDTF">2018-02-13T14:31:24Z</dcterms:modified>
</cp:coreProperties>
</file>