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6" r:id="rId2"/>
    <p:sldId id="275" r:id="rId3"/>
    <p:sldId id="259" r:id="rId4"/>
    <p:sldId id="261" r:id="rId5"/>
    <p:sldId id="260" r:id="rId6"/>
    <p:sldId id="262" r:id="rId7"/>
    <p:sldId id="267" r:id="rId8"/>
    <p:sldId id="264" r:id="rId9"/>
    <p:sldId id="265" r:id="rId10"/>
    <p:sldId id="263" r:id="rId11"/>
    <p:sldId id="268" r:id="rId12"/>
    <p:sldId id="269" r:id="rId13"/>
    <p:sldId id="272" r:id="rId14"/>
    <p:sldId id="271"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78FECB-60DE-4634-8F76-5BE107EB012C}" type="doc">
      <dgm:prSet loTypeId="urn:microsoft.com/office/officeart/2005/8/layout/list1" loCatId="list" qsTypeId="urn:microsoft.com/office/officeart/2005/8/quickstyle/simple1" qsCatId="simple" csTypeId="urn:microsoft.com/office/officeart/2005/8/colors/accent3_3" csCatId="accent3" phldr="1"/>
      <dgm:spPr/>
      <dgm:t>
        <a:bodyPr/>
        <a:lstStyle/>
        <a:p>
          <a:endParaRPr lang="en-US"/>
        </a:p>
      </dgm:t>
    </dgm:pt>
    <dgm:pt modelId="{C84669EF-92B1-4F44-A8B1-4FD9619E7514}">
      <dgm:prSet/>
      <dgm:spPr/>
      <dgm:t>
        <a:bodyPr/>
        <a:lstStyle/>
        <a:p>
          <a:r>
            <a:rPr lang="en-US"/>
            <a:t>They have a Boolean condition</a:t>
          </a:r>
        </a:p>
      </dgm:t>
    </dgm:pt>
    <dgm:pt modelId="{CA5E7327-6EB3-4A1C-B3A1-2CFD7B99E7F9}" type="parTrans" cxnId="{D92DE5AB-88DB-41EA-8456-D680A4510118}">
      <dgm:prSet/>
      <dgm:spPr/>
      <dgm:t>
        <a:bodyPr/>
        <a:lstStyle/>
        <a:p>
          <a:endParaRPr lang="en-US"/>
        </a:p>
      </dgm:t>
    </dgm:pt>
    <dgm:pt modelId="{F41F4ABD-2427-4B68-BCE2-4976F7492CDC}" type="sibTrans" cxnId="{D92DE5AB-88DB-41EA-8456-D680A4510118}">
      <dgm:prSet/>
      <dgm:spPr/>
      <dgm:t>
        <a:bodyPr/>
        <a:lstStyle/>
        <a:p>
          <a:endParaRPr lang="en-US"/>
        </a:p>
      </dgm:t>
    </dgm:pt>
    <dgm:pt modelId="{5AD01A66-335D-4EE8-B828-2C146F63D015}">
      <dgm:prSet/>
      <dgm:spPr/>
      <dgm:t>
        <a:bodyPr/>
        <a:lstStyle/>
        <a:p>
          <a:r>
            <a:rPr lang="en-US" dirty="0"/>
            <a:t>If the condition is true, do what’s inside the loop, and then check the condition again</a:t>
          </a:r>
        </a:p>
      </dgm:t>
    </dgm:pt>
    <dgm:pt modelId="{8BE53FD6-EE67-447C-B5ED-DA4B796AD2A7}" type="parTrans" cxnId="{EC1B35EA-848A-4B51-A9B9-EC53DF8C10B1}">
      <dgm:prSet/>
      <dgm:spPr/>
      <dgm:t>
        <a:bodyPr/>
        <a:lstStyle/>
        <a:p>
          <a:endParaRPr lang="en-US"/>
        </a:p>
      </dgm:t>
    </dgm:pt>
    <dgm:pt modelId="{0D92D015-107B-48C5-823A-6780189B13C6}" type="sibTrans" cxnId="{EC1B35EA-848A-4B51-A9B9-EC53DF8C10B1}">
      <dgm:prSet/>
      <dgm:spPr/>
      <dgm:t>
        <a:bodyPr/>
        <a:lstStyle/>
        <a:p>
          <a:endParaRPr lang="en-US"/>
        </a:p>
      </dgm:t>
    </dgm:pt>
    <dgm:pt modelId="{18927A02-690B-40DB-A695-42083D63C2A7}">
      <dgm:prSet/>
      <dgm:spPr/>
      <dgm:t>
        <a:bodyPr/>
        <a:lstStyle/>
        <a:p>
          <a:r>
            <a:rPr lang="en-US"/>
            <a:t>If the condition is false, skip the code inside the loop and move on to the code that follows</a:t>
          </a:r>
        </a:p>
      </dgm:t>
    </dgm:pt>
    <dgm:pt modelId="{EC688443-A5E6-456F-8F55-E92AD0A584F0}" type="parTrans" cxnId="{ADEC3DBE-0784-49DE-BAE6-5CAD29E1C581}">
      <dgm:prSet/>
      <dgm:spPr/>
      <dgm:t>
        <a:bodyPr/>
        <a:lstStyle/>
        <a:p>
          <a:endParaRPr lang="en-US"/>
        </a:p>
      </dgm:t>
    </dgm:pt>
    <dgm:pt modelId="{78A60477-AE88-444E-AD44-E14FC467C389}" type="sibTrans" cxnId="{ADEC3DBE-0784-49DE-BAE6-5CAD29E1C581}">
      <dgm:prSet/>
      <dgm:spPr/>
      <dgm:t>
        <a:bodyPr/>
        <a:lstStyle/>
        <a:p>
          <a:endParaRPr lang="en-US"/>
        </a:p>
      </dgm:t>
    </dgm:pt>
    <dgm:pt modelId="{E868EA62-032D-4A9C-9868-0F31B2F500BC}">
      <dgm:prSet/>
      <dgm:spPr/>
      <dgm:t>
        <a:bodyPr/>
        <a:lstStyle/>
        <a:p>
          <a:r>
            <a:rPr lang="en-US"/>
            <a:t>We had to do 2 important steps:</a:t>
          </a:r>
        </a:p>
      </dgm:t>
    </dgm:pt>
    <dgm:pt modelId="{774A6488-96DD-49CA-B21F-024649F60A15}" type="parTrans" cxnId="{F958ED54-70CF-416D-9989-95167992D570}">
      <dgm:prSet/>
      <dgm:spPr/>
      <dgm:t>
        <a:bodyPr/>
        <a:lstStyle/>
        <a:p>
          <a:endParaRPr lang="en-US"/>
        </a:p>
      </dgm:t>
    </dgm:pt>
    <dgm:pt modelId="{4322ED7C-6137-4EC2-B1E9-C5E5299FF69A}" type="sibTrans" cxnId="{F958ED54-70CF-416D-9989-95167992D570}">
      <dgm:prSet/>
      <dgm:spPr/>
      <dgm:t>
        <a:bodyPr/>
        <a:lstStyle/>
        <a:p>
          <a:endParaRPr lang="en-US"/>
        </a:p>
      </dgm:t>
    </dgm:pt>
    <dgm:pt modelId="{66FFC6AC-757D-46FE-90B3-A5ECB995491A}">
      <dgm:prSet/>
      <dgm:spPr/>
      <dgm:t>
        <a:bodyPr/>
        <a:lstStyle/>
        <a:p>
          <a:r>
            <a:rPr lang="en-US" dirty="0"/>
            <a:t>Create a variable outside the loop (e.g. “counter” or “</a:t>
          </a:r>
          <a:r>
            <a:rPr lang="en-US" dirty="0" err="1"/>
            <a:t>i</a:t>
          </a:r>
          <a:r>
            <a:rPr lang="en-US" dirty="0"/>
            <a:t>”)</a:t>
          </a:r>
        </a:p>
      </dgm:t>
    </dgm:pt>
    <dgm:pt modelId="{CAA0BE18-D934-404A-A423-BB3C5D7FA4AE}" type="parTrans" cxnId="{AC4B6CB8-7980-4B43-9EEB-CA72555C29D9}">
      <dgm:prSet/>
      <dgm:spPr/>
      <dgm:t>
        <a:bodyPr/>
        <a:lstStyle/>
        <a:p>
          <a:endParaRPr lang="en-US"/>
        </a:p>
      </dgm:t>
    </dgm:pt>
    <dgm:pt modelId="{30A5785D-732A-4194-B9E8-E91E8461C094}" type="sibTrans" cxnId="{AC4B6CB8-7980-4B43-9EEB-CA72555C29D9}">
      <dgm:prSet/>
      <dgm:spPr/>
      <dgm:t>
        <a:bodyPr/>
        <a:lstStyle/>
        <a:p>
          <a:endParaRPr lang="en-US"/>
        </a:p>
      </dgm:t>
    </dgm:pt>
    <dgm:pt modelId="{73941164-79E6-42F4-97A4-B597240D4D45}">
      <dgm:prSet/>
      <dgm:spPr/>
      <dgm:t>
        <a:bodyPr/>
        <a:lstStyle/>
        <a:p>
          <a:r>
            <a:rPr lang="en-US"/>
            <a:t>Increment that variable inside the loop (otherwise the condition would either be always true or always false)</a:t>
          </a:r>
        </a:p>
      </dgm:t>
    </dgm:pt>
    <dgm:pt modelId="{E4073710-24FD-4436-BE33-811C925232D3}" type="parTrans" cxnId="{1DA13667-4687-41BE-A8C7-D177B4DA557C}">
      <dgm:prSet/>
      <dgm:spPr/>
      <dgm:t>
        <a:bodyPr/>
        <a:lstStyle/>
        <a:p>
          <a:endParaRPr lang="en-US"/>
        </a:p>
      </dgm:t>
    </dgm:pt>
    <dgm:pt modelId="{F6FA1066-840E-4DD5-A6A5-1BD724647879}" type="sibTrans" cxnId="{1DA13667-4687-41BE-A8C7-D177B4DA557C}">
      <dgm:prSet/>
      <dgm:spPr/>
      <dgm:t>
        <a:bodyPr/>
        <a:lstStyle/>
        <a:p>
          <a:endParaRPr lang="en-US"/>
        </a:p>
      </dgm:t>
    </dgm:pt>
    <dgm:pt modelId="{A9ED2214-C56F-42B8-861D-4565AC03549F}" type="pres">
      <dgm:prSet presAssocID="{8E78FECB-60DE-4634-8F76-5BE107EB012C}" presName="linear" presStyleCnt="0">
        <dgm:presLayoutVars>
          <dgm:dir/>
          <dgm:animLvl val="lvl"/>
          <dgm:resizeHandles val="exact"/>
        </dgm:presLayoutVars>
      </dgm:prSet>
      <dgm:spPr/>
    </dgm:pt>
    <dgm:pt modelId="{E0190A0A-4090-4409-9DE8-C80FEE9DF7E7}" type="pres">
      <dgm:prSet presAssocID="{C84669EF-92B1-4F44-A8B1-4FD9619E7514}" presName="parentLin" presStyleCnt="0"/>
      <dgm:spPr/>
    </dgm:pt>
    <dgm:pt modelId="{450F3F9E-F6FF-4042-91A8-02ACD160BD0A}" type="pres">
      <dgm:prSet presAssocID="{C84669EF-92B1-4F44-A8B1-4FD9619E7514}" presName="parentLeftMargin" presStyleLbl="node1" presStyleIdx="0" presStyleCnt="2"/>
      <dgm:spPr/>
    </dgm:pt>
    <dgm:pt modelId="{A668AC1D-7327-4646-B6DE-DFF3ACC0CA72}" type="pres">
      <dgm:prSet presAssocID="{C84669EF-92B1-4F44-A8B1-4FD9619E7514}" presName="parentText" presStyleLbl="node1" presStyleIdx="0" presStyleCnt="2">
        <dgm:presLayoutVars>
          <dgm:chMax val="0"/>
          <dgm:bulletEnabled val="1"/>
        </dgm:presLayoutVars>
      </dgm:prSet>
      <dgm:spPr/>
    </dgm:pt>
    <dgm:pt modelId="{17817728-43A2-4043-A26C-53571C5FA3E0}" type="pres">
      <dgm:prSet presAssocID="{C84669EF-92B1-4F44-A8B1-4FD9619E7514}" presName="negativeSpace" presStyleCnt="0"/>
      <dgm:spPr/>
    </dgm:pt>
    <dgm:pt modelId="{A6740C7B-BE97-40D6-85EB-547AE19800DD}" type="pres">
      <dgm:prSet presAssocID="{C84669EF-92B1-4F44-A8B1-4FD9619E7514}" presName="childText" presStyleLbl="conFgAcc1" presStyleIdx="0" presStyleCnt="2">
        <dgm:presLayoutVars>
          <dgm:bulletEnabled val="1"/>
        </dgm:presLayoutVars>
      </dgm:prSet>
      <dgm:spPr/>
    </dgm:pt>
    <dgm:pt modelId="{0DE2FC9E-1C57-4814-8F38-BCF5EA04E57E}" type="pres">
      <dgm:prSet presAssocID="{F41F4ABD-2427-4B68-BCE2-4976F7492CDC}" presName="spaceBetweenRectangles" presStyleCnt="0"/>
      <dgm:spPr/>
    </dgm:pt>
    <dgm:pt modelId="{77DB40B9-1108-4480-9677-B7ED6CC94561}" type="pres">
      <dgm:prSet presAssocID="{E868EA62-032D-4A9C-9868-0F31B2F500BC}" presName="parentLin" presStyleCnt="0"/>
      <dgm:spPr/>
    </dgm:pt>
    <dgm:pt modelId="{6D54C321-6517-46F4-B539-624FCBBEB573}" type="pres">
      <dgm:prSet presAssocID="{E868EA62-032D-4A9C-9868-0F31B2F500BC}" presName="parentLeftMargin" presStyleLbl="node1" presStyleIdx="0" presStyleCnt="2"/>
      <dgm:spPr/>
    </dgm:pt>
    <dgm:pt modelId="{27653A65-B04F-4422-B8CB-51E1AD49DDF6}" type="pres">
      <dgm:prSet presAssocID="{E868EA62-032D-4A9C-9868-0F31B2F500BC}" presName="parentText" presStyleLbl="node1" presStyleIdx="1" presStyleCnt="2">
        <dgm:presLayoutVars>
          <dgm:chMax val="0"/>
          <dgm:bulletEnabled val="1"/>
        </dgm:presLayoutVars>
      </dgm:prSet>
      <dgm:spPr/>
    </dgm:pt>
    <dgm:pt modelId="{11EDE02D-8A8A-4F32-AFEB-3165DA05A169}" type="pres">
      <dgm:prSet presAssocID="{E868EA62-032D-4A9C-9868-0F31B2F500BC}" presName="negativeSpace" presStyleCnt="0"/>
      <dgm:spPr/>
    </dgm:pt>
    <dgm:pt modelId="{21F6AD6D-757C-4A48-9E0B-55B3473B7E7B}" type="pres">
      <dgm:prSet presAssocID="{E868EA62-032D-4A9C-9868-0F31B2F500BC}" presName="childText" presStyleLbl="conFgAcc1" presStyleIdx="1" presStyleCnt="2">
        <dgm:presLayoutVars>
          <dgm:bulletEnabled val="1"/>
        </dgm:presLayoutVars>
      </dgm:prSet>
      <dgm:spPr/>
    </dgm:pt>
  </dgm:ptLst>
  <dgm:cxnLst>
    <dgm:cxn modelId="{47417304-E55B-4E42-88D9-6AFE210EE624}" type="presOf" srcId="{66FFC6AC-757D-46FE-90B3-A5ECB995491A}" destId="{21F6AD6D-757C-4A48-9E0B-55B3473B7E7B}" srcOrd="0" destOrd="0" presId="urn:microsoft.com/office/officeart/2005/8/layout/list1"/>
    <dgm:cxn modelId="{0C923121-4F49-4A0F-A2FB-52FEB4AB41F2}" type="presOf" srcId="{8E78FECB-60DE-4634-8F76-5BE107EB012C}" destId="{A9ED2214-C56F-42B8-861D-4565AC03549F}" srcOrd="0" destOrd="0" presId="urn:microsoft.com/office/officeart/2005/8/layout/list1"/>
    <dgm:cxn modelId="{F2E2EA66-D386-4641-9C1A-ED91240F2179}" type="presOf" srcId="{E868EA62-032D-4A9C-9868-0F31B2F500BC}" destId="{6D54C321-6517-46F4-B539-624FCBBEB573}" srcOrd="0" destOrd="0" presId="urn:microsoft.com/office/officeart/2005/8/layout/list1"/>
    <dgm:cxn modelId="{1DA13667-4687-41BE-A8C7-D177B4DA557C}" srcId="{E868EA62-032D-4A9C-9868-0F31B2F500BC}" destId="{73941164-79E6-42F4-97A4-B597240D4D45}" srcOrd="1" destOrd="0" parTransId="{E4073710-24FD-4436-BE33-811C925232D3}" sibTransId="{F6FA1066-840E-4DD5-A6A5-1BD724647879}"/>
    <dgm:cxn modelId="{F958ED54-70CF-416D-9989-95167992D570}" srcId="{8E78FECB-60DE-4634-8F76-5BE107EB012C}" destId="{E868EA62-032D-4A9C-9868-0F31B2F500BC}" srcOrd="1" destOrd="0" parTransId="{774A6488-96DD-49CA-B21F-024649F60A15}" sibTransId="{4322ED7C-6137-4EC2-B1E9-C5E5299FF69A}"/>
    <dgm:cxn modelId="{5F82F494-3CE1-4514-91CA-57BFF330D865}" type="presOf" srcId="{18927A02-690B-40DB-A695-42083D63C2A7}" destId="{A6740C7B-BE97-40D6-85EB-547AE19800DD}" srcOrd="0" destOrd="1" presId="urn:microsoft.com/office/officeart/2005/8/layout/list1"/>
    <dgm:cxn modelId="{D92DE5AB-88DB-41EA-8456-D680A4510118}" srcId="{8E78FECB-60DE-4634-8F76-5BE107EB012C}" destId="{C84669EF-92B1-4F44-A8B1-4FD9619E7514}" srcOrd="0" destOrd="0" parTransId="{CA5E7327-6EB3-4A1C-B3A1-2CFD7B99E7F9}" sibTransId="{F41F4ABD-2427-4B68-BCE2-4976F7492CDC}"/>
    <dgm:cxn modelId="{3BE1E1AE-9F7E-4C98-8D7F-A13FC035C3D2}" type="presOf" srcId="{C84669EF-92B1-4F44-A8B1-4FD9619E7514}" destId="{A668AC1D-7327-4646-B6DE-DFF3ACC0CA72}" srcOrd="1" destOrd="0" presId="urn:microsoft.com/office/officeart/2005/8/layout/list1"/>
    <dgm:cxn modelId="{AC4B6CB8-7980-4B43-9EEB-CA72555C29D9}" srcId="{E868EA62-032D-4A9C-9868-0F31B2F500BC}" destId="{66FFC6AC-757D-46FE-90B3-A5ECB995491A}" srcOrd="0" destOrd="0" parTransId="{CAA0BE18-D934-404A-A423-BB3C5D7FA4AE}" sibTransId="{30A5785D-732A-4194-B9E8-E91E8461C094}"/>
    <dgm:cxn modelId="{500318BD-B0BB-412B-B5F6-7AAB02BEFA68}" type="presOf" srcId="{5AD01A66-335D-4EE8-B828-2C146F63D015}" destId="{A6740C7B-BE97-40D6-85EB-547AE19800DD}" srcOrd="0" destOrd="0" presId="urn:microsoft.com/office/officeart/2005/8/layout/list1"/>
    <dgm:cxn modelId="{ADEC3DBE-0784-49DE-BAE6-5CAD29E1C581}" srcId="{C84669EF-92B1-4F44-A8B1-4FD9619E7514}" destId="{18927A02-690B-40DB-A695-42083D63C2A7}" srcOrd="1" destOrd="0" parTransId="{EC688443-A5E6-456F-8F55-E92AD0A584F0}" sibTransId="{78A60477-AE88-444E-AD44-E14FC467C389}"/>
    <dgm:cxn modelId="{A833AEC0-2A47-4839-8BF7-5A8F40DD6A5F}" type="presOf" srcId="{C84669EF-92B1-4F44-A8B1-4FD9619E7514}" destId="{450F3F9E-F6FF-4042-91A8-02ACD160BD0A}" srcOrd="0" destOrd="0" presId="urn:microsoft.com/office/officeart/2005/8/layout/list1"/>
    <dgm:cxn modelId="{2CB4DCCC-8178-475C-911A-B8427F39853B}" type="presOf" srcId="{73941164-79E6-42F4-97A4-B597240D4D45}" destId="{21F6AD6D-757C-4A48-9E0B-55B3473B7E7B}" srcOrd="0" destOrd="1" presId="urn:microsoft.com/office/officeart/2005/8/layout/list1"/>
    <dgm:cxn modelId="{9ACBCFE3-56A9-481D-90E3-33C0155DF0AF}" type="presOf" srcId="{E868EA62-032D-4A9C-9868-0F31B2F500BC}" destId="{27653A65-B04F-4422-B8CB-51E1AD49DDF6}" srcOrd="1" destOrd="0" presId="urn:microsoft.com/office/officeart/2005/8/layout/list1"/>
    <dgm:cxn modelId="{EC1B35EA-848A-4B51-A9B9-EC53DF8C10B1}" srcId="{C84669EF-92B1-4F44-A8B1-4FD9619E7514}" destId="{5AD01A66-335D-4EE8-B828-2C146F63D015}" srcOrd="0" destOrd="0" parTransId="{8BE53FD6-EE67-447C-B5ED-DA4B796AD2A7}" sibTransId="{0D92D015-107B-48C5-823A-6780189B13C6}"/>
    <dgm:cxn modelId="{063BE9F8-61E3-41DB-943A-A03652D2083B}" type="presParOf" srcId="{A9ED2214-C56F-42B8-861D-4565AC03549F}" destId="{E0190A0A-4090-4409-9DE8-C80FEE9DF7E7}" srcOrd="0" destOrd="0" presId="urn:microsoft.com/office/officeart/2005/8/layout/list1"/>
    <dgm:cxn modelId="{225429C8-981A-4F71-A31C-F8CC569BA89D}" type="presParOf" srcId="{E0190A0A-4090-4409-9DE8-C80FEE9DF7E7}" destId="{450F3F9E-F6FF-4042-91A8-02ACD160BD0A}" srcOrd="0" destOrd="0" presId="urn:microsoft.com/office/officeart/2005/8/layout/list1"/>
    <dgm:cxn modelId="{669909A4-0E8A-4B07-924A-BDAD65AD522D}" type="presParOf" srcId="{E0190A0A-4090-4409-9DE8-C80FEE9DF7E7}" destId="{A668AC1D-7327-4646-B6DE-DFF3ACC0CA72}" srcOrd="1" destOrd="0" presId="urn:microsoft.com/office/officeart/2005/8/layout/list1"/>
    <dgm:cxn modelId="{D6441DBA-880C-4DD5-B17D-EC6BF07937FA}" type="presParOf" srcId="{A9ED2214-C56F-42B8-861D-4565AC03549F}" destId="{17817728-43A2-4043-A26C-53571C5FA3E0}" srcOrd="1" destOrd="0" presId="urn:microsoft.com/office/officeart/2005/8/layout/list1"/>
    <dgm:cxn modelId="{7E06622E-DB03-4EA4-81BC-A37C3D469052}" type="presParOf" srcId="{A9ED2214-C56F-42B8-861D-4565AC03549F}" destId="{A6740C7B-BE97-40D6-85EB-547AE19800DD}" srcOrd="2" destOrd="0" presId="urn:microsoft.com/office/officeart/2005/8/layout/list1"/>
    <dgm:cxn modelId="{E95AF04F-0A77-4576-9285-2EA4021B9952}" type="presParOf" srcId="{A9ED2214-C56F-42B8-861D-4565AC03549F}" destId="{0DE2FC9E-1C57-4814-8F38-BCF5EA04E57E}" srcOrd="3" destOrd="0" presId="urn:microsoft.com/office/officeart/2005/8/layout/list1"/>
    <dgm:cxn modelId="{E2C389E0-08BB-4D5B-B3BC-A5AC4CF4370F}" type="presParOf" srcId="{A9ED2214-C56F-42B8-861D-4565AC03549F}" destId="{77DB40B9-1108-4480-9677-B7ED6CC94561}" srcOrd="4" destOrd="0" presId="urn:microsoft.com/office/officeart/2005/8/layout/list1"/>
    <dgm:cxn modelId="{11EF17AC-A0B3-4398-BD79-AE6CCA26E448}" type="presParOf" srcId="{77DB40B9-1108-4480-9677-B7ED6CC94561}" destId="{6D54C321-6517-46F4-B539-624FCBBEB573}" srcOrd="0" destOrd="0" presId="urn:microsoft.com/office/officeart/2005/8/layout/list1"/>
    <dgm:cxn modelId="{C53D3790-CFF0-47D0-9616-612D6AB2924D}" type="presParOf" srcId="{77DB40B9-1108-4480-9677-B7ED6CC94561}" destId="{27653A65-B04F-4422-B8CB-51E1AD49DDF6}" srcOrd="1" destOrd="0" presId="urn:microsoft.com/office/officeart/2005/8/layout/list1"/>
    <dgm:cxn modelId="{50629C60-59BE-4200-B225-018FD05E2C96}" type="presParOf" srcId="{A9ED2214-C56F-42B8-861D-4565AC03549F}" destId="{11EDE02D-8A8A-4F32-AFEB-3165DA05A169}" srcOrd="5" destOrd="0" presId="urn:microsoft.com/office/officeart/2005/8/layout/list1"/>
    <dgm:cxn modelId="{8BD2B99C-FF22-497B-A473-14108DD19F2E}" type="presParOf" srcId="{A9ED2214-C56F-42B8-861D-4565AC03549F}" destId="{21F6AD6D-757C-4A48-9E0B-55B3473B7E7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40C7B-BE97-40D6-85EB-547AE19800DD}">
      <dsp:nvSpPr>
        <dsp:cNvPr id="0" name=""/>
        <dsp:cNvSpPr/>
      </dsp:nvSpPr>
      <dsp:spPr>
        <a:xfrm>
          <a:off x="0" y="430724"/>
          <a:ext cx="6151562" cy="2148300"/>
        </a:xfrm>
        <a:prstGeom prst="rect">
          <a:avLst/>
        </a:prstGeom>
        <a:solidFill>
          <a:schemeClr val="lt1">
            <a:alpha val="90000"/>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458216" rIns="47743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If the condition is true, do what’s inside the loop, and then check the condition again</a:t>
          </a:r>
        </a:p>
        <a:p>
          <a:pPr marL="228600" lvl="1" indent="-228600" algn="l" defTabSz="977900">
            <a:lnSpc>
              <a:spcPct val="90000"/>
            </a:lnSpc>
            <a:spcBef>
              <a:spcPct val="0"/>
            </a:spcBef>
            <a:spcAft>
              <a:spcPct val="15000"/>
            </a:spcAft>
            <a:buChar char="•"/>
          </a:pPr>
          <a:r>
            <a:rPr lang="en-US" sz="2200" kern="1200"/>
            <a:t>If the condition is false, skip the code inside the loop and move on to the code that follows</a:t>
          </a:r>
        </a:p>
      </dsp:txBody>
      <dsp:txXfrm>
        <a:off x="0" y="430724"/>
        <a:ext cx="6151562" cy="2148300"/>
      </dsp:txXfrm>
    </dsp:sp>
    <dsp:sp modelId="{A668AC1D-7327-4646-B6DE-DFF3ACC0CA72}">
      <dsp:nvSpPr>
        <dsp:cNvPr id="0" name=""/>
        <dsp:cNvSpPr/>
      </dsp:nvSpPr>
      <dsp:spPr>
        <a:xfrm>
          <a:off x="307578" y="106004"/>
          <a:ext cx="4306094" cy="64944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977900">
            <a:lnSpc>
              <a:spcPct val="90000"/>
            </a:lnSpc>
            <a:spcBef>
              <a:spcPct val="0"/>
            </a:spcBef>
            <a:spcAft>
              <a:spcPct val="35000"/>
            </a:spcAft>
            <a:buNone/>
          </a:pPr>
          <a:r>
            <a:rPr lang="en-US" sz="2200" kern="1200"/>
            <a:t>They have a Boolean condition</a:t>
          </a:r>
        </a:p>
      </dsp:txBody>
      <dsp:txXfrm>
        <a:off x="339281" y="137707"/>
        <a:ext cx="4242688" cy="586034"/>
      </dsp:txXfrm>
    </dsp:sp>
    <dsp:sp modelId="{21F6AD6D-757C-4A48-9E0B-55B3473B7E7B}">
      <dsp:nvSpPr>
        <dsp:cNvPr id="0" name=""/>
        <dsp:cNvSpPr/>
      </dsp:nvSpPr>
      <dsp:spPr>
        <a:xfrm>
          <a:off x="0" y="3022545"/>
          <a:ext cx="6151562" cy="2148300"/>
        </a:xfrm>
        <a:prstGeom prst="rect">
          <a:avLst/>
        </a:prstGeom>
        <a:solidFill>
          <a:schemeClr val="lt1">
            <a:alpha val="90000"/>
            <a:hueOff val="0"/>
            <a:satOff val="0"/>
            <a:lumOff val="0"/>
            <a:alphaOff val="0"/>
          </a:schemeClr>
        </a:solidFill>
        <a:ln w="12700" cap="flat" cmpd="sng" algn="ctr">
          <a:solidFill>
            <a:schemeClr val="accent3">
              <a:shade val="80000"/>
              <a:hueOff val="-453100"/>
              <a:satOff val="-13819"/>
              <a:lumOff val="289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458216" rIns="47743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Create a variable outside the loop (e.g. “counter” or “</a:t>
          </a:r>
          <a:r>
            <a:rPr lang="en-US" sz="2200" kern="1200" dirty="0" err="1"/>
            <a:t>i</a:t>
          </a:r>
          <a:r>
            <a:rPr lang="en-US" sz="2200" kern="1200" dirty="0"/>
            <a:t>”)</a:t>
          </a:r>
        </a:p>
        <a:p>
          <a:pPr marL="228600" lvl="1" indent="-228600" algn="l" defTabSz="977900">
            <a:lnSpc>
              <a:spcPct val="90000"/>
            </a:lnSpc>
            <a:spcBef>
              <a:spcPct val="0"/>
            </a:spcBef>
            <a:spcAft>
              <a:spcPct val="15000"/>
            </a:spcAft>
            <a:buChar char="•"/>
          </a:pPr>
          <a:r>
            <a:rPr lang="en-US" sz="2200" kern="1200"/>
            <a:t>Increment that variable inside the loop (otherwise the condition would either be always true or always false)</a:t>
          </a:r>
        </a:p>
      </dsp:txBody>
      <dsp:txXfrm>
        <a:off x="0" y="3022545"/>
        <a:ext cx="6151562" cy="2148300"/>
      </dsp:txXfrm>
    </dsp:sp>
    <dsp:sp modelId="{27653A65-B04F-4422-B8CB-51E1AD49DDF6}">
      <dsp:nvSpPr>
        <dsp:cNvPr id="0" name=""/>
        <dsp:cNvSpPr/>
      </dsp:nvSpPr>
      <dsp:spPr>
        <a:xfrm>
          <a:off x="307578" y="2697825"/>
          <a:ext cx="4306094" cy="649440"/>
        </a:xfrm>
        <a:prstGeom prst="roundRect">
          <a:avLst/>
        </a:prstGeom>
        <a:solidFill>
          <a:schemeClr val="accent3">
            <a:shade val="80000"/>
            <a:hueOff val="-453100"/>
            <a:satOff val="-13819"/>
            <a:lumOff val="289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977900">
            <a:lnSpc>
              <a:spcPct val="90000"/>
            </a:lnSpc>
            <a:spcBef>
              <a:spcPct val="0"/>
            </a:spcBef>
            <a:spcAft>
              <a:spcPct val="35000"/>
            </a:spcAft>
            <a:buNone/>
          </a:pPr>
          <a:r>
            <a:rPr lang="en-US" sz="2200" kern="1200"/>
            <a:t>We had to do 2 important steps:</a:t>
          </a:r>
        </a:p>
      </dsp:txBody>
      <dsp:txXfrm>
        <a:off x="339281" y="2729528"/>
        <a:ext cx="4242688"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E0C88-B346-4185-B28A-1165388CF963}" type="datetimeFigureOut">
              <a:rPr lang="en-US" smtClean="0"/>
              <a:t>4/15/2018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6B31B-839E-40B0-B388-39BD55FE63CB}" type="slidenum">
              <a:rPr lang="en-US" smtClean="0"/>
              <a:t>‹#›</a:t>
            </a:fld>
            <a:endParaRPr lang="en-US"/>
          </a:p>
        </p:txBody>
      </p:sp>
    </p:spTree>
    <p:extLst>
      <p:ext uri="{BB962C8B-B14F-4D97-AF65-F5344CB8AC3E}">
        <p14:creationId xmlns:p14="http://schemas.microsoft.com/office/powerpoint/2010/main" val="1477626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break example without mod first. No condition to start.</a:t>
            </a:r>
          </a:p>
        </p:txBody>
      </p:sp>
      <p:sp>
        <p:nvSpPr>
          <p:cNvPr id="4" name="Slide Number Placeholder 3"/>
          <p:cNvSpPr>
            <a:spLocks noGrp="1"/>
          </p:cNvSpPr>
          <p:nvPr>
            <p:ph type="sldNum" sz="quarter" idx="10"/>
          </p:nvPr>
        </p:nvSpPr>
        <p:spPr/>
        <p:txBody>
          <a:bodyPr/>
          <a:lstStyle/>
          <a:p>
            <a:fld id="{0C36B31B-839E-40B0-B388-39BD55FE63CB}" type="slidenum">
              <a:rPr lang="en-US" smtClean="0"/>
              <a:t>13</a:t>
            </a:fld>
            <a:endParaRPr lang="en-US"/>
          </a:p>
        </p:txBody>
      </p:sp>
    </p:spTree>
    <p:extLst>
      <p:ext uri="{BB962C8B-B14F-4D97-AF65-F5344CB8AC3E}">
        <p14:creationId xmlns:p14="http://schemas.microsoft.com/office/powerpoint/2010/main" val="93719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continue example without mod first</a:t>
            </a:r>
          </a:p>
        </p:txBody>
      </p:sp>
      <p:sp>
        <p:nvSpPr>
          <p:cNvPr id="4" name="Slide Number Placeholder 3"/>
          <p:cNvSpPr>
            <a:spLocks noGrp="1"/>
          </p:cNvSpPr>
          <p:nvPr>
            <p:ph type="sldNum" sz="quarter" idx="10"/>
          </p:nvPr>
        </p:nvSpPr>
        <p:spPr/>
        <p:txBody>
          <a:bodyPr/>
          <a:lstStyle/>
          <a:p>
            <a:fld id="{0C36B31B-839E-40B0-B388-39BD55FE63CB}" type="slidenum">
              <a:rPr lang="en-US" smtClean="0"/>
              <a:t>14</a:t>
            </a:fld>
            <a:endParaRPr lang="en-US"/>
          </a:p>
        </p:txBody>
      </p:sp>
    </p:spTree>
    <p:extLst>
      <p:ext uri="{BB962C8B-B14F-4D97-AF65-F5344CB8AC3E}">
        <p14:creationId xmlns:p14="http://schemas.microsoft.com/office/powerpoint/2010/main" val="334697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4/15/2018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4/15/2018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4/15/2018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FCC7-2D9D-49FB-AAEE-6941E22AD650}"/>
              </a:ext>
            </a:extLst>
          </p:cNvPr>
          <p:cNvSpPr>
            <a:spLocks noGrp="1"/>
          </p:cNvSpPr>
          <p:nvPr>
            <p:ph type="ctrTitle"/>
          </p:nvPr>
        </p:nvSpPr>
        <p:spPr/>
        <p:txBody>
          <a:bodyPr/>
          <a:lstStyle/>
          <a:p>
            <a:r>
              <a:rPr lang="en-US" dirty="0"/>
              <a:t>For Loop</a:t>
            </a:r>
          </a:p>
        </p:txBody>
      </p:sp>
      <p:sp>
        <p:nvSpPr>
          <p:cNvPr id="3" name="Subtitle 2">
            <a:extLst>
              <a:ext uri="{FF2B5EF4-FFF2-40B4-BE49-F238E27FC236}">
                <a16:creationId xmlns:a16="http://schemas.microsoft.com/office/drawing/2014/main" id="{699109E6-AD31-458C-A248-16EB69C5C7C2}"/>
              </a:ext>
            </a:extLst>
          </p:cNvPr>
          <p:cNvSpPr>
            <a:spLocks noGrp="1"/>
          </p:cNvSpPr>
          <p:nvPr>
            <p:ph type="subTitle" idx="1"/>
          </p:nvPr>
        </p:nvSpPr>
        <p:spPr/>
        <p:txBody>
          <a:bodyPr/>
          <a:lstStyle/>
          <a:p>
            <a:r>
              <a:rPr lang="en-US" dirty="0"/>
              <a:t>by Rachael Sera</a:t>
            </a:r>
          </a:p>
          <a:p>
            <a:r>
              <a:rPr lang="en-US" dirty="0"/>
              <a:t>for Junior Knights</a:t>
            </a:r>
          </a:p>
        </p:txBody>
      </p:sp>
    </p:spTree>
    <p:extLst>
      <p:ext uri="{BB962C8B-B14F-4D97-AF65-F5344CB8AC3E}">
        <p14:creationId xmlns:p14="http://schemas.microsoft.com/office/powerpoint/2010/main" val="4023375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4C83-9AEC-47AC-BEEF-D2B8662FC1D1}"/>
              </a:ext>
            </a:extLst>
          </p:cNvPr>
          <p:cNvSpPr>
            <a:spLocks noGrp="1"/>
          </p:cNvSpPr>
          <p:nvPr>
            <p:ph type="title"/>
          </p:nvPr>
        </p:nvSpPr>
        <p:spPr/>
        <p:txBody>
          <a:bodyPr/>
          <a:lstStyle/>
          <a:p>
            <a:r>
              <a:rPr lang="en-US" dirty="0"/>
              <a:t>Example</a:t>
            </a:r>
            <a:br>
              <a:rPr lang="en-US" dirty="0"/>
            </a:br>
            <a:r>
              <a:rPr lang="en-US" dirty="0"/>
              <a:t>Sum of even numbers</a:t>
            </a:r>
          </a:p>
        </p:txBody>
      </p:sp>
      <p:sp>
        <p:nvSpPr>
          <p:cNvPr id="3" name="Content Placeholder 2">
            <a:extLst>
              <a:ext uri="{FF2B5EF4-FFF2-40B4-BE49-F238E27FC236}">
                <a16:creationId xmlns:a16="http://schemas.microsoft.com/office/drawing/2014/main" id="{23D4F309-8794-46B5-BA44-7078F10FD1D2}"/>
              </a:ext>
            </a:extLst>
          </p:cNvPr>
          <p:cNvSpPr>
            <a:spLocks noGrp="1"/>
          </p:cNvSpPr>
          <p:nvPr>
            <p:ph idx="1"/>
          </p:nvPr>
        </p:nvSpPr>
        <p:spPr/>
        <p:txBody>
          <a:bodyPr/>
          <a:lstStyle/>
          <a:p>
            <a:r>
              <a:rPr lang="en-US" dirty="0"/>
              <a:t>Write a program to ask the user for a number. Sum all of the even numbers up to that number.</a:t>
            </a:r>
          </a:p>
        </p:txBody>
      </p:sp>
    </p:spTree>
    <p:extLst>
      <p:ext uri="{BB962C8B-B14F-4D97-AF65-F5344CB8AC3E}">
        <p14:creationId xmlns:p14="http://schemas.microsoft.com/office/powerpoint/2010/main" val="13982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5546C3E-649C-4EB6-8A82-C3B5C36A121D}"/>
              </a:ext>
            </a:extLst>
          </p:cNvPr>
          <p:cNvPicPr>
            <a:picLocks noGrp="1" noChangeAspect="1"/>
          </p:cNvPicPr>
          <p:nvPr>
            <p:ph type="pic" idx="1"/>
          </p:nvPr>
        </p:nvPicPr>
        <p:blipFill>
          <a:blip r:embed="rId2"/>
          <a:stretch>
            <a:fillRect/>
          </a:stretch>
        </p:blipFill>
        <p:spPr>
          <a:xfrm>
            <a:off x="4654296" y="1229458"/>
            <a:ext cx="7537704" cy="4399094"/>
          </a:xfrm>
          <a:prstGeom prst="rect">
            <a:avLst/>
          </a:prstGeom>
        </p:spPr>
      </p:pic>
      <p:sp>
        <p:nvSpPr>
          <p:cNvPr id="2" name="Title 1">
            <a:extLst>
              <a:ext uri="{FF2B5EF4-FFF2-40B4-BE49-F238E27FC236}">
                <a16:creationId xmlns:a16="http://schemas.microsoft.com/office/drawing/2014/main" id="{E8B9E6C3-38C1-40E6-8AFE-CFB6F31626CB}"/>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1900" dirty="0"/>
              <a:t>For loop Example</a:t>
            </a:r>
            <a:br>
              <a:rPr lang="en-US" sz="1900" dirty="0"/>
            </a:br>
            <a:r>
              <a:rPr lang="en-US" sz="1900" dirty="0"/>
              <a:t>Sum even numbers</a:t>
            </a:r>
          </a:p>
        </p:txBody>
      </p:sp>
      <p:sp>
        <p:nvSpPr>
          <p:cNvPr id="4" name="Text Placeholder 3">
            <a:extLst>
              <a:ext uri="{FF2B5EF4-FFF2-40B4-BE49-F238E27FC236}">
                <a16:creationId xmlns:a16="http://schemas.microsoft.com/office/drawing/2014/main" id="{A74617DC-F82F-4F35-B9C6-7CFAFF7CA6C2}"/>
              </a:ext>
            </a:extLst>
          </p:cNvPr>
          <p:cNvSpPr>
            <a:spLocks noGrp="1"/>
          </p:cNvSpPr>
          <p:nvPr>
            <p:ph type="body" sz="half" idx="2"/>
          </p:nvPr>
        </p:nvSpPr>
        <p:spPr>
          <a:xfrm>
            <a:off x="804670" y="2640692"/>
            <a:ext cx="3044952" cy="3255252"/>
          </a:xfrm>
        </p:spPr>
        <p:txBody>
          <a:bodyPr vert="horz" lIns="91440" tIns="45720" rIns="91440" bIns="45720" rtlCol="0">
            <a:normAutofit lnSpcReduction="10000"/>
          </a:bodyPr>
          <a:lstStyle/>
          <a:p>
            <a:pPr indent="-228600" algn="l">
              <a:buFont typeface="Arial" panose="020B0604020202020204" pitchFamily="34" charset="0"/>
              <a:buChar char="•"/>
            </a:pPr>
            <a:r>
              <a:rPr lang="en-US" sz="1600" dirty="0">
                <a:solidFill>
                  <a:schemeClr val="tx1">
                    <a:lumMod val="85000"/>
                    <a:lumOff val="15000"/>
                  </a:schemeClr>
                </a:solidFill>
              </a:rPr>
              <a:t>We’ll need an accumulator like we do for other sum problems, initialized to 0</a:t>
            </a:r>
          </a:p>
          <a:p>
            <a:pPr indent="-228600" algn="l">
              <a:buFont typeface="Arial" panose="020B0604020202020204" pitchFamily="34" charset="0"/>
              <a:buChar char="•"/>
            </a:pPr>
            <a:r>
              <a:rPr lang="en-US" sz="1600" dirty="0">
                <a:solidFill>
                  <a:schemeClr val="tx1">
                    <a:lumMod val="85000"/>
                    <a:lumOff val="15000"/>
                  </a:schemeClr>
                </a:solidFill>
              </a:rPr>
              <a:t>Let’s choose the starting and incrementation values for </a:t>
            </a:r>
            <a:r>
              <a:rPr lang="en-US" sz="1600" dirty="0" err="1">
                <a:solidFill>
                  <a:schemeClr val="tx1">
                    <a:lumMod val="85000"/>
                    <a:lumOff val="15000"/>
                  </a:schemeClr>
                </a:solidFill>
              </a:rPr>
              <a:t>i</a:t>
            </a:r>
            <a:endParaRPr lang="en-US" sz="1600" dirty="0">
              <a:solidFill>
                <a:schemeClr val="tx1">
                  <a:lumMod val="85000"/>
                  <a:lumOff val="15000"/>
                </a:schemeClr>
              </a:solidFill>
            </a:endParaRPr>
          </a:p>
          <a:p>
            <a:pPr indent="-228600" algn="l">
              <a:buFont typeface="Arial" panose="020B0604020202020204" pitchFamily="34" charset="0"/>
              <a:buChar char="•"/>
            </a:pPr>
            <a:r>
              <a:rPr lang="en-US" sz="1600" dirty="0">
                <a:solidFill>
                  <a:schemeClr val="tx1">
                    <a:lumMod val="85000"/>
                    <a:lumOff val="15000"/>
                  </a:schemeClr>
                </a:solidFill>
              </a:rPr>
              <a:t>We can print sum and </a:t>
            </a:r>
            <a:r>
              <a:rPr lang="en-US" sz="1600" dirty="0" err="1">
                <a:solidFill>
                  <a:schemeClr val="tx1">
                    <a:lumMod val="85000"/>
                    <a:lumOff val="15000"/>
                  </a:schemeClr>
                </a:solidFill>
              </a:rPr>
              <a:t>i</a:t>
            </a:r>
            <a:r>
              <a:rPr lang="en-US" sz="1600" dirty="0">
                <a:solidFill>
                  <a:schemeClr val="tx1">
                    <a:lumMod val="85000"/>
                    <a:lumOff val="15000"/>
                  </a:schemeClr>
                </a:solidFill>
              </a:rPr>
              <a:t> to check ourselves and make sure the variables store the values they should</a:t>
            </a:r>
          </a:p>
          <a:p>
            <a:pPr indent="-228600" algn="l">
              <a:buFont typeface="Arial" panose="020B0604020202020204" pitchFamily="34" charset="0"/>
              <a:buChar char="•"/>
            </a:pPr>
            <a:r>
              <a:rPr lang="en-US" sz="1600" dirty="0">
                <a:solidFill>
                  <a:schemeClr val="tx1">
                    <a:lumMod val="85000"/>
                    <a:lumOff val="15000"/>
                  </a:schemeClr>
                </a:solidFill>
              </a:rPr>
              <a:t>We can make the loop include </a:t>
            </a:r>
            <a:r>
              <a:rPr lang="en-US" sz="1600" dirty="0" err="1">
                <a:solidFill>
                  <a:schemeClr val="tx1">
                    <a:lumMod val="85000"/>
                    <a:lumOff val="15000"/>
                  </a:schemeClr>
                </a:solidFill>
              </a:rPr>
              <a:t>num</a:t>
            </a:r>
            <a:r>
              <a:rPr lang="en-US" sz="1600" dirty="0">
                <a:solidFill>
                  <a:schemeClr val="tx1">
                    <a:lumMod val="85000"/>
                    <a:lumOff val="15000"/>
                  </a:schemeClr>
                </a:solidFill>
              </a:rPr>
              <a:t> if we make our condition check num+</a:t>
            </a:r>
            <a:r>
              <a:rPr lang="en-US" sz="1600" dirty="0">
                <a:solidFill>
                  <a:schemeClr val="tx1">
                    <a:lumMod val="85000"/>
                    <a:lumOff val="15000"/>
                  </a:schemeClr>
                </a:solidFill>
                <a:latin typeface="Arial" panose="020B0604020202020204" pitchFamily="34" charset="0"/>
                <a:cs typeface="Arial" panose="020B0604020202020204" pitchFamily="34" charset="0"/>
              </a:rPr>
              <a:t>1</a:t>
            </a:r>
          </a:p>
          <a:p>
            <a:pPr indent="-228600" algn="l">
              <a:buFont typeface="Arial" panose="020B0604020202020204" pitchFamily="34" charset="0"/>
              <a:buChar char="•"/>
            </a:pPr>
            <a:endParaRPr lang="en-US" sz="1600" dirty="0">
              <a:solidFill>
                <a:schemeClr val="tx1">
                  <a:lumMod val="85000"/>
                  <a:lumOff val="15000"/>
                </a:schemeClr>
              </a:solidFill>
            </a:endParaRPr>
          </a:p>
        </p:txBody>
      </p:sp>
    </p:spTree>
    <p:extLst>
      <p:ext uri="{BB962C8B-B14F-4D97-AF65-F5344CB8AC3E}">
        <p14:creationId xmlns:p14="http://schemas.microsoft.com/office/powerpoint/2010/main" val="83140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B31F2-9A8B-474A-B1E2-601926EE912B}"/>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3000">
                <a:solidFill>
                  <a:srgbClr val="FFFFFF"/>
                </a:solidFill>
              </a:rPr>
              <a:t>Loop Control Elements</a:t>
            </a:r>
          </a:p>
        </p:txBody>
      </p:sp>
      <p:sp>
        <p:nvSpPr>
          <p:cNvPr id="3" name="Content Placeholder 2">
            <a:extLst>
              <a:ext uri="{FF2B5EF4-FFF2-40B4-BE49-F238E27FC236}">
                <a16:creationId xmlns:a16="http://schemas.microsoft.com/office/drawing/2014/main" id="{6EC7670C-97AE-4E4E-B49A-03BAB1925203}"/>
              </a:ext>
            </a:extLst>
          </p:cNvPr>
          <p:cNvSpPr>
            <a:spLocks noGrp="1"/>
          </p:cNvSpPr>
          <p:nvPr>
            <p:ph idx="1"/>
          </p:nvPr>
        </p:nvSpPr>
        <p:spPr>
          <a:xfrm>
            <a:off x="6259551" y="1444752"/>
            <a:ext cx="4652840" cy="3968496"/>
          </a:xfrm>
        </p:spPr>
        <p:txBody>
          <a:bodyPr anchor="ctr">
            <a:normAutofit/>
          </a:bodyPr>
          <a:lstStyle/>
          <a:p>
            <a:r>
              <a:rPr lang="en-US">
                <a:solidFill>
                  <a:srgbClr val="404040"/>
                </a:solidFill>
              </a:rPr>
              <a:t>Break</a:t>
            </a:r>
          </a:p>
          <a:p>
            <a:pPr lvl="1"/>
            <a:r>
              <a:rPr lang="en-US">
                <a:solidFill>
                  <a:srgbClr val="404040"/>
                </a:solidFill>
              </a:rPr>
              <a:t>Stops looping. “Breaks” out of the loop.</a:t>
            </a:r>
          </a:p>
          <a:p>
            <a:r>
              <a:rPr lang="en-US">
                <a:solidFill>
                  <a:srgbClr val="404040"/>
                </a:solidFill>
              </a:rPr>
              <a:t>Continue</a:t>
            </a:r>
          </a:p>
          <a:p>
            <a:pPr lvl="1"/>
            <a:r>
              <a:rPr lang="en-US">
                <a:solidFill>
                  <a:srgbClr val="404040"/>
                </a:solidFill>
              </a:rPr>
              <a:t>Does not execute the rest of the code after it appears in the loop, but does go back up and check the condition again, and “continues” the loop if the condition is true</a:t>
            </a:r>
          </a:p>
          <a:p>
            <a:endParaRPr lang="en-US">
              <a:solidFill>
                <a:srgbClr val="404040"/>
              </a:solidFill>
            </a:endParaRPr>
          </a:p>
        </p:txBody>
      </p:sp>
    </p:spTree>
    <p:extLst>
      <p:ext uri="{BB962C8B-B14F-4D97-AF65-F5344CB8AC3E}">
        <p14:creationId xmlns:p14="http://schemas.microsoft.com/office/powerpoint/2010/main" val="205034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124781-F0ED-4B24-A350-167A358B2CE0}"/>
              </a:ext>
            </a:extLst>
          </p:cNvPr>
          <p:cNvPicPr>
            <a:picLocks noGrp="1" noChangeAspect="1"/>
          </p:cNvPicPr>
          <p:nvPr>
            <p:ph idx="1"/>
          </p:nvPr>
        </p:nvPicPr>
        <p:blipFill>
          <a:blip r:embed="rId3"/>
          <a:stretch>
            <a:fillRect/>
          </a:stretch>
        </p:blipFill>
        <p:spPr>
          <a:xfrm>
            <a:off x="6654994" y="1026992"/>
            <a:ext cx="5086615" cy="4804025"/>
          </a:xfrm>
          <a:prstGeom prst="rect">
            <a:avLst/>
          </a:prstGeom>
        </p:spPr>
      </p:pic>
      <p:sp>
        <p:nvSpPr>
          <p:cNvPr id="2" name="Title 1">
            <a:extLst>
              <a:ext uri="{FF2B5EF4-FFF2-40B4-BE49-F238E27FC236}">
                <a16:creationId xmlns:a16="http://schemas.microsoft.com/office/drawing/2014/main" id="{AE1B3AD4-0525-435F-9B9E-F2D10CD8FD02}"/>
              </a:ext>
            </a:extLst>
          </p:cNvPr>
          <p:cNvSpPr>
            <a:spLocks noGrp="1"/>
          </p:cNvSpPr>
          <p:nvPr>
            <p:ph type="title"/>
          </p:nvPr>
        </p:nvSpPr>
        <p:spPr>
          <a:xfrm>
            <a:off x="676296" y="984163"/>
            <a:ext cx="4872548" cy="941796"/>
          </a:xfrm>
        </p:spPr>
        <p:txBody>
          <a:bodyPr vert="horz" wrap="square" lIns="182880" tIns="182880" rIns="182880" bIns="182880" rtlCol="0" anchor="ctr">
            <a:normAutofit fontScale="90000"/>
          </a:bodyPr>
          <a:lstStyle/>
          <a:p>
            <a:r>
              <a:rPr lang="en-US" sz="2800" kern="1200" cap="all" spc="200" baseline="0" dirty="0">
                <a:solidFill>
                  <a:srgbClr val="262626"/>
                </a:solidFill>
                <a:latin typeface="+mj-lt"/>
                <a:ea typeface="+mj-ea"/>
                <a:cs typeface="+mj-cs"/>
              </a:rPr>
              <a:t>Break</a:t>
            </a:r>
            <a:br>
              <a:rPr lang="en-US" sz="2800" kern="1200" cap="all" spc="200" baseline="0" dirty="0">
                <a:solidFill>
                  <a:srgbClr val="262626"/>
                </a:solidFill>
                <a:latin typeface="+mj-lt"/>
                <a:ea typeface="+mj-ea"/>
                <a:cs typeface="+mj-cs"/>
              </a:rPr>
            </a:br>
            <a:r>
              <a:rPr lang="en-US" sz="2800" kern="1200" cap="all" spc="200" baseline="0" dirty="0">
                <a:solidFill>
                  <a:srgbClr val="262626"/>
                </a:solidFill>
                <a:latin typeface="+mj-lt"/>
                <a:ea typeface="+mj-ea"/>
                <a:cs typeface="+mj-cs"/>
              </a:rPr>
              <a:t>With condition</a:t>
            </a:r>
          </a:p>
        </p:txBody>
      </p:sp>
      <p:sp>
        <p:nvSpPr>
          <p:cNvPr id="6" name="Text Placeholder 3">
            <a:extLst>
              <a:ext uri="{FF2B5EF4-FFF2-40B4-BE49-F238E27FC236}">
                <a16:creationId xmlns:a16="http://schemas.microsoft.com/office/drawing/2014/main" id="{F523573B-82B6-4110-A4D2-511D90798E35}"/>
              </a:ext>
            </a:extLst>
          </p:cNvPr>
          <p:cNvSpPr txBox="1">
            <a:spLocks/>
          </p:cNvSpPr>
          <p:nvPr/>
        </p:nvSpPr>
        <p:spPr>
          <a:xfrm>
            <a:off x="1148615" y="2249714"/>
            <a:ext cx="3798770" cy="41656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solidFill>
                  <a:schemeClr val="tx1">
                    <a:lumMod val="75000"/>
                    <a:lumOff val="25000"/>
                  </a:schemeClr>
                </a:solidFill>
                <a:latin typeface="+mj-lt"/>
              </a:rPr>
              <a:t>If we print </a:t>
            </a:r>
            <a:r>
              <a:rPr lang="en-US" dirty="0" err="1">
                <a:solidFill>
                  <a:schemeClr val="tx1">
                    <a:lumMod val="75000"/>
                    <a:lumOff val="25000"/>
                  </a:schemeClr>
                </a:solidFill>
                <a:latin typeface="+mj-lt"/>
              </a:rPr>
              <a:t>i</a:t>
            </a:r>
            <a:r>
              <a:rPr lang="en-US" dirty="0">
                <a:solidFill>
                  <a:schemeClr val="tx1">
                    <a:lumMod val="75000"/>
                    <a:lumOff val="25000"/>
                  </a:schemeClr>
                </a:solidFill>
                <a:latin typeface="+mj-lt"/>
              </a:rPr>
              <a:t> in every iteration of the loop, we’d print 0-9</a:t>
            </a:r>
          </a:p>
          <a:p>
            <a:r>
              <a:rPr lang="en-US" dirty="0">
                <a:solidFill>
                  <a:schemeClr val="tx1">
                    <a:lumMod val="75000"/>
                    <a:lumOff val="25000"/>
                  </a:schemeClr>
                </a:solidFill>
                <a:latin typeface="+mj-lt"/>
                <a:cs typeface="Arial" panose="020B0604020202020204" pitchFamily="34" charset="0"/>
              </a:rPr>
              <a:t>We add the if statement so that every time </a:t>
            </a:r>
            <a:r>
              <a:rPr lang="en-US" dirty="0" err="1">
                <a:solidFill>
                  <a:schemeClr val="tx1">
                    <a:lumMod val="75000"/>
                    <a:lumOff val="25000"/>
                  </a:schemeClr>
                </a:solidFill>
                <a:latin typeface="+mj-lt"/>
                <a:cs typeface="Arial" panose="020B0604020202020204" pitchFamily="34" charset="0"/>
              </a:rPr>
              <a:t>i</a:t>
            </a:r>
            <a:r>
              <a:rPr lang="en-US" dirty="0">
                <a:solidFill>
                  <a:schemeClr val="tx1">
                    <a:lumMod val="75000"/>
                    <a:lumOff val="25000"/>
                  </a:schemeClr>
                </a:solidFill>
                <a:latin typeface="+mj-lt"/>
                <a:cs typeface="Arial" panose="020B0604020202020204" pitchFamily="34" charset="0"/>
              </a:rPr>
              <a:t> is divisible by 5, we continue.  This occurs for the first time when </a:t>
            </a:r>
            <a:r>
              <a:rPr lang="en-US" dirty="0" err="1">
                <a:solidFill>
                  <a:schemeClr val="tx1">
                    <a:lumMod val="75000"/>
                    <a:lumOff val="25000"/>
                  </a:schemeClr>
                </a:solidFill>
                <a:latin typeface="+mj-lt"/>
                <a:cs typeface="Arial" panose="020B0604020202020204" pitchFamily="34" charset="0"/>
              </a:rPr>
              <a:t>i</a:t>
            </a:r>
            <a:r>
              <a:rPr lang="en-US" dirty="0">
                <a:solidFill>
                  <a:schemeClr val="tx1">
                    <a:lumMod val="75000"/>
                    <a:lumOff val="25000"/>
                  </a:schemeClr>
                </a:solidFill>
                <a:latin typeface="+mj-lt"/>
                <a:cs typeface="Arial" panose="020B0604020202020204" pitchFamily="34" charset="0"/>
              </a:rPr>
              <a:t> = 5.</a:t>
            </a:r>
          </a:p>
          <a:p>
            <a:r>
              <a:rPr lang="en-US" dirty="0">
                <a:solidFill>
                  <a:schemeClr val="tx1">
                    <a:lumMod val="75000"/>
                    <a:lumOff val="25000"/>
                  </a:schemeClr>
                </a:solidFill>
                <a:latin typeface="+mj-lt"/>
                <a:cs typeface="Arial" panose="020B0604020202020204" pitchFamily="34" charset="0"/>
              </a:rPr>
              <a:t>Break means we stop right where we’re at in the loop and exit. So no more numbers once we reach 5 are printed.</a:t>
            </a:r>
            <a:endParaRPr lang="en-US" dirty="0">
              <a:solidFill>
                <a:schemeClr val="tx1">
                  <a:lumMod val="75000"/>
                  <a:lumOff val="25000"/>
                </a:schemeClr>
              </a:solidFill>
            </a:endParaRPr>
          </a:p>
        </p:txBody>
      </p:sp>
    </p:spTree>
    <p:extLst>
      <p:ext uri="{BB962C8B-B14F-4D97-AF65-F5344CB8AC3E}">
        <p14:creationId xmlns:p14="http://schemas.microsoft.com/office/powerpoint/2010/main" val="66301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124781-F0ED-4B24-A350-167A358B2CE0}"/>
              </a:ext>
            </a:extLst>
          </p:cNvPr>
          <p:cNvPicPr>
            <a:picLocks noGrp="1" noChangeAspect="1"/>
          </p:cNvPicPr>
          <p:nvPr>
            <p:ph idx="1"/>
          </p:nvPr>
        </p:nvPicPr>
        <p:blipFill>
          <a:blip r:embed="rId3"/>
          <a:stretch>
            <a:fillRect/>
          </a:stretch>
        </p:blipFill>
        <p:spPr>
          <a:xfrm>
            <a:off x="6654994" y="718269"/>
            <a:ext cx="5086615" cy="5421471"/>
          </a:xfrm>
          <a:prstGeom prst="rect">
            <a:avLst/>
          </a:prstGeom>
        </p:spPr>
      </p:pic>
      <p:sp>
        <p:nvSpPr>
          <p:cNvPr id="2" name="Title 1">
            <a:extLst>
              <a:ext uri="{FF2B5EF4-FFF2-40B4-BE49-F238E27FC236}">
                <a16:creationId xmlns:a16="http://schemas.microsoft.com/office/drawing/2014/main" id="{AE1B3AD4-0525-435F-9B9E-F2D10CD8FD02}"/>
              </a:ext>
            </a:extLst>
          </p:cNvPr>
          <p:cNvSpPr>
            <a:spLocks noGrp="1"/>
          </p:cNvSpPr>
          <p:nvPr>
            <p:ph type="title"/>
          </p:nvPr>
        </p:nvSpPr>
        <p:spPr>
          <a:xfrm>
            <a:off x="676296" y="984163"/>
            <a:ext cx="4872548" cy="941796"/>
          </a:xfrm>
        </p:spPr>
        <p:txBody>
          <a:bodyPr vert="horz" wrap="square" lIns="182880" tIns="182880" rIns="182880" bIns="182880" rtlCol="0" anchor="ctr">
            <a:normAutofit/>
          </a:bodyPr>
          <a:lstStyle/>
          <a:p>
            <a:r>
              <a:rPr lang="en-US" sz="2800" kern="1200" cap="all" spc="200" baseline="0" dirty="0">
                <a:solidFill>
                  <a:srgbClr val="262626"/>
                </a:solidFill>
                <a:latin typeface="+mj-lt"/>
                <a:ea typeface="+mj-ea"/>
                <a:cs typeface="+mj-cs"/>
              </a:rPr>
              <a:t>Continue</a:t>
            </a:r>
          </a:p>
        </p:txBody>
      </p:sp>
      <p:sp>
        <p:nvSpPr>
          <p:cNvPr id="6" name="Text Placeholder 3">
            <a:extLst>
              <a:ext uri="{FF2B5EF4-FFF2-40B4-BE49-F238E27FC236}">
                <a16:creationId xmlns:a16="http://schemas.microsoft.com/office/drawing/2014/main" id="{F523573B-82B6-4110-A4D2-511D90798E35}"/>
              </a:ext>
            </a:extLst>
          </p:cNvPr>
          <p:cNvSpPr txBox="1">
            <a:spLocks/>
          </p:cNvSpPr>
          <p:nvPr/>
        </p:nvSpPr>
        <p:spPr>
          <a:xfrm>
            <a:off x="1148615" y="2249714"/>
            <a:ext cx="3798770" cy="41656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solidFill>
                  <a:schemeClr val="tx1">
                    <a:lumMod val="75000"/>
                    <a:lumOff val="25000"/>
                  </a:schemeClr>
                </a:solidFill>
                <a:latin typeface="+mj-lt"/>
              </a:rPr>
              <a:t>If we print </a:t>
            </a:r>
            <a:r>
              <a:rPr lang="en-US" dirty="0" err="1">
                <a:solidFill>
                  <a:schemeClr val="tx1">
                    <a:lumMod val="75000"/>
                    <a:lumOff val="25000"/>
                  </a:schemeClr>
                </a:solidFill>
                <a:latin typeface="+mj-lt"/>
              </a:rPr>
              <a:t>i</a:t>
            </a:r>
            <a:r>
              <a:rPr lang="en-US" dirty="0">
                <a:solidFill>
                  <a:schemeClr val="tx1">
                    <a:lumMod val="75000"/>
                    <a:lumOff val="25000"/>
                  </a:schemeClr>
                </a:solidFill>
                <a:latin typeface="+mj-lt"/>
              </a:rPr>
              <a:t> in every iteration of the loop, we’d print 0-9</a:t>
            </a:r>
          </a:p>
          <a:p>
            <a:r>
              <a:rPr lang="en-US" dirty="0">
                <a:solidFill>
                  <a:schemeClr val="tx1">
                    <a:lumMod val="75000"/>
                    <a:lumOff val="25000"/>
                  </a:schemeClr>
                </a:solidFill>
                <a:latin typeface="+mj-lt"/>
                <a:cs typeface="Arial" panose="020B0604020202020204" pitchFamily="34" charset="0"/>
              </a:rPr>
              <a:t>We add the if statement so that every time </a:t>
            </a:r>
            <a:r>
              <a:rPr lang="en-US" dirty="0" err="1">
                <a:solidFill>
                  <a:schemeClr val="tx1">
                    <a:lumMod val="75000"/>
                    <a:lumOff val="25000"/>
                  </a:schemeClr>
                </a:solidFill>
                <a:latin typeface="+mj-lt"/>
                <a:cs typeface="Arial" panose="020B0604020202020204" pitchFamily="34" charset="0"/>
              </a:rPr>
              <a:t>i</a:t>
            </a:r>
            <a:r>
              <a:rPr lang="en-US" dirty="0">
                <a:solidFill>
                  <a:schemeClr val="tx1">
                    <a:lumMod val="75000"/>
                    <a:lumOff val="25000"/>
                  </a:schemeClr>
                </a:solidFill>
                <a:latin typeface="+mj-lt"/>
                <a:cs typeface="Arial" panose="020B0604020202020204" pitchFamily="34" charset="0"/>
              </a:rPr>
              <a:t> is an even number, we continue.  That means we stop right where we’re at in the loop and we go back to check the condition for the next iteration.</a:t>
            </a:r>
            <a:endParaRPr lang="en-US" dirty="0">
              <a:solidFill>
                <a:schemeClr val="tx1">
                  <a:lumMod val="75000"/>
                  <a:lumOff val="25000"/>
                </a:schemeClr>
              </a:solidFill>
            </a:endParaRPr>
          </a:p>
        </p:txBody>
      </p:sp>
    </p:spTree>
    <p:extLst>
      <p:ext uri="{BB962C8B-B14F-4D97-AF65-F5344CB8AC3E}">
        <p14:creationId xmlns:p14="http://schemas.microsoft.com/office/powerpoint/2010/main" val="210703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FB403EBD-907E-4D59-98D4-A72CD1063C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EA09A6-D053-4D6A-B402-80F33970EE78}"/>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1500" dirty="0">
                <a:solidFill>
                  <a:schemeClr val="tx1"/>
                </a:solidFill>
              </a:rPr>
              <a:t>Example:</a:t>
            </a:r>
            <a:br>
              <a:rPr lang="en-US" sz="1500" dirty="0">
                <a:solidFill>
                  <a:schemeClr val="tx1"/>
                </a:solidFill>
              </a:rPr>
            </a:br>
            <a:r>
              <a:rPr lang="en-US" sz="1500" dirty="0">
                <a:solidFill>
                  <a:schemeClr val="tx1"/>
                </a:solidFill>
              </a:rPr>
              <a:t>Check if a Number is Prime</a:t>
            </a:r>
            <a:br>
              <a:rPr lang="en-US" sz="1500" dirty="0">
                <a:solidFill>
                  <a:schemeClr val="tx1"/>
                </a:solidFill>
              </a:rPr>
            </a:br>
            <a:r>
              <a:rPr lang="en-US" sz="1500" dirty="0">
                <a:solidFill>
                  <a:schemeClr val="tx1"/>
                </a:solidFill>
              </a:rPr>
              <a:t>Using Flag and break/continue</a:t>
            </a:r>
          </a:p>
        </p:txBody>
      </p:sp>
      <p:sp>
        <p:nvSpPr>
          <p:cNvPr id="3" name="Content Placeholder 2">
            <a:extLst>
              <a:ext uri="{FF2B5EF4-FFF2-40B4-BE49-F238E27FC236}">
                <a16:creationId xmlns:a16="http://schemas.microsoft.com/office/drawing/2014/main" id="{0BC13A11-3D1C-4D45-B3A4-B128852975CF}"/>
              </a:ext>
            </a:extLst>
          </p:cNvPr>
          <p:cNvSpPr>
            <a:spLocks noGrp="1"/>
          </p:cNvSpPr>
          <p:nvPr>
            <p:ph idx="1"/>
          </p:nvPr>
        </p:nvSpPr>
        <p:spPr>
          <a:xfrm>
            <a:off x="6049182" y="802638"/>
            <a:ext cx="5408696" cy="5252722"/>
          </a:xfrm>
        </p:spPr>
        <p:txBody>
          <a:bodyPr anchor="ctr">
            <a:normAutofit/>
          </a:bodyPr>
          <a:lstStyle/>
          <a:p>
            <a:r>
              <a:rPr lang="en-US" dirty="0">
                <a:solidFill>
                  <a:schemeClr val="bg1"/>
                </a:solidFill>
              </a:rPr>
              <a:t>Write a program that has the user enter a number. Check if the number is prime, and print out whether it is or not.</a:t>
            </a:r>
          </a:p>
        </p:txBody>
      </p:sp>
    </p:spTree>
    <p:extLst>
      <p:ext uri="{BB962C8B-B14F-4D97-AF65-F5344CB8AC3E}">
        <p14:creationId xmlns:p14="http://schemas.microsoft.com/office/powerpoint/2010/main" val="296263545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6A9AE5-69DF-4153-B35A-94BDEF32EB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E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9B5318-27A8-4E50-80D9-B92D4F28EA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344947A-E603-469C-8BF0-47D2BA98BF11}"/>
              </a:ext>
            </a:extLst>
          </p:cNvPr>
          <p:cNvPicPr>
            <a:picLocks noGrp="1" noChangeAspect="1"/>
          </p:cNvPicPr>
          <p:nvPr>
            <p:ph idx="1"/>
          </p:nvPr>
        </p:nvPicPr>
        <p:blipFill>
          <a:blip r:embed="rId2"/>
          <a:stretch>
            <a:fillRect/>
          </a:stretch>
        </p:blipFill>
        <p:spPr>
          <a:xfrm>
            <a:off x="2111600" y="1124712"/>
            <a:ext cx="7968800" cy="4608576"/>
          </a:xfrm>
          <a:prstGeom prst="rect">
            <a:avLst/>
          </a:prstGeom>
        </p:spPr>
      </p:pic>
    </p:spTree>
    <p:extLst>
      <p:ext uri="{BB962C8B-B14F-4D97-AF65-F5344CB8AC3E}">
        <p14:creationId xmlns:p14="http://schemas.microsoft.com/office/powerpoint/2010/main" val="41854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5E5436DB-4E8B-43A5-AE55-1C527B62E2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1">
            <a:extLst>
              <a:ext uri="{FF2B5EF4-FFF2-40B4-BE49-F238E27FC236}">
                <a16:creationId xmlns:a16="http://schemas.microsoft.com/office/drawing/2014/main" id="{0D65299F-028F-4AFC-B46A-8DB33E20FE4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4E0E6-9871-401A-A1F5-AC59D03B35A8}"/>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3000" dirty="0">
                <a:solidFill>
                  <a:srgbClr val="FFFFFF"/>
                </a:solidFill>
              </a:rPr>
              <a:t>Loops</a:t>
            </a:r>
          </a:p>
        </p:txBody>
      </p:sp>
      <p:sp>
        <p:nvSpPr>
          <p:cNvPr id="3" name="Content Placeholder 2">
            <a:extLst>
              <a:ext uri="{FF2B5EF4-FFF2-40B4-BE49-F238E27FC236}">
                <a16:creationId xmlns:a16="http://schemas.microsoft.com/office/drawing/2014/main" id="{1C3062FD-AD66-4D51-8D36-8459065C51C8}"/>
              </a:ext>
            </a:extLst>
          </p:cNvPr>
          <p:cNvSpPr>
            <a:spLocks noGrp="1"/>
          </p:cNvSpPr>
          <p:nvPr>
            <p:ph idx="1"/>
          </p:nvPr>
        </p:nvSpPr>
        <p:spPr>
          <a:xfrm>
            <a:off x="6259551" y="1444752"/>
            <a:ext cx="4652840" cy="3968496"/>
          </a:xfrm>
        </p:spPr>
        <p:txBody>
          <a:bodyPr anchor="ctr">
            <a:normAutofit/>
          </a:bodyPr>
          <a:lstStyle/>
          <a:p>
            <a:pPr>
              <a:lnSpc>
                <a:spcPct val="90000"/>
              </a:lnSpc>
            </a:pPr>
            <a:r>
              <a:rPr lang="en-US" dirty="0">
                <a:solidFill>
                  <a:srgbClr val="404040"/>
                </a:solidFill>
              </a:rPr>
              <a:t>Loops allow us to repeat code</a:t>
            </a:r>
          </a:p>
        </p:txBody>
      </p:sp>
    </p:spTree>
    <p:extLst>
      <p:ext uri="{BB962C8B-B14F-4D97-AF65-F5344CB8AC3E}">
        <p14:creationId xmlns:p14="http://schemas.microsoft.com/office/powerpoint/2010/main" val="404558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866FF9-A729-45F0-A163-10E89E8716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A804366F-2366-4688-98E7-B101C7BC61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4E0E6-9871-401A-A1F5-AC59D03B35A8}"/>
              </a:ext>
            </a:extLst>
          </p:cNvPr>
          <p:cNvSpPr>
            <a:spLocks noGrp="1"/>
          </p:cNvSpPr>
          <p:nvPr>
            <p:ph type="title"/>
          </p:nvPr>
        </p:nvSpPr>
        <p:spPr>
          <a:xfrm>
            <a:off x="640080" y="2681105"/>
            <a:ext cx="3401568" cy="1495794"/>
          </a:xfrm>
          <a:prstGeom prst="ellipse">
            <a:avLst/>
          </a:prstGeom>
          <a:solidFill>
            <a:srgbClr val="FFFFFF"/>
          </a:solidFill>
          <a:ln>
            <a:solidFill>
              <a:srgbClr val="262626"/>
            </a:solidFill>
          </a:ln>
        </p:spPr>
        <p:txBody>
          <a:bodyPr>
            <a:normAutofit/>
          </a:bodyPr>
          <a:lstStyle/>
          <a:p>
            <a:r>
              <a:rPr lang="en-US" sz="2400"/>
              <a:t>While Review</a:t>
            </a:r>
          </a:p>
        </p:txBody>
      </p:sp>
      <p:graphicFrame>
        <p:nvGraphicFramePr>
          <p:cNvPr id="19" name="Content Placeholder 2">
            <a:extLst>
              <a:ext uri="{FF2B5EF4-FFF2-40B4-BE49-F238E27FC236}">
                <a16:creationId xmlns:a16="http://schemas.microsoft.com/office/drawing/2014/main" id="{6CB55FAB-F837-4BD0-B690-A9437DD27F24}"/>
              </a:ext>
            </a:extLst>
          </p:cNvPr>
          <p:cNvGraphicFramePr>
            <a:graphicFrameLocks noGrp="1"/>
          </p:cNvGraphicFramePr>
          <p:nvPr>
            <p:ph idx="1"/>
            <p:extLst>
              <p:ext uri="{D42A27DB-BD31-4B8C-83A1-F6EECF244321}">
                <p14:modId xmlns:p14="http://schemas.microsoft.com/office/powerpoint/2010/main" val="4035307623"/>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32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0F143B-3981-4FC2-BB15-0C58676334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6A3D1-E622-42A6-9176-0001B6F36561}"/>
              </a:ext>
            </a:extLst>
          </p:cNvPr>
          <p:cNvSpPr>
            <a:spLocks noGrp="1"/>
          </p:cNvSpPr>
          <p:nvPr>
            <p:ph type="title"/>
          </p:nvPr>
        </p:nvSpPr>
        <p:spPr>
          <a:xfrm>
            <a:off x="804672" y="2386744"/>
            <a:ext cx="4486656" cy="1645920"/>
          </a:xfrm>
        </p:spPr>
        <p:txBody>
          <a:bodyPr vert="horz" lIns="274320" tIns="182880" rIns="274320" bIns="182880" rtlCol="0" anchor="ctr" anchorCtr="1">
            <a:normAutofit/>
          </a:bodyPr>
          <a:lstStyle/>
          <a:p>
            <a:r>
              <a:rPr lang="en-US" sz="3200" dirty="0"/>
              <a:t>While Loop</a:t>
            </a:r>
          </a:p>
        </p:txBody>
      </p:sp>
      <p:sp>
        <p:nvSpPr>
          <p:cNvPr id="4" name="Text Placeholder 3">
            <a:extLst>
              <a:ext uri="{FF2B5EF4-FFF2-40B4-BE49-F238E27FC236}">
                <a16:creationId xmlns:a16="http://schemas.microsoft.com/office/drawing/2014/main" id="{DBE97EC1-99AA-49A4-AD37-D885B90FCEFA}"/>
              </a:ext>
            </a:extLst>
          </p:cNvPr>
          <p:cNvSpPr>
            <a:spLocks noGrp="1"/>
          </p:cNvSpPr>
          <p:nvPr>
            <p:ph type="body" sz="half" idx="2"/>
          </p:nvPr>
        </p:nvSpPr>
        <p:spPr>
          <a:xfrm>
            <a:off x="1148615" y="4352544"/>
            <a:ext cx="3798770" cy="1239894"/>
          </a:xfrm>
        </p:spPr>
        <p:txBody>
          <a:bodyPr vert="horz" lIns="91440" tIns="45720" rIns="91440" bIns="45720" rtlCol="0">
            <a:normAutofit fontScale="77500" lnSpcReduction="20000"/>
          </a:bodyPr>
          <a:lstStyle/>
          <a:p>
            <a:r>
              <a:rPr lang="en-US" sz="1800" dirty="0">
                <a:solidFill>
                  <a:schemeClr val="tx1">
                    <a:lumMod val="75000"/>
                    <a:lumOff val="25000"/>
                  </a:schemeClr>
                </a:solidFill>
              </a:rPr>
              <a:t>Notice how the value of </a:t>
            </a:r>
            <a:r>
              <a:rPr lang="en-US" sz="1800" dirty="0" err="1">
                <a:solidFill>
                  <a:schemeClr val="tx1">
                    <a:lumMod val="75000"/>
                    <a:lumOff val="25000"/>
                  </a:schemeClr>
                </a:solidFill>
              </a:rPr>
              <a:t>i</a:t>
            </a:r>
            <a:r>
              <a:rPr lang="en-US" sz="1800" dirty="0">
                <a:solidFill>
                  <a:schemeClr val="tx1">
                    <a:lumMod val="75000"/>
                    <a:lumOff val="25000"/>
                  </a:schemeClr>
                </a:solidFill>
              </a:rPr>
              <a:t> changes in each iteration of the loop</a:t>
            </a:r>
          </a:p>
          <a:p>
            <a:r>
              <a:rPr lang="en-US" sz="1800" dirty="0">
                <a:solidFill>
                  <a:schemeClr val="tx1">
                    <a:lumMod val="75000"/>
                    <a:lumOff val="25000"/>
                  </a:schemeClr>
                </a:solidFill>
              </a:rPr>
              <a:t>We assign 0 to be the first value in </a:t>
            </a:r>
            <a:r>
              <a:rPr lang="en-US" sz="1800" dirty="0" err="1">
                <a:solidFill>
                  <a:schemeClr val="tx1">
                    <a:lumMod val="75000"/>
                    <a:lumOff val="25000"/>
                  </a:schemeClr>
                </a:solidFill>
              </a:rPr>
              <a:t>i</a:t>
            </a:r>
            <a:r>
              <a:rPr lang="en-US" sz="1800" dirty="0">
                <a:solidFill>
                  <a:schemeClr val="tx1">
                    <a:lumMod val="75000"/>
                    <a:lumOff val="25000"/>
                  </a:schemeClr>
                </a:solidFill>
              </a:rPr>
              <a:t>, and we increment is by 1 on each iteration</a:t>
            </a:r>
          </a:p>
          <a:p>
            <a:r>
              <a:rPr lang="en-US" sz="1800" dirty="0">
                <a:solidFill>
                  <a:schemeClr val="tx1">
                    <a:lumMod val="75000"/>
                    <a:lumOff val="25000"/>
                  </a:schemeClr>
                </a:solidFill>
              </a:rPr>
              <a:t>We execute the loop “while” </a:t>
            </a:r>
            <a:r>
              <a:rPr lang="en-US" sz="1800" dirty="0" err="1">
                <a:solidFill>
                  <a:schemeClr val="tx1">
                    <a:lumMod val="75000"/>
                    <a:lumOff val="25000"/>
                  </a:schemeClr>
                </a:solidFill>
              </a:rPr>
              <a:t>i</a:t>
            </a:r>
            <a:r>
              <a:rPr lang="en-US" sz="1800" dirty="0">
                <a:solidFill>
                  <a:schemeClr val="tx1">
                    <a:lumMod val="75000"/>
                    <a:lumOff val="25000"/>
                  </a:schemeClr>
                </a:solidFill>
              </a:rPr>
              <a:t> is less than </a:t>
            </a:r>
            <a:r>
              <a:rPr lang="en-US" sz="1800" dirty="0" err="1">
                <a:solidFill>
                  <a:schemeClr val="tx1">
                    <a:lumMod val="75000"/>
                    <a:lumOff val="25000"/>
                  </a:schemeClr>
                </a:solidFill>
              </a:rPr>
              <a:t>num</a:t>
            </a:r>
            <a:endParaRPr lang="en-US" sz="1800" dirty="0">
              <a:solidFill>
                <a:schemeClr val="tx1">
                  <a:lumMod val="75000"/>
                  <a:lumOff val="25000"/>
                </a:schemeClr>
              </a:solidFill>
            </a:endParaRPr>
          </a:p>
        </p:txBody>
      </p:sp>
      <p:pic>
        <p:nvPicPr>
          <p:cNvPr id="26" name="Picture Placeholder 25">
            <a:extLst>
              <a:ext uri="{FF2B5EF4-FFF2-40B4-BE49-F238E27FC236}">
                <a16:creationId xmlns:a16="http://schemas.microsoft.com/office/drawing/2014/main" id="{60366065-74BF-4CEC-A477-B2EB5CCFFC7A}"/>
              </a:ext>
            </a:extLst>
          </p:cNvPr>
          <p:cNvPicPr>
            <a:picLocks noGrp="1" noChangeAspect="1"/>
          </p:cNvPicPr>
          <p:nvPr>
            <p:ph type="pic" idx="1"/>
          </p:nvPr>
        </p:nvPicPr>
        <p:blipFill>
          <a:blip r:embed="rId2"/>
          <a:srcRect t="1134" b="1134"/>
          <a:stretch>
            <a:fillRect/>
          </a:stretch>
        </p:blipFill>
        <p:spPr/>
      </p:pic>
    </p:spTree>
    <p:extLst>
      <p:ext uri="{BB962C8B-B14F-4D97-AF65-F5344CB8AC3E}">
        <p14:creationId xmlns:p14="http://schemas.microsoft.com/office/powerpoint/2010/main" val="159641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A61A-DCCC-4674-AC79-74652637BB3D}"/>
              </a:ext>
            </a:extLst>
          </p:cNvPr>
          <p:cNvSpPr>
            <a:spLocks noGrp="1"/>
          </p:cNvSpPr>
          <p:nvPr>
            <p:ph type="title"/>
          </p:nvPr>
        </p:nvSpPr>
        <p:spPr>
          <a:xfrm>
            <a:off x="2231136" y="964692"/>
            <a:ext cx="7729728" cy="1188720"/>
          </a:xfrm>
        </p:spPr>
        <p:txBody>
          <a:bodyPr/>
          <a:lstStyle/>
          <a:p>
            <a:r>
              <a:rPr lang="en-US"/>
              <a:t>For Loop</a:t>
            </a:r>
            <a:endParaRPr lang="en-US" dirty="0"/>
          </a:p>
        </p:txBody>
      </p:sp>
      <p:sp>
        <p:nvSpPr>
          <p:cNvPr id="3" name="Content Placeholder 2">
            <a:extLst>
              <a:ext uri="{FF2B5EF4-FFF2-40B4-BE49-F238E27FC236}">
                <a16:creationId xmlns:a16="http://schemas.microsoft.com/office/drawing/2014/main" id="{B5EEAD71-1C4C-4AAC-8A39-E06DD506165E}"/>
              </a:ext>
            </a:extLst>
          </p:cNvPr>
          <p:cNvSpPr>
            <a:spLocks noGrp="1"/>
          </p:cNvSpPr>
          <p:nvPr>
            <p:ph idx="1"/>
          </p:nvPr>
        </p:nvSpPr>
        <p:spPr/>
        <p:txBody>
          <a:bodyPr/>
          <a:lstStyle/>
          <a:p>
            <a:r>
              <a:rPr lang="en-US" dirty="0"/>
              <a:t>For loops do those </a:t>
            </a:r>
            <a:r>
              <a:rPr lang="en-US" dirty="0">
                <a:latin typeface="Arial" panose="020B0604020202020204" pitchFamily="34" charset="0"/>
                <a:cs typeface="Arial" panose="020B0604020202020204" pitchFamily="34" charset="0"/>
              </a:rPr>
              <a:t>2</a:t>
            </a:r>
            <a:r>
              <a:rPr lang="en-US" dirty="0"/>
              <a:t> important steps for us</a:t>
            </a:r>
          </a:p>
          <a:p>
            <a:r>
              <a:rPr lang="en-US" dirty="0"/>
              <a:t>By default:</a:t>
            </a:r>
          </a:p>
          <a:p>
            <a:pPr lvl="1"/>
            <a:r>
              <a:rPr lang="en-US" dirty="0"/>
              <a:t>initialize the variable to </a:t>
            </a:r>
            <a:r>
              <a:rPr lang="en-US" dirty="0">
                <a:latin typeface="Arial" panose="020B0604020202020204" pitchFamily="34" charset="0"/>
                <a:cs typeface="Arial" panose="020B0604020202020204" pitchFamily="34" charset="0"/>
              </a:rPr>
              <a:t>0</a:t>
            </a:r>
            <a:endParaRPr lang="en-US" dirty="0"/>
          </a:p>
          <a:p>
            <a:pPr lvl="1"/>
            <a:r>
              <a:rPr lang="en-US" dirty="0"/>
              <a:t>increment the variable by </a:t>
            </a:r>
            <a:r>
              <a:rPr lang="en-US" dirty="0">
                <a:latin typeface="Arial" panose="020B0604020202020204" pitchFamily="34" charset="0"/>
                <a:cs typeface="Arial" panose="020B0604020202020204" pitchFamily="34" charset="0"/>
              </a:rPr>
              <a:t>1</a:t>
            </a:r>
            <a:r>
              <a:rPr lang="en-US" dirty="0">
                <a:cs typeface="Arial" panose="020B0604020202020204" pitchFamily="34" charset="0"/>
              </a:rPr>
              <a:t> with every iteration of the loop</a:t>
            </a:r>
            <a:endParaRPr lang="en-US" dirty="0"/>
          </a:p>
        </p:txBody>
      </p:sp>
    </p:spTree>
    <p:extLst>
      <p:ext uri="{BB962C8B-B14F-4D97-AF65-F5344CB8AC3E}">
        <p14:creationId xmlns:p14="http://schemas.microsoft.com/office/powerpoint/2010/main" val="82438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124781-F0ED-4B24-A350-167A358B2CE0}"/>
              </a:ext>
            </a:extLst>
          </p:cNvPr>
          <p:cNvPicPr>
            <a:picLocks noGrp="1" noChangeAspect="1"/>
          </p:cNvPicPr>
          <p:nvPr>
            <p:ph idx="1"/>
          </p:nvPr>
        </p:nvPicPr>
        <p:blipFill rotWithShape="1">
          <a:blip r:embed="rId2"/>
          <a:srcRect t="2932" r="4" b="4"/>
          <a:stretch/>
        </p:blipFill>
        <p:spPr>
          <a:xfrm>
            <a:off x="6150302" y="10"/>
            <a:ext cx="6095999" cy="6857990"/>
          </a:xfrm>
          <a:prstGeom prst="rect">
            <a:avLst/>
          </a:prstGeom>
        </p:spPr>
      </p:pic>
      <p:sp>
        <p:nvSpPr>
          <p:cNvPr id="2" name="Title 1">
            <a:extLst>
              <a:ext uri="{FF2B5EF4-FFF2-40B4-BE49-F238E27FC236}">
                <a16:creationId xmlns:a16="http://schemas.microsoft.com/office/drawing/2014/main" id="{AE1B3AD4-0525-435F-9B9E-F2D10CD8FD02}"/>
              </a:ext>
            </a:extLst>
          </p:cNvPr>
          <p:cNvSpPr>
            <a:spLocks noGrp="1"/>
          </p:cNvSpPr>
          <p:nvPr>
            <p:ph type="title"/>
          </p:nvPr>
        </p:nvSpPr>
        <p:spPr>
          <a:xfrm>
            <a:off x="676296" y="984163"/>
            <a:ext cx="4872548" cy="941796"/>
          </a:xfrm>
        </p:spPr>
        <p:txBody>
          <a:bodyPr vert="horz" wrap="square" lIns="182880" tIns="182880" rIns="182880" bIns="182880" rtlCol="0" anchor="ctr">
            <a:normAutofit/>
          </a:bodyPr>
          <a:lstStyle/>
          <a:p>
            <a:r>
              <a:rPr lang="en-US" sz="2800" kern="1200" cap="all" spc="200" baseline="0" dirty="0">
                <a:solidFill>
                  <a:srgbClr val="262626"/>
                </a:solidFill>
                <a:latin typeface="+mj-lt"/>
                <a:ea typeface="+mj-ea"/>
                <a:cs typeface="+mj-cs"/>
              </a:rPr>
              <a:t>For Example 1</a:t>
            </a:r>
          </a:p>
        </p:txBody>
      </p:sp>
      <p:sp>
        <p:nvSpPr>
          <p:cNvPr id="6" name="Text Placeholder 3">
            <a:extLst>
              <a:ext uri="{FF2B5EF4-FFF2-40B4-BE49-F238E27FC236}">
                <a16:creationId xmlns:a16="http://schemas.microsoft.com/office/drawing/2014/main" id="{F523573B-82B6-4110-A4D2-511D90798E35}"/>
              </a:ext>
            </a:extLst>
          </p:cNvPr>
          <p:cNvSpPr txBox="1">
            <a:spLocks/>
          </p:cNvSpPr>
          <p:nvPr/>
        </p:nvSpPr>
        <p:spPr>
          <a:xfrm>
            <a:off x="1148615" y="2249714"/>
            <a:ext cx="3798770" cy="41656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solidFill>
                  <a:schemeClr val="tx1">
                    <a:lumMod val="75000"/>
                    <a:lumOff val="25000"/>
                  </a:schemeClr>
                </a:solidFill>
              </a:rPr>
              <a:t>This code achieves the same output as the while loop code did</a:t>
            </a:r>
          </a:p>
          <a:p>
            <a:r>
              <a:rPr lang="en-US" dirty="0">
                <a:solidFill>
                  <a:schemeClr val="tx1">
                    <a:lumMod val="75000"/>
                    <a:lumOff val="25000"/>
                  </a:schemeClr>
                </a:solidFill>
              </a:rPr>
              <a:t>We can use any variable name we want, but I’m using </a:t>
            </a:r>
            <a:r>
              <a:rPr lang="en-US" dirty="0" err="1">
                <a:solidFill>
                  <a:schemeClr val="tx1">
                    <a:lumMod val="75000"/>
                    <a:lumOff val="25000"/>
                  </a:schemeClr>
                </a:solidFill>
              </a:rPr>
              <a:t>i</a:t>
            </a:r>
            <a:r>
              <a:rPr lang="en-US" dirty="0">
                <a:solidFill>
                  <a:schemeClr val="tx1">
                    <a:lumMod val="75000"/>
                    <a:lumOff val="25000"/>
                  </a:schemeClr>
                </a:solidFill>
              </a:rPr>
              <a:t> here again to be the iterating variable.</a:t>
            </a:r>
          </a:p>
          <a:p>
            <a:r>
              <a:rPr lang="en-US" dirty="0">
                <a:solidFill>
                  <a:schemeClr val="tx1">
                    <a:lumMod val="75000"/>
                    <a:lumOff val="25000"/>
                  </a:schemeClr>
                </a:solidFill>
              </a:rPr>
              <a:t>It’s automatically initialized to 0 and incremented by </a:t>
            </a:r>
            <a:r>
              <a:rPr lang="en-US" dirty="0">
                <a:solidFill>
                  <a:schemeClr val="tx1">
                    <a:lumMod val="75000"/>
                    <a:lumOff val="25000"/>
                  </a:schemeClr>
                </a:solidFill>
                <a:latin typeface="Arial" panose="020B0604020202020204" pitchFamily="34" charset="0"/>
                <a:cs typeface="Arial" panose="020B0604020202020204" pitchFamily="34" charset="0"/>
              </a:rPr>
              <a:t>1 </a:t>
            </a:r>
            <a:r>
              <a:rPr lang="en-US" dirty="0">
                <a:solidFill>
                  <a:schemeClr val="tx1">
                    <a:lumMod val="75000"/>
                    <a:lumOff val="25000"/>
                  </a:schemeClr>
                </a:solidFill>
                <a:cs typeface="Arial" panose="020B0604020202020204" pitchFamily="34" charset="0"/>
              </a:rPr>
              <a:t>with every iteration of the loop.</a:t>
            </a:r>
          </a:p>
          <a:p>
            <a:r>
              <a:rPr lang="en-US" dirty="0">
                <a:solidFill>
                  <a:schemeClr val="tx1">
                    <a:lumMod val="75000"/>
                    <a:lumOff val="25000"/>
                  </a:schemeClr>
                </a:solidFill>
              </a:rPr>
              <a:t>The range goes up to but not including the number inside</a:t>
            </a:r>
          </a:p>
          <a:p>
            <a:r>
              <a:rPr lang="en-US" dirty="0">
                <a:solidFill>
                  <a:schemeClr val="tx1">
                    <a:lumMod val="75000"/>
                    <a:lumOff val="25000"/>
                  </a:schemeClr>
                </a:solidFill>
              </a:rPr>
              <a:t>i.e. it is equivalent to &lt; and not &lt;=</a:t>
            </a:r>
          </a:p>
        </p:txBody>
      </p:sp>
    </p:spTree>
    <p:extLst>
      <p:ext uri="{BB962C8B-B14F-4D97-AF65-F5344CB8AC3E}">
        <p14:creationId xmlns:p14="http://schemas.microsoft.com/office/powerpoint/2010/main" val="119260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124781-F0ED-4B24-A350-167A358B2CE0}"/>
              </a:ext>
            </a:extLst>
          </p:cNvPr>
          <p:cNvPicPr>
            <a:picLocks noGrp="1" noChangeAspect="1"/>
          </p:cNvPicPr>
          <p:nvPr>
            <p:ph idx="1"/>
          </p:nvPr>
        </p:nvPicPr>
        <p:blipFill rotWithShape="1">
          <a:blip r:embed="rId2"/>
          <a:srcRect t="2932" r="4" b="4"/>
          <a:stretch/>
        </p:blipFill>
        <p:spPr>
          <a:xfrm>
            <a:off x="6150302" y="10"/>
            <a:ext cx="6095999" cy="6857990"/>
          </a:xfrm>
          <a:prstGeom prst="rect">
            <a:avLst/>
          </a:prstGeom>
        </p:spPr>
      </p:pic>
      <p:sp>
        <p:nvSpPr>
          <p:cNvPr id="2" name="Title 1">
            <a:extLst>
              <a:ext uri="{FF2B5EF4-FFF2-40B4-BE49-F238E27FC236}">
                <a16:creationId xmlns:a16="http://schemas.microsoft.com/office/drawing/2014/main" id="{AE1B3AD4-0525-435F-9B9E-F2D10CD8FD02}"/>
              </a:ext>
            </a:extLst>
          </p:cNvPr>
          <p:cNvSpPr>
            <a:spLocks noGrp="1"/>
          </p:cNvSpPr>
          <p:nvPr>
            <p:ph type="title"/>
          </p:nvPr>
        </p:nvSpPr>
        <p:spPr>
          <a:xfrm>
            <a:off x="676296" y="984163"/>
            <a:ext cx="4872548" cy="941796"/>
          </a:xfrm>
        </p:spPr>
        <p:txBody>
          <a:bodyPr vert="horz" wrap="square" lIns="182880" tIns="182880" rIns="182880" bIns="182880" rtlCol="0" anchor="ctr">
            <a:normAutofit/>
          </a:bodyPr>
          <a:lstStyle/>
          <a:p>
            <a:r>
              <a:rPr lang="en-US" sz="2800" kern="1200" cap="all" spc="200" baseline="0" dirty="0">
                <a:solidFill>
                  <a:srgbClr val="262626"/>
                </a:solidFill>
                <a:latin typeface="+mj-lt"/>
                <a:ea typeface="+mj-ea"/>
                <a:cs typeface="+mj-cs"/>
              </a:rPr>
              <a:t>For Example 1</a:t>
            </a:r>
          </a:p>
        </p:txBody>
      </p:sp>
      <p:sp>
        <p:nvSpPr>
          <p:cNvPr id="6" name="Text Placeholder 3">
            <a:extLst>
              <a:ext uri="{FF2B5EF4-FFF2-40B4-BE49-F238E27FC236}">
                <a16:creationId xmlns:a16="http://schemas.microsoft.com/office/drawing/2014/main" id="{F523573B-82B6-4110-A4D2-511D90798E35}"/>
              </a:ext>
            </a:extLst>
          </p:cNvPr>
          <p:cNvSpPr txBox="1">
            <a:spLocks/>
          </p:cNvSpPr>
          <p:nvPr/>
        </p:nvSpPr>
        <p:spPr>
          <a:xfrm>
            <a:off x="1148615" y="2249714"/>
            <a:ext cx="3798770" cy="41656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solidFill>
                  <a:schemeClr val="tx1">
                    <a:lumMod val="75000"/>
                    <a:lumOff val="25000"/>
                  </a:schemeClr>
                </a:solidFill>
              </a:rPr>
              <a:t>Let’s break down that the loop is doing.</a:t>
            </a:r>
          </a:p>
          <a:p>
            <a:r>
              <a:rPr lang="en-US" dirty="0">
                <a:solidFill>
                  <a:schemeClr val="tx1">
                    <a:lumMod val="75000"/>
                    <a:lumOff val="25000"/>
                  </a:schemeClr>
                </a:solidFill>
              </a:rPr>
              <a:t>First,  </a:t>
            </a:r>
            <a:r>
              <a:rPr lang="en-US" dirty="0" err="1">
                <a:solidFill>
                  <a:schemeClr val="tx1">
                    <a:lumMod val="75000"/>
                    <a:lumOff val="25000"/>
                  </a:schemeClr>
                </a:solidFill>
              </a:rPr>
              <a:t>i</a:t>
            </a:r>
            <a:r>
              <a:rPr lang="en-US" dirty="0">
                <a:solidFill>
                  <a:schemeClr val="tx1">
                    <a:lumMod val="75000"/>
                    <a:lumOff val="25000"/>
                  </a:schemeClr>
                </a:solidFill>
              </a:rPr>
              <a:t> is initialized to 0 (</a:t>
            </a:r>
            <a:r>
              <a:rPr lang="en-US" dirty="0" err="1">
                <a:solidFill>
                  <a:schemeClr val="tx1">
                    <a:lumMod val="75000"/>
                    <a:lumOff val="25000"/>
                  </a:schemeClr>
                </a:solidFill>
              </a:rPr>
              <a:t>i</a:t>
            </a:r>
            <a:r>
              <a:rPr lang="en-US" dirty="0">
                <a:solidFill>
                  <a:schemeClr val="tx1">
                    <a:lumMod val="75000"/>
                    <a:lumOff val="25000"/>
                  </a:schemeClr>
                </a:solidFill>
              </a:rPr>
              <a:t> = 0).</a:t>
            </a:r>
          </a:p>
          <a:p>
            <a:r>
              <a:rPr lang="en-US" dirty="0">
                <a:solidFill>
                  <a:schemeClr val="tx1">
                    <a:lumMod val="75000"/>
                    <a:lumOff val="25000"/>
                  </a:schemeClr>
                </a:solidFill>
              </a:rPr>
              <a:t>Then we check if </a:t>
            </a:r>
            <a:r>
              <a:rPr lang="en-US" dirty="0" err="1">
                <a:solidFill>
                  <a:schemeClr val="tx1">
                    <a:lumMod val="75000"/>
                    <a:lumOff val="25000"/>
                  </a:schemeClr>
                </a:solidFill>
              </a:rPr>
              <a:t>i</a:t>
            </a:r>
            <a:r>
              <a:rPr lang="en-US" dirty="0">
                <a:solidFill>
                  <a:schemeClr val="tx1">
                    <a:lumMod val="75000"/>
                    <a:lumOff val="25000"/>
                  </a:schemeClr>
                </a:solidFill>
              </a:rPr>
              <a:t> &lt; num. If it’s true, we go in the loop.</a:t>
            </a:r>
          </a:p>
          <a:p>
            <a:r>
              <a:rPr lang="en-US" dirty="0">
                <a:solidFill>
                  <a:schemeClr val="tx1">
                    <a:lumMod val="75000"/>
                    <a:lumOff val="25000"/>
                  </a:schemeClr>
                </a:solidFill>
              </a:rPr>
              <a:t>Then we increment </a:t>
            </a:r>
            <a:r>
              <a:rPr lang="en-US" dirty="0" err="1">
                <a:solidFill>
                  <a:schemeClr val="tx1">
                    <a:lumMod val="75000"/>
                    <a:lumOff val="25000"/>
                  </a:schemeClr>
                </a:solidFill>
              </a:rPr>
              <a:t>i</a:t>
            </a:r>
            <a:r>
              <a:rPr lang="en-US" dirty="0">
                <a:solidFill>
                  <a:schemeClr val="tx1">
                    <a:lumMod val="75000"/>
                    <a:lumOff val="25000"/>
                  </a:schemeClr>
                </a:solidFill>
              </a:rPr>
              <a:t> (</a:t>
            </a:r>
            <a:r>
              <a:rPr lang="en-US" dirty="0" err="1">
                <a:solidFill>
                  <a:schemeClr val="tx1">
                    <a:lumMod val="75000"/>
                    <a:lumOff val="25000"/>
                  </a:schemeClr>
                </a:solidFill>
              </a:rPr>
              <a:t>i</a:t>
            </a:r>
            <a:r>
              <a:rPr lang="en-US" dirty="0">
                <a:solidFill>
                  <a:schemeClr val="tx1">
                    <a:lumMod val="75000"/>
                    <a:lumOff val="25000"/>
                  </a:schemeClr>
                </a:solidFill>
              </a:rPr>
              <a:t> = </a:t>
            </a:r>
            <a:r>
              <a:rPr lang="en-US" dirty="0" err="1">
                <a:solidFill>
                  <a:schemeClr val="tx1">
                    <a:lumMod val="75000"/>
                    <a:lumOff val="25000"/>
                  </a:schemeClr>
                </a:solidFill>
              </a:rPr>
              <a:t>i</a:t>
            </a:r>
            <a:r>
              <a:rPr lang="en-US" dirty="0">
                <a:solidFill>
                  <a:schemeClr val="tx1">
                    <a:lumMod val="75000"/>
                    <a:lumOff val="25000"/>
                  </a:schemeClr>
                </a:solidFill>
              </a:rPr>
              <a:t> + 1).</a:t>
            </a:r>
          </a:p>
          <a:p>
            <a:r>
              <a:rPr lang="en-US" dirty="0">
                <a:solidFill>
                  <a:schemeClr val="tx1">
                    <a:lumMod val="75000"/>
                    <a:lumOff val="25000"/>
                  </a:schemeClr>
                </a:solidFill>
              </a:rPr>
              <a:t>Then we go back to step 1 and repeat until </a:t>
            </a:r>
            <a:r>
              <a:rPr lang="en-US" dirty="0" err="1">
                <a:solidFill>
                  <a:schemeClr val="tx1">
                    <a:lumMod val="75000"/>
                    <a:lumOff val="25000"/>
                  </a:schemeClr>
                </a:solidFill>
              </a:rPr>
              <a:t>i</a:t>
            </a:r>
            <a:r>
              <a:rPr lang="en-US" dirty="0">
                <a:solidFill>
                  <a:schemeClr val="tx1">
                    <a:lumMod val="75000"/>
                    <a:lumOff val="25000"/>
                  </a:schemeClr>
                </a:solidFill>
              </a:rPr>
              <a:t> &lt; </a:t>
            </a:r>
            <a:r>
              <a:rPr lang="en-US" dirty="0" err="1">
                <a:solidFill>
                  <a:schemeClr val="tx1">
                    <a:lumMod val="75000"/>
                    <a:lumOff val="25000"/>
                  </a:schemeClr>
                </a:solidFill>
              </a:rPr>
              <a:t>num</a:t>
            </a:r>
            <a:r>
              <a:rPr lang="en-US" dirty="0">
                <a:solidFill>
                  <a:schemeClr val="tx1">
                    <a:lumMod val="75000"/>
                    <a:lumOff val="25000"/>
                  </a:schemeClr>
                </a:solidFill>
              </a:rPr>
              <a:t> is false, at which point we skip over the code in the loop and execute whatever comes next (in this example, printing that we’ve exited the loop)</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42332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124781-F0ED-4B24-A350-167A358B2CE0}"/>
              </a:ext>
            </a:extLst>
          </p:cNvPr>
          <p:cNvPicPr>
            <a:picLocks noGrp="1" noChangeAspect="1"/>
          </p:cNvPicPr>
          <p:nvPr>
            <p:ph idx="1"/>
          </p:nvPr>
        </p:nvPicPr>
        <p:blipFill>
          <a:blip r:embed="rId2"/>
          <a:stretch>
            <a:fillRect/>
          </a:stretch>
        </p:blipFill>
        <p:spPr>
          <a:xfrm>
            <a:off x="6265295" y="10"/>
            <a:ext cx="5866013" cy="6857990"/>
          </a:xfrm>
          <a:prstGeom prst="rect">
            <a:avLst/>
          </a:prstGeom>
        </p:spPr>
      </p:pic>
      <p:sp>
        <p:nvSpPr>
          <p:cNvPr id="2" name="Title 1">
            <a:extLst>
              <a:ext uri="{FF2B5EF4-FFF2-40B4-BE49-F238E27FC236}">
                <a16:creationId xmlns:a16="http://schemas.microsoft.com/office/drawing/2014/main" id="{AE1B3AD4-0525-435F-9B9E-F2D10CD8FD02}"/>
              </a:ext>
            </a:extLst>
          </p:cNvPr>
          <p:cNvSpPr>
            <a:spLocks noGrp="1"/>
          </p:cNvSpPr>
          <p:nvPr>
            <p:ph type="title"/>
          </p:nvPr>
        </p:nvSpPr>
        <p:spPr>
          <a:xfrm>
            <a:off x="676296" y="984163"/>
            <a:ext cx="4872548" cy="941796"/>
          </a:xfrm>
        </p:spPr>
        <p:txBody>
          <a:bodyPr vert="horz" wrap="square" lIns="182880" tIns="182880" rIns="182880" bIns="182880" rtlCol="0" anchor="ctr">
            <a:normAutofit/>
          </a:bodyPr>
          <a:lstStyle/>
          <a:p>
            <a:r>
              <a:rPr lang="en-US" sz="2800" kern="1200" cap="all" spc="200" baseline="0" dirty="0">
                <a:solidFill>
                  <a:srgbClr val="262626"/>
                </a:solidFill>
                <a:latin typeface="+mj-lt"/>
                <a:ea typeface="+mj-ea"/>
                <a:cs typeface="+mj-cs"/>
              </a:rPr>
              <a:t>For Example 2</a:t>
            </a:r>
          </a:p>
        </p:txBody>
      </p:sp>
      <p:sp>
        <p:nvSpPr>
          <p:cNvPr id="6" name="Text Placeholder 3">
            <a:extLst>
              <a:ext uri="{FF2B5EF4-FFF2-40B4-BE49-F238E27FC236}">
                <a16:creationId xmlns:a16="http://schemas.microsoft.com/office/drawing/2014/main" id="{F523573B-82B6-4110-A4D2-511D90798E35}"/>
              </a:ext>
            </a:extLst>
          </p:cNvPr>
          <p:cNvSpPr txBox="1">
            <a:spLocks/>
          </p:cNvSpPr>
          <p:nvPr/>
        </p:nvSpPr>
        <p:spPr>
          <a:xfrm>
            <a:off x="1148615" y="2249714"/>
            <a:ext cx="3798770" cy="41656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solidFill>
                  <a:schemeClr val="tx1">
                    <a:lumMod val="75000"/>
                    <a:lumOff val="25000"/>
                  </a:schemeClr>
                </a:solidFill>
              </a:rPr>
              <a:t>We can specify a different starting value of </a:t>
            </a:r>
            <a:r>
              <a:rPr lang="en-US" dirty="0" err="1">
                <a:solidFill>
                  <a:schemeClr val="tx1">
                    <a:lumMod val="75000"/>
                    <a:lumOff val="25000"/>
                  </a:schemeClr>
                </a:solidFill>
              </a:rPr>
              <a:t>i</a:t>
            </a:r>
            <a:r>
              <a:rPr lang="en-US" dirty="0">
                <a:solidFill>
                  <a:schemeClr val="tx1">
                    <a:lumMod val="75000"/>
                    <a:lumOff val="25000"/>
                  </a:schemeClr>
                </a:solidFill>
              </a:rPr>
              <a:t> by adding the desired starting value in as an additional argument to range() </a:t>
            </a:r>
          </a:p>
          <a:p>
            <a:r>
              <a:rPr lang="en-US" dirty="0">
                <a:solidFill>
                  <a:schemeClr val="tx1">
                    <a:lumMod val="75000"/>
                    <a:lumOff val="25000"/>
                  </a:schemeClr>
                </a:solidFill>
              </a:rPr>
              <a:t>So if we use range(</a:t>
            </a:r>
            <a:r>
              <a:rPr lang="en-US" dirty="0">
                <a:solidFill>
                  <a:schemeClr val="tx1">
                    <a:lumMod val="75000"/>
                    <a:lumOff val="25000"/>
                  </a:schemeClr>
                </a:solidFill>
                <a:latin typeface="Arial" panose="020B0604020202020204" pitchFamily="34" charset="0"/>
                <a:cs typeface="Arial" panose="020B0604020202020204" pitchFamily="34" charset="0"/>
              </a:rPr>
              <a:t>1</a:t>
            </a:r>
            <a:r>
              <a:rPr lang="en-US" dirty="0">
                <a:solidFill>
                  <a:schemeClr val="tx1">
                    <a:lumMod val="75000"/>
                    <a:lumOff val="25000"/>
                  </a:schemeClr>
                </a:solidFill>
              </a:rPr>
              <a:t>, </a:t>
            </a:r>
            <a:r>
              <a:rPr lang="en-US" dirty="0" err="1">
                <a:solidFill>
                  <a:schemeClr val="tx1">
                    <a:lumMod val="75000"/>
                    <a:lumOff val="25000"/>
                  </a:schemeClr>
                </a:solidFill>
              </a:rPr>
              <a:t>num</a:t>
            </a:r>
            <a:r>
              <a:rPr lang="en-US" dirty="0">
                <a:solidFill>
                  <a:schemeClr val="tx1">
                    <a:lumMod val="75000"/>
                    <a:lumOff val="25000"/>
                  </a:schemeClr>
                </a:solidFill>
              </a:rPr>
              <a:t>) then </a:t>
            </a:r>
            <a:r>
              <a:rPr lang="en-US" dirty="0" err="1">
                <a:solidFill>
                  <a:schemeClr val="tx1">
                    <a:lumMod val="75000"/>
                    <a:lumOff val="25000"/>
                  </a:schemeClr>
                </a:solidFill>
              </a:rPr>
              <a:t>i</a:t>
            </a:r>
            <a:r>
              <a:rPr lang="en-US" dirty="0">
                <a:solidFill>
                  <a:schemeClr val="tx1">
                    <a:lumMod val="75000"/>
                    <a:lumOff val="25000"/>
                  </a:schemeClr>
                </a:solidFill>
              </a:rPr>
              <a:t> will start at </a:t>
            </a:r>
            <a:r>
              <a:rPr lang="en-US" dirty="0">
                <a:solidFill>
                  <a:schemeClr val="tx1">
                    <a:lumMod val="75000"/>
                    <a:lumOff val="25000"/>
                  </a:schemeClr>
                </a:solidFill>
                <a:latin typeface="Arial" panose="020B0604020202020204" pitchFamily="34" charset="0"/>
                <a:cs typeface="Arial" panose="020B0604020202020204" pitchFamily="34" charset="0"/>
              </a:rPr>
              <a:t>1 </a:t>
            </a:r>
            <a:r>
              <a:rPr lang="en-US" dirty="0">
                <a:solidFill>
                  <a:schemeClr val="tx1">
                    <a:lumMod val="75000"/>
                    <a:lumOff val="25000"/>
                  </a:schemeClr>
                </a:solidFill>
              </a:rPr>
              <a:t>instead of 0</a:t>
            </a:r>
          </a:p>
          <a:p>
            <a:r>
              <a:rPr lang="en-US" dirty="0">
                <a:solidFill>
                  <a:schemeClr val="tx1">
                    <a:lumMod val="75000"/>
                    <a:lumOff val="25000"/>
                  </a:schemeClr>
                </a:solidFill>
              </a:rPr>
              <a:t>Again, the range goes up to but not including the number inside</a:t>
            </a:r>
          </a:p>
        </p:txBody>
      </p:sp>
    </p:spTree>
    <p:extLst>
      <p:ext uri="{BB962C8B-B14F-4D97-AF65-F5344CB8AC3E}">
        <p14:creationId xmlns:p14="http://schemas.microsoft.com/office/powerpoint/2010/main" val="274446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124781-F0ED-4B24-A350-167A358B2CE0}"/>
              </a:ext>
            </a:extLst>
          </p:cNvPr>
          <p:cNvPicPr>
            <a:picLocks noGrp="1" noChangeAspect="1"/>
          </p:cNvPicPr>
          <p:nvPr>
            <p:ph idx="1"/>
          </p:nvPr>
        </p:nvPicPr>
        <p:blipFill>
          <a:blip r:embed="rId2"/>
          <a:stretch>
            <a:fillRect/>
          </a:stretch>
        </p:blipFill>
        <p:spPr>
          <a:xfrm>
            <a:off x="6265295" y="718269"/>
            <a:ext cx="5866013" cy="5421471"/>
          </a:xfrm>
          <a:prstGeom prst="rect">
            <a:avLst/>
          </a:prstGeom>
        </p:spPr>
      </p:pic>
      <p:sp>
        <p:nvSpPr>
          <p:cNvPr id="2" name="Title 1">
            <a:extLst>
              <a:ext uri="{FF2B5EF4-FFF2-40B4-BE49-F238E27FC236}">
                <a16:creationId xmlns:a16="http://schemas.microsoft.com/office/drawing/2014/main" id="{AE1B3AD4-0525-435F-9B9E-F2D10CD8FD02}"/>
              </a:ext>
            </a:extLst>
          </p:cNvPr>
          <p:cNvSpPr>
            <a:spLocks noGrp="1"/>
          </p:cNvSpPr>
          <p:nvPr>
            <p:ph type="title"/>
          </p:nvPr>
        </p:nvSpPr>
        <p:spPr>
          <a:xfrm>
            <a:off x="676296" y="984163"/>
            <a:ext cx="4872548" cy="941796"/>
          </a:xfrm>
        </p:spPr>
        <p:txBody>
          <a:bodyPr vert="horz" wrap="square" lIns="182880" tIns="182880" rIns="182880" bIns="182880" rtlCol="0" anchor="ctr">
            <a:normAutofit/>
          </a:bodyPr>
          <a:lstStyle/>
          <a:p>
            <a:r>
              <a:rPr lang="en-US" sz="2800" kern="1200" cap="all" spc="200" baseline="0" dirty="0">
                <a:solidFill>
                  <a:srgbClr val="262626"/>
                </a:solidFill>
                <a:latin typeface="+mj-lt"/>
                <a:ea typeface="+mj-ea"/>
                <a:cs typeface="+mj-cs"/>
              </a:rPr>
              <a:t>For Example 3</a:t>
            </a:r>
          </a:p>
        </p:txBody>
      </p:sp>
      <p:sp>
        <p:nvSpPr>
          <p:cNvPr id="6" name="Text Placeholder 3">
            <a:extLst>
              <a:ext uri="{FF2B5EF4-FFF2-40B4-BE49-F238E27FC236}">
                <a16:creationId xmlns:a16="http://schemas.microsoft.com/office/drawing/2014/main" id="{F523573B-82B6-4110-A4D2-511D90798E35}"/>
              </a:ext>
            </a:extLst>
          </p:cNvPr>
          <p:cNvSpPr txBox="1">
            <a:spLocks/>
          </p:cNvSpPr>
          <p:nvPr/>
        </p:nvSpPr>
        <p:spPr>
          <a:xfrm>
            <a:off x="1148615" y="2249714"/>
            <a:ext cx="3798770" cy="41656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solidFill>
                  <a:schemeClr val="tx1">
                    <a:lumMod val="75000"/>
                    <a:lumOff val="25000"/>
                  </a:schemeClr>
                </a:solidFill>
              </a:rPr>
              <a:t>We can also specify a different incrementation for </a:t>
            </a:r>
            <a:r>
              <a:rPr lang="en-US" dirty="0" err="1">
                <a:solidFill>
                  <a:schemeClr val="tx1">
                    <a:lumMod val="75000"/>
                    <a:lumOff val="25000"/>
                  </a:schemeClr>
                </a:solidFill>
              </a:rPr>
              <a:t>i</a:t>
            </a:r>
            <a:r>
              <a:rPr lang="en-US" dirty="0">
                <a:solidFill>
                  <a:schemeClr val="tx1">
                    <a:lumMod val="75000"/>
                    <a:lumOff val="25000"/>
                  </a:schemeClr>
                </a:solidFill>
              </a:rPr>
              <a:t> every time instead of </a:t>
            </a:r>
            <a:r>
              <a:rPr lang="en-US" dirty="0" err="1">
                <a:solidFill>
                  <a:schemeClr val="tx1">
                    <a:lumMod val="75000"/>
                    <a:lumOff val="25000"/>
                  </a:schemeClr>
                </a:solidFill>
              </a:rPr>
              <a:t>i</a:t>
            </a:r>
            <a:r>
              <a:rPr lang="en-US" dirty="0">
                <a:solidFill>
                  <a:schemeClr val="tx1">
                    <a:lumMod val="75000"/>
                    <a:lumOff val="25000"/>
                  </a:schemeClr>
                </a:solidFill>
              </a:rPr>
              <a:t>=i+</a:t>
            </a:r>
            <a:r>
              <a:rPr lang="en-US" dirty="0">
                <a:solidFill>
                  <a:schemeClr val="tx1">
                    <a:lumMod val="75000"/>
                    <a:lumOff val="25000"/>
                  </a:schemeClr>
                </a:solidFill>
                <a:latin typeface="Arial" panose="020B0604020202020204" pitchFamily="34" charset="0"/>
                <a:cs typeface="Arial" panose="020B0604020202020204" pitchFamily="34" charset="0"/>
              </a:rPr>
              <a:t>1</a:t>
            </a:r>
          </a:p>
          <a:p>
            <a:r>
              <a:rPr lang="en-US" dirty="0">
                <a:solidFill>
                  <a:schemeClr val="tx1">
                    <a:lumMod val="75000"/>
                    <a:lumOff val="25000"/>
                  </a:schemeClr>
                </a:solidFill>
              </a:rPr>
              <a:t>So if we use range(0, </a:t>
            </a:r>
            <a:r>
              <a:rPr lang="en-US" dirty="0" err="1">
                <a:solidFill>
                  <a:schemeClr val="tx1">
                    <a:lumMod val="75000"/>
                    <a:lumOff val="25000"/>
                  </a:schemeClr>
                </a:solidFill>
              </a:rPr>
              <a:t>num</a:t>
            </a:r>
            <a:r>
              <a:rPr lang="en-US" dirty="0">
                <a:solidFill>
                  <a:schemeClr val="tx1">
                    <a:lumMod val="75000"/>
                    <a:lumOff val="25000"/>
                  </a:schemeClr>
                </a:solidFill>
              </a:rPr>
              <a:t>, 2) then </a:t>
            </a:r>
            <a:r>
              <a:rPr lang="en-US" dirty="0" err="1">
                <a:solidFill>
                  <a:schemeClr val="tx1">
                    <a:lumMod val="75000"/>
                    <a:lumOff val="25000"/>
                  </a:schemeClr>
                </a:solidFill>
              </a:rPr>
              <a:t>i</a:t>
            </a:r>
            <a:r>
              <a:rPr lang="en-US" dirty="0">
                <a:solidFill>
                  <a:schemeClr val="tx1">
                    <a:lumMod val="75000"/>
                    <a:lumOff val="25000"/>
                  </a:schemeClr>
                </a:solidFill>
              </a:rPr>
              <a:t> will increment by 2 every time instead of </a:t>
            </a:r>
            <a:r>
              <a:rPr lang="en-US" dirty="0">
                <a:solidFill>
                  <a:schemeClr val="tx1">
                    <a:lumMod val="75000"/>
                    <a:lumOff val="25000"/>
                  </a:schemeClr>
                </a:solidFill>
                <a:latin typeface="Arial" panose="020B0604020202020204" pitchFamily="34" charset="0"/>
                <a:cs typeface="Arial" panose="020B0604020202020204" pitchFamily="34" charset="0"/>
              </a:rPr>
              <a:t>1 (</a:t>
            </a:r>
            <a:r>
              <a:rPr lang="en-US" dirty="0" err="1">
                <a:solidFill>
                  <a:schemeClr val="tx1">
                    <a:lumMod val="75000"/>
                    <a:lumOff val="25000"/>
                  </a:schemeClr>
                </a:solidFill>
              </a:rPr>
              <a:t>i</a:t>
            </a:r>
            <a:r>
              <a:rPr lang="en-US" dirty="0">
                <a:solidFill>
                  <a:schemeClr val="tx1">
                    <a:lumMod val="75000"/>
                    <a:lumOff val="25000"/>
                  </a:schemeClr>
                </a:solidFill>
              </a:rPr>
              <a:t>=i+</a:t>
            </a:r>
            <a:r>
              <a:rPr lang="en-US" dirty="0">
                <a:solidFill>
                  <a:schemeClr val="tx1">
                    <a:lumMod val="75000"/>
                    <a:lumOff val="25000"/>
                  </a:schemeClr>
                </a:solidFill>
                <a:latin typeface="Arial" panose="020B0604020202020204" pitchFamily="34" charset="0"/>
                <a:cs typeface="Arial" panose="020B0604020202020204" pitchFamily="34" charset="0"/>
              </a:rPr>
              <a:t>2)</a:t>
            </a:r>
          </a:p>
          <a:p>
            <a:r>
              <a:rPr lang="en-US" dirty="0">
                <a:solidFill>
                  <a:schemeClr val="tx1">
                    <a:lumMod val="75000"/>
                    <a:lumOff val="25000"/>
                  </a:schemeClr>
                </a:solidFill>
              </a:rPr>
              <a:t>Note that if we want to change that incrementation value, we must also include the starting value (even if we want it to start at the usual default value of 0). Otherwise, it would think </a:t>
            </a:r>
            <a:r>
              <a:rPr lang="en-US" dirty="0" err="1">
                <a:solidFill>
                  <a:schemeClr val="tx1">
                    <a:lumMod val="75000"/>
                    <a:lumOff val="25000"/>
                  </a:schemeClr>
                </a:solidFill>
              </a:rPr>
              <a:t>num</a:t>
            </a:r>
            <a:r>
              <a:rPr lang="en-US" dirty="0">
                <a:solidFill>
                  <a:schemeClr val="tx1">
                    <a:lumMod val="75000"/>
                    <a:lumOff val="25000"/>
                  </a:schemeClr>
                </a:solidFill>
              </a:rPr>
              <a:t> is the starting value and 2 is the endpoint.</a:t>
            </a:r>
          </a:p>
        </p:txBody>
      </p:sp>
    </p:spTree>
    <p:extLst>
      <p:ext uri="{BB962C8B-B14F-4D97-AF65-F5344CB8AC3E}">
        <p14:creationId xmlns:p14="http://schemas.microsoft.com/office/powerpoint/2010/main" val="13322889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2692</TotalTime>
  <Words>826</Words>
  <Application>Microsoft Office PowerPoint</Application>
  <PresentationFormat>Widescreen</PresentationFormat>
  <Paragraphs>66</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Parcel</vt:lpstr>
      <vt:lpstr>For Loop</vt:lpstr>
      <vt:lpstr>Loops</vt:lpstr>
      <vt:lpstr>While Review</vt:lpstr>
      <vt:lpstr>While Loop</vt:lpstr>
      <vt:lpstr>For Loop</vt:lpstr>
      <vt:lpstr>For Example 1</vt:lpstr>
      <vt:lpstr>For Example 1</vt:lpstr>
      <vt:lpstr>For Example 2</vt:lpstr>
      <vt:lpstr>For Example 3</vt:lpstr>
      <vt:lpstr>Example Sum of even numbers</vt:lpstr>
      <vt:lpstr>For loop Example Sum even numbers</vt:lpstr>
      <vt:lpstr>Loop Control Elements</vt:lpstr>
      <vt:lpstr>Break With condition</vt:lpstr>
      <vt:lpstr>Continue</vt:lpstr>
      <vt:lpstr>Example: Check if a Number is Prime Using Flag and break/continue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dc:title>
  <dc:creator>Rachael Sera</dc:creator>
  <cp:lastModifiedBy>Rachael Sera</cp:lastModifiedBy>
  <cp:revision>29</cp:revision>
  <dcterms:created xsi:type="dcterms:W3CDTF">2017-11-02T18:41:06Z</dcterms:created>
  <dcterms:modified xsi:type="dcterms:W3CDTF">2018-04-15T19:28:13Z</dcterms:modified>
</cp:coreProperties>
</file>