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7"/>
  </p:notesMasterIdLst>
  <p:sldIdLst>
    <p:sldId id="256" r:id="rId2"/>
    <p:sldId id="257" r:id="rId3"/>
    <p:sldId id="258" r:id="rId4"/>
    <p:sldId id="283" r:id="rId5"/>
    <p:sldId id="284" r:id="rId6"/>
    <p:sldId id="285" r:id="rId7"/>
    <p:sldId id="286" r:id="rId8"/>
    <p:sldId id="260" r:id="rId9"/>
    <p:sldId id="263" r:id="rId10"/>
    <p:sldId id="282" r:id="rId11"/>
    <p:sldId id="265" r:id="rId12"/>
    <p:sldId id="264" r:id="rId13"/>
    <p:sldId id="268" r:id="rId14"/>
    <p:sldId id="269" r:id="rId15"/>
    <p:sldId id="281" r:id="rId16"/>
    <p:sldId id="275" r:id="rId17"/>
    <p:sldId id="276" r:id="rId18"/>
    <p:sldId id="277" r:id="rId19"/>
    <p:sldId id="278" r:id="rId20"/>
    <p:sldId id="280" r:id="rId21"/>
    <p:sldId id="279" r:id="rId22"/>
    <p:sldId id="270" r:id="rId23"/>
    <p:sldId id="271" r:id="rId24"/>
    <p:sldId id="272" r:id="rId25"/>
    <p:sldId id="27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108" d="100"/>
          <a:sy n="108" d="100"/>
        </p:scale>
        <p:origin x="7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488D89-E43B-4E30-86EA-3A041CF79CE3}" type="datetimeFigureOut">
              <a:rPr lang="en-US" smtClean="0"/>
              <a:t>2/16/2018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C7687-E1CA-4716-AF29-39F13B8D7E13}" type="slidenum">
              <a:rPr lang="en-US" smtClean="0"/>
              <a:t>‹#›</a:t>
            </a:fld>
            <a:endParaRPr lang="en-US"/>
          </a:p>
        </p:txBody>
      </p:sp>
    </p:spTree>
    <p:extLst>
      <p:ext uri="{BB962C8B-B14F-4D97-AF65-F5344CB8AC3E}">
        <p14:creationId xmlns:p14="http://schemas.microsoft.com/office/powerpoint/2010/main" val="2981279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count=1. Then increment count.</a:t>
            </a:r>
          </a:p>
        </p:txBody>
      </p:sp>
      <p:sp>
        <p:nvSpPr>
          <p:cNvPr id="4" name="Slide Number Placeholder 3"/>
          <p:cNvSpPr>
            <a:spLocks noGrp="1"/>
          </p:cNvSpPr>
          <p:nvPr>
            <p:ph type="sldNum" sz="quarter" idx="10"/>
          </p:nvPr>
        </p:nvSpPr>
        <p:spPr/>
        <p:txBody>
          <a:bodyPr/>
          <a:lstStyle/>
          <a:p>
            <a:fld id="{FA2C7687-E1CA-4716-AF29-39F13B8D7E13}" type="slidenum">
              <a:rPr lang="en-US" smtClean="0"/>
              <a:t>4</a:t>
            </a:fld>
            <a:endParaRPr lang="en-US"/>
          </a:p>
        </p:txBody>
      </p:sp>
    </p:spTree>
    <p:extLst>
      <p:ext uri="{BB962C8B-B14F-4D97-AF65-F5344CB8AC3E}">
        <p14:creationId xmlns:p14="http://schemas.microsoft.com/office/powerpoint/2010/main" val="308261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the condition to &lt;= 3 and see what happens.</a:t>
            </a:r>
          </a:p>
        </p:txBody>
      </p:sp>
      <p:sp>
        <p:nvSpPr>
          <p:cNvPr id="4" name="Slide Number Placeholder 3"/>
          <p:cNvSpPr>
            <a:spLocks noGrp="1"/>
          </p:cNvSpPr>
          <p:nvPr>
            <p:ph type="sldNum" sz="quarter" idx="10"/>
          </p:nvPr>
        </p:nvSpPr>
        <p:spPr/>
        <p:txBody>
          <a:bodyPr/>
          <a:lstStyle/>
          <a:p>
            <a:fld id="{FA2C7687-E1CA-4716-AF29-39F13B8D7E13}" type="slidenum">
              <a:rPr lang="en-US" smtClean="0"/>
              <a:t>7</a:t>
            </a:fld>
            <a:endParaRPr lang="en-US"/>
          </a:p>
        </p:txBody>
      </p:sp>
    </p:spTree>
    <p:extLst>
      <p:ext uri="{BB962C8B-B14F-4D97-AF65-F5344CB8AC3E}">
        <p14:creationId xmlns:p14="http://schemas.microsoft.com/office/powerpoint/2010/main" val="1604124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Trace this code. On the last iteration, count is 5, so the condition is false and the loop is not entered (which is why it doesn’t print 5)</a:t>
            </a:r>
          </a:p>
        </p:txBody>
      </p:sp>
      <p:sp>
        <p:nvSpPr>
          <p:cNvPr id="4" name="Slide Number Placeholder 3"/>
          <p:cNvSpPr>
            <a:spLocks noGrp="1"/>
          </p:cNvSpPr>
          <p:nvPr>
            <p:ph type="sldNum" sz="quarter" idx="10"/>
          </p:nvPr>
        </p:nvSpPr>
        <p:spPr/>
        <p:txBody>
          <a:bodyPr/>
          <a:lstStyle/>
          <a:p>
            <a:fld id="{FA2C7687-E1CA-4716-AF29-39F13B8D7E13}" type="slidenum">
              <a:rPr lang="en-US" smtClean="0"/>
              <a:t>8</a:t>
            </a:fld>
            <a:endParaRPr lang="en-US"/>
          </a:p>
        </p:txBody>
      </p:sp>
    </p:spTree>
    <p:extLst>
      <p:ext uri="{BB962C8B-B14F-4D97-AF65-F5344CB8AC3E}">
        <p14:creationId xmlns:p14="http://schemas.microsoft.com/office/powerpoint/2010/main" val="2915530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debugging</a:t>
            </a:r>
          </a:p>
        </p:txBody>
      </p:sp>
      <p:sp>
        <p:nvSpPr>
          <p:cNvPr id="4" name="Slide Number Placeholder 3"/>
          <p:cNvSpPr>
            <a:spLocks noGrp="1"/>
          </p:cNvSpPr>
          <p:nvPr>
            <p:ph type="sldNum" sz="quarter" idx="10"/>
          </p:nvPr>
        </p:nvSpPr>
        <p:spPr/>
        <p:txBody>
          <a:bodyPr/>
          <a:lstStyle/>
          <a:p>
            <a:fld id="{FA2C7687-E1CA-4716-AF29-39F13B8D7E13}" type="slidenum">
              <a:rPr lang="en-US" smtClean="0"/>
              <a:t>12</a:t>
            </a:fld>
            <a:endParaRPr lang="en-US"/>
          </a:p>
        </p:txBody>
      </p:sp>
    </p:spTree>
    <p:extLst>
      <p:ext uri="{BB962C8B-B14F-4D97-AF65-F5344CB8AC3E}">
        <p14:creationId xmlns:p14="http://schemas.microsoft.com/office/powerpoint/2010/main" val="1248183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2/16/2018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2/16/2018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2/16/2018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2/16/2018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2/16/2018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2/16/2018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76FD9-3F4B-41A6-9998-F6CF6AF3DBA9}"/>
              </a:ext>
            </a:extLst>
          </p:cNvPr>
          <p:cNvSpPr>
            <a:spLocks noGrp="1"/>
          </p:cNvSpPr>
          <p:nvPr>
            <p:ph type="ctrTitle"/>
          </p:nvPr>
        </p:nvSpPr>
        <p:spPr/>
        <p:txBody>
          <a:bodyPr/>
          <a:lstStyle/>
          <a:p>
            <a:r>
              <a:rPr lang="en-US" dirty="0"/>
              <a:t>While Loops</a:t>
            </a:r>
          </a:p>
        </p:txBody>
      </p:sp>
      <p:sp>
        <p:nvSpPr>
          <p:cNvPr id="3" name="Subtitle 2">
            <a:extLst>
              <a:ext uri="{FF2B5EF4-FFF2-40B4-BE49-F238E27FC236}">
                <a16:creationId xmlns:a16="http://schemas.microsoft.com/office/drawing/2014/main" id="{245495D8-A6C9-48E3-B944-A8A361345B99}"/>
              </a:ext>
            </a:extLst>
          </p:cNvPr>
          <p:cNvSpPr>
            <a:spLocks noGrp="1"/>
          </p:cNvSpPr>
          <p:nvPr>
            <p:ph type="subTitle" idx="1"/>
          </p:nvPr>
        </p:nvSpPr>
        <p:spPr/>
        <p:txBody>
          <a:bodyPr/>
          <a:lstStyle/>
          <a:p>
            <a:r>
              <a:rPr lang="en-US" dirty="0"/>
              <a:t>For Junior Knights</a:t>
            </a:r>
          </a:p>
          <a:p>
            <a:r>
              <a:rPr lang="en-US" dirty="0"/>
              <a:t>By Rachael Sera</a:t>
            </a:r>
          </a:p>
        </p:txBody>
      </p:sp>
    </p:spTree>
    <p:extLst>
      <p:ext uri="{BB962C8B-B14F-4D97-AF65-F5344CB8AC3E}">
        <p14:creationId xmlns:p14="http://schemas.microsoft.com/office/powerpoint/2010/main" val="71532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D5228976-DC05-4B5F-9E0D-F783B3E20EFF}"/>
              </a:ext>
            </a:extLst>
          </p:cNvPr>
          <p:cNvSpPr>
            <a:spLocks noGrp="1"/>
          </p:cNvSpPr>
          <p:nvPr>
            <p:ph type="body" idx="1"/>
          </p:nvPr>
        </p:nvSpPr>
        <p:spPr>
          <a:xfrm>
            <a:off x="1583436" y="2313433"/>
            <a:ext cx="4270248" cy="415699"/>
          </a:xfrm>
        </p:spPr>
        <p:txBody>
          <a:bodyPr/>
          <a:lstStyle/>
          <a:p>
            <a:r>
              <a:rPr lang="en-US" dirty="0"/>
              <a:t>Values of </a:t>
            </a:r>
            <a:r>
              <a:rPr lang="en-US" cap="none" dirty="0" err="1"/>
              <a:t>i</a:t>
            </a:r>
            <a:endParaRPr lang="en-US" dirty="0"/>
          </a:p>
        </p:txBody>
      </p:sp>
      <p:graphicFrame>
        <p:nvGraphicFramePr>
          <p:cNvPr id="6" name="Content Placeholder 5">
            <a:extLst>
              <a:ext uri="{FF2B5EF4-FFF2-40B4-BE49-F238E27FC236}">
                <a16:creationId xmlns:a16="http://schemas.microsoft.com/office/drawing/2014/main" id="{4F831C9D-9BD5-46EB-BB92-EBF0F2E7FE6A}"/>
              </a:ext>
            </a:extLst>
          </p:cNvPr>
          <p:cNvGraphicFramePr>
            <a:graphicFrameLocks noGrp="1"/>
          </p:cNvGraphicFramePr>
          <p:nvPr>
            <p:ph sz="half" idx="2"/>
            <p:extLst>
              <p:ext uri="{D42A27DB-BD31-4B8C-83A1-F6EECF244321}">
                <p14:modId xmlns:p14="http://schemas.microsoft.com/office/powerpoint/2010/main" val="398855581"/>
              </p:ext>
            </p:extLst>
          </p:nvPr>
        </p:nvGraphicFramePr>
        <p:xfrm>
          <a:off x="1322367" y="3143247"/>
          <a:ext cx="4783971" cy="2689190"/>
        </p:xfrm>
        <a:graphic>
          <a:graphicData uri="http://schemas.openxmlformats.org/drawingml/2006/table">
            <a:tbl>
              <a:tblPr firstRow="1" bandRow="1">
                <a:tableStyleId>{5C22544A-7EE6-4342-B048-85BDC9FD1C3A}</a:tableStyleId>
              </a:tblPr>
              <a:tblGrid>
                <a:gridCol w="1594657">
                  <a:extLst>
                    <a:ext uri="{9D8B030D-6E8A-4147-A177-3AD203B41FA5}">
                      <a16:colId xmlns:a16="http://schemas.microsoft.com/office/drawing/2014/main" val="625139575"/>
                    </a:ext>
                  </a:extLst>
                </a:gridCol>
                <a:gridCol w="1594657">
                  <a:extLst>
                    <a:ext uri="{9D8B030D-6E8A-4147-A177-3AD203B41FA5}">
                      <a16:colId xmlns:a16="http://schemas.microsoft.com/office/drawing/2014/main" val="1568690361"/>
                    </a:ext>
                  </a:extLst>
                </a:gridCol>
                <a:gridCol w="1594657">
                  <a:extLst>
                    <a:ext uri="{9D8B030D-6E8A-4147-A177-3AD203B41FA5}">
                      <a16:colId xmlns:a16="http://schemas.microsoft.com/office/drawing/2014/main" val="2629994568"/>
                    </a:ext>
                  </a:extLst>
                </a:gridCol>
              </a:tblGrid>
              <a:tr h="384170">
                <a:tc>
                  <a:txBody>
                    <a:bodyPr/>
                    <a:lstStyle/>
                    <a:p>
                      <a:r>
                        <a:rPr lang="en-US" dirty="0"/>
                        <a:t>i</a:t>
                      </a:r>
                    </a:p>
                  </a:txBody>
                  <a:tcPr marL="81072" marR="81072"/>
                </a:tc>
                <a:tc>
                  <a:txBody>
                    <a:bodyPr/>
                    <a:lstStyle/>
                    <a:p>
                      <a:r>
                        <a:rPr lang="en-US" dirty="0" err="1"/>
                        <a:t>i</a:t>
                      </a:r>
                      <a:r>
                        <a:rPr lang="en-US" dirty="0"/>
                        <a:t> &lt; 10?</a:t>
                      </a:r>
                    </a:p>
                  </a:txBody>
                  <a:tcPr marL="81072" marR="81072"/>
                </a:tc>
                <a:tc>
                  <a:txBody>
                    <a:bodyPr/>
                    <a:lstStyle/>
                    <a:p>
                      <a:r>
                        <a:rPr lang="en-US" dirty="0"/>
                        <a:t>Enter loop?</a:t>
                      </a:r>
                    </a:p>
                  </a:txBody>
                  <a:tcPr marL="81072" marR="81072"/>
                </a:tc>
                <a:extLst>
                  <a:ext uri="{0D108BD9-81ED-4DB2-BD59-A6C34878D82A}">
                    <a16:rowId xmlns:a16="http://schemas.microsoft.com/office/drawing/2014/main" val="3491212623"/>
                  </a:ext>
                </a:extLst>
              </a:tr>
              <a:tr h="384170">
                <a:tc>
                  <a:txBody>
                    <a:bodyPr/>
                    <a:lstStyle/>
                    <a:p>
                      <a:r>
                        <a:rPr lang="en-US" dirty="0"/>
                        <a:t>5</a:t>
                      </a:r>
                    </a:p>
                  </a:txBody>
                  <a:tcPr marL="81072" marR="81072"/>
                </a:tc>
                <a:tc>
                  <a:txBody>
                    <a:bodyPr/>
                    <a:lstStyle/>
                    <a:p>
                      <a:r>
                        <a:rPr lang="en-US" dirty="0"/>
                        <a:t>Yes</a:t>
                      </a:r>
                    </a:p>
                  </a:txBody>
                  <a:tcPr marL="81072" marR="81072"/>
                </a:tc>
                <a:tc>
                  <a:txBody>
                    <a:bodyPr/>
                    <a:lstStyle/>
                    <a:p>
                      <a:r>
                        <a:rPr lang="en-US" dirty="0"/>
                        <a:t>Yes</a:t>
                      </a:r>
                    </a:p>
                  </a:txBody>
                  <a:tcPr marL="81072" marR="81072"/>
                </a:tc>
                <a:extLst>
                  <a:ext uri="{0D108BD9-81ED-4DB2-BD59-A6C34878D82A}">
                    <a16:rowId xmlns:a16="http://schemas.microsoft.com/office/drawing/2014/main" val="1395353205"/>
                  </a:ext>
                </a:extLst>
              </a:tr>
              <a:tr h="384170">
                <a:tc>
                  <a:txBody>
                    <a:bodyPr/>
                    <a:lstStyle/>
                    <a:p>
                      <a:r>
                        <a:rPr lang="en-US" dirty="0"/>
                        <a:t>6</a:t>
                      </a:r>
                    </a:p>
                  </a:txBody>
                  <a:tcPr marL="81072" marR="81072"/>
                </a:tc>
                <a:tc>
                  <a:txBody>
                    <a:bodyPr/>
                    <a:lstStyle/>
                    <a:p>
                      <a:r>
                        <a:rPr lang="en-US" dirty="0"/>
                        <a:t>Yes</a:t>
                      </a:r>
                    </a:p>
                  </a:txBody>
                  <a:tcPr marL="81072" marR="81072"/>
                </a:tc>
                <a:tc>
                  <a:txBody>
                    <a:bodyPr/>
                    <a:lstStyle/>
                    <a:p>
                      <a:r>
                        <a:rPr lang="en-US" dirty="0"/>
                        <a:t>Yes</a:t>
                      </a:r>
                    </a:p>
                  </a:txBody>
                  <a:tcPr marL="81072" marR="81072"/>
                </a:tc>
                <a:extLst>
                  <a:ext uri="{0D108BD9-81ED-4DB2-BD59-A6C34878D82A}">
                    <a16:rowId xmlns:a16="http://schemas.microsoft.com/office/drawing/2014/main" val="249687721"/>
                  </a:ext>
                </a:extLst>
              </a:tr>
              <a:tr h="384170">
                <a:tc>
                  <a:txBody>
                    <a:bodyPr/>
                    <a:lstStyle/>
                    <a:p>
                      <a:r>
                        <a:rPr lang="en-US" dirty="0"/>
                        <a:t>7</a:t>
                      </a:r>
                    </a:p>
                  </a:txBody>
                  <a:tcPr marL="81072" marR="81072"/>
                </a:tc>
                <a:tc>
                  <a:txBody>
                    <a:bodyPr/>
                    <a:lstStyle/>
                    <a:p>
                      <a:r>
                        <a:rPr lang="en-US" dirty="0"/>
                        <a:t>Yes</a:t>
                      </a:r>
                    </a:p>
                  </a:txBody>
                  <a:tcPr marL="81072" marR="81072"/>
                </a:tc>
                <a:tc>
                  <a:txBody>
                    <a:bodyPr/>
                    <a:lstStyle/>
                    <a:p>
                      <a:r>
                        <a:rPr lang="en-US" dirty="0"/>
                        <a:t>Yes</a:t>
                      </a:r>
                    </a:p>
                  </a:txBody>
                  <a:tcPr marL="81072" marR="81072"/>
                </a:tc>
                <a:extLst>
                  <a:ext uri="{0D108BD9-81ED-4DB2-BD59-A6C34878D82A}">
                    <a16:rowId xmlns:a16="http://schemas.microsoft.com/office/drawing/2014/main" val="2742815436"/>
                  </a:ext>
                </a:extLst>
              </a:tr>
              <a:tr h="384170">
                <a:tc>
                  <a:txBody>
                    <a:bodyPr/>
                    <a:lstStyle/>
                    <a:p>
                      <a:r>
                        <a:rPr lang="en-US" dirty="0"/>
                        <a:t>8</a:t>
                      </a:r>
                    </a:p>
                  </a:txBody>
                  <a:tcPr marL="81072" marR="81072"/>
                </a:tc>
                <a:tc>
                  <a:txBody>
                    <a:bodyPr/>
                    <a:lstStyle/>
                    <a:p>
                      <a:r>
                        <a:rPr lang="en-US" dirty="0"/>
                        <a:t>Yes</a:t>
                      </a:r>
                    </a:p>
                  </a:txBody>
                  <a:tcPr marL="81072" marR="81072"/>
                </a:tc>
                <a:tc>
                  <a:txBody>
                    <a:bodyPr/>
                    <a:lstStyle/>
                    <a:p>
                      <a:r>
                        <a:rPr lang="en-US" dirty="0"/>
                        <a:t>Yes</a:t>
                      </a:r>
                    </a:p>
                  </a:txBody>
                  <a:tcPr marL="81072" marR="81072"/>
                </a:tc>
                <a:extLst>
                  <a:ext uri="{0D108BD9-81ED-4DB2-BD59-A6C34878D82A}">
                    <a16:rowId xmlns:a16="http://schemas.microsoft.com/office/drawing/2014/main" val="4058102867"/>
                  </a:ext>
                </a:extLst>
              </a:tr>
              <a:tr h="384170">
                <a:tc>
                  <a:txBody>
                    <a:bodyPr/>
                    <a:lstStyle/>
                    <a:p>
                      <a:r>
                        <a:rPr lang="en-US" dirty="0"/>
                        <a:t>9</a:t>
                      </a:r>
                    </a:p>
                  </a:txBody>
                  <a:tcPr marL="81072" marR="81072"/>
                </a:tc>
                <a:tc>
                  <a:txBody>
                    <a:bodyPr/>
                    <a:lstStyle/>
                    <a:p>
                      <a:r>
                        <a:rPr lang="en-US" dirty="0"/>
                        <a:t>Yes</a:t>
                      </a:r>
                    </a:p>
                  </a:txBody>
                  <a:tcPr marL="81072" marR="81072"/>
                </a:tc>
                <a:tc>
                  <a:txBody>
                    <a:bodyPr/>
                    <a:lstStyle/>
                    <a:p>
                      <a:r>
                        <a:rPr lang="en-US" dirty="0"/>
                        <a:t>Yes</a:t>
                      </a:r>
                    </a:p>
                  </a:txBody>
                  <a:tcPr marL="81072" marR="81072"/>
                </a:tc>
                <a:extLst>
                  <a:ext uri="{0D108BD9-81ED-4DB2-BD59-A6C34878D82A}">
                    <a16:rowId xmlns:a16="http://schemas.microsoft.com/office/drawing/2014/main" val="3105018842"/>
                  </a:ext>
                </a:extLst>
              </a:tr>
              <a:tr h="384170">
                <a:tc>
                  <a:txBody>
                    <a:bodyPr/>
                    <a:lstStyle/>
                    <a:p>
                      <a:r>
                        <a:rPr lang="en-US" dirty="0"/>
                        <a:t>10</a:t>
                      </a:r>
                    </a:p>
                  </a:txBody>
                  <a:tcPr marL="81072" marR="81072"/>
                </a:tc>
                <a:tc>
                  <a:txBody>
                    <a:bodyPr/>
                    <a:lstStyle/>
                    <a:p>
                      <a:r>
                        <a:rPr lang="en-US" dirty="0"/>
                        <a:t>No</a:t>
                      </a:r>
                    </a:p>
                  </a:txBody>
                  <a:tcPr marL="81072" marR="81072"/>
                </a:tc>
                <a:tc>
                  <a:txBody>
                    <a:bodyPr/>
                    <a:lstStyle/>
                    <a:p>
                      <a:r>
                        <a:rPr lang="en-US" dirty="0"/>
                        <a:t>No</a:t>
                      </a:r>
                    </a:p>
                  </a:txBody>
                  <a:tcPr marL="81072" marR="81072"/>
                </a:tc>
                <a:extLst>
                  <a:ext uri="{0D108BD9-81ED-4DB2-BD59-A6C34878D82A}">
                    <a16:rowId xmlns:a16="http://schemas.microsoft.com/office/drawing/2014/main" val="3820470597"/>
                  </a:ext>
                </a:extLst>
              </a:tr>
            </a:tbl>
          </a:graphicData>
        </a:graphic>
      </p:graphicFrame>
      <p:sp>
        <p:nvSpPr>
          <p:cNvPr id="11" name="Text Placeholder 10">
            <a:extLst>
              <a:ext uri="{FF2B5EF4-FFF2-40B4-BE49-F238E27FC236}">
                <a16:creationId xmlns:a16="http://schemas.microsoft.com/office/drawing/2014/main" id="{298D85F0-7BB0-4FB9-A2CF-2841FDFF1DED}"/>
              </a:ext>
            </a:extLst>
          </p:cNvPr>
          <p:cNvSpPr>
            <a:spLocks noGrp="1"/>
          </p:cNvSpPr>
          <p:nvPr>
            <p:ph type="body" sz="quarter" idx="13"/>
          </p:nvPr>
        </p:nvSpPr>
        <p:spPr>
          <a:xfrm>
            <a:off x="6338316" y="2313433"/>
            <a:ext cx="4270248" cy="415699"/>
          </a:xfrm>
        </p:spPr>
        <p:txBody>
          <a:bodyPr>
            <a:normAutofit/>
          </a:bodyPr>
          <a:lstStyle/>
          <a:p>
            <a:r>
              <a:rPr lang="en-US" dirty="0"/>
              <a:t>Code</a:t>
            </a:r>
          </a:p>
        </p:txBody>
      </p:sp>
      <p:sp>
        <p:nvSpPr>
          <p:cNvPr id="8" name="Title 7">
            <a:extLst>
              <a:ext uri="{FF2B5EF4-FFF2-40B4-BE49-F238E27FC236}">
                <a16:creationId xmlns:a16="http://schemas.microsoft.com/office/drawing/2014/main" id="{841E4BB3-2815-4E64-B26E-F56F94D66322}"/>
              </a:ext>
            </a:extLst>
          </p:cNvPr>
          <p:cNvSpPr>
            <a:spLocks noGrp="1"/>
          </p:cNvSpPr>
          <p:nvPr>
            <p:ph type="title"/>
          </p:nvPr>
        </p:nvSpPr>
        <p:spPr/>
        <p:txBody>
          <a:bodyPr/>
          <a:lstStyle/>
          <a:p>
            <a:r>
              <a:rPr lang="en-US" dirty="0"/>
              <a:t>How is </a:t>
            </a:r>
            <a:r>
              <a:rPr lang="en-US" cap="none" dirty="0" err="1"/>
              <a:t>i</a:t>
            </a:r>
            <a:r>
              <a:rPr lang="en-US" dirty="0"/>
              <a:t> changing</a:t>
            </a:r>
          </a:p>
        </p:txBody>
      </p:sp>
      <p:pic>
        <p:nvPicPr>
          <p:cNvPr id="5" name="Content Placeholder 4">
            <a:extLst>
              <a:ext uri="{FF2B5EF4-FFF2-40B4-BE49-F238E27FC236}">
                <a16:creationId xmlns:a16="http://schemas.microsoft.com/office/drawing/2014/main" id="{32EDA86C-DFD9-4443-ABE7-EC7D430C8CE8}"/>
              </a:ext>
            </a:extLst>
          </p:cNvPr>
          <p:cNvPicPr>
            <a:picLocks noGrp="1" noChangeAspect="1"/>
          </p:cNvPicPr>
          <p:nvPr>
            <p:ph sz="quarter" idx="4"/>
          </p:nvPr>
        </p:nvPicPr>
        <p:blipFill>
          <a:blip r:embed="rId2"/>
          <a:stretch>
            <a:fillRect/>
          </a:stretch>
        </p:blipFill>
        <p:spPr>
          <a:xfrm>
            <a:off x="7087612" y="2889153"/>
            <a:ext cx="2676304" cy="2943284"/>
          </a:xfrm>
        </p:spPr>
      </p:pic>
    </p:spTree>
    <p:extLst>
      <p:ext uri="{BB962C8B-B14F-4D97-AF65-F5344CB8AC3E}">
        <p14:creationId xmlns:p14="http://schemas.microsoft.com/office/powerpoint/2010/main" val="852806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5F194-6DCB-41FF-8B85-E1E82247A776}"/>
              </a:ext>
            </a:extLst>
          </p:cNvPr>
          <p:cNvSpPr>
            <a:spLocks noGrp="1"/>
          </p:cNvSpPr>
          <p:nvPr>
            <p:ph type="title"/>
          </p:nvPr>
        </p:nvSpPr>
        <p:spPr/>
        <p:txBody>
          <a:bodyPr/>
          <a:lstStyle/>
          <a:p>
            <a:r>
              <a:rPr lang="en-US" dirty="0"/>
              <a:t>Example Problems!</a:t>
            </a:r>
          </a:p>
        </p:txBody>
      </p:sp>
      <p:sp>
        <p:nvSpPr>
          <p:cNvPr id="3" name="Content Placeholder 2">
            <a:extLst>
              <a:ext uri="{FF2B5EF4-FFF2-40B4-BE49-F238E27FC236}">
                <a16:creationId xmlns:a16="http://schemas.microsoft.com/office/drawing/2014/main" id="{3047EE77-92AF-4C9D-B968-05CECC117C3F}"/>
              </a:ext>
            </a:extLst>
          </p:cNvPr>
          <p:cNvSpPr>
            <a:spLocks noGrp="1"/>
          </p:cNvSpPr>
          <p:nvPr>
            <p:ph idx="1"/>
          </p:nvPr>
        </p:nvSpPr>
        <p:spPr/>
        <p:txBody>
          <a:bodyPr>
            <a:normAutofit lnSpcReduction="10000"/>
          </a:bodyPr>
          <a:lstStyle/>
          <a:p>
            <a:r>
              <a:rPr lang="en-US" dirty="0"/>
              <a:t>Write a program that asks the user for a number and then prints the sum of all numbers from </a:t>
            </a:r>
            <a:r>
              <a:rPr lang="en-US" dirty="0">
                <a:latin typeface="Arial" panose="020B0604020202020204" pitchFamily="34" charset="0"/>
                <a:cs typeface="Arial" panose="020B0604020202020204" pitchFamily="34" charset="0"/>
              </a:rPr>
              <a:t>1</a:t>
            </a:r>
            <a:r>
              <a:rPr lang="en-US" dirty="0"/>
              <a:t> to that number. For example, if the number is 4, then you calculate </a:t>
            </a:r>
            <a:r>
              <a:rPr lang="en-US" dirty="0">
                <a:latin typeface="Arial" panose="020B0604020202020204" pitchFamily="34" charset="0"/>
                <a:cs typeface="Arial" panose="020B0604020202020204" pitchFamily="34" charset="0"/>
              </a:rPr>
              <a:t>1</a:t>
            </a:r>
            <a:r>
              <a:rPr lang="en-US" dirty="0"/>
              <a:t>+ 2+ 3+ 4 = 10.</a:t>
            </a:r>
          </a:p>
          <a:p>
            <a:pPr marL="0" indent="0">
              <a:buNone/>
            </a:pPr>
            <a:br>
              <a:rPr lang="en-US" dirty="0"/>
            </a:br>
            <a:r>
              <a:rPr lang="en-US" u="sng" dirty="0"/>
              <a:t>Sample IO</a:t>
            </a:r>
            <a:endParaRPr lang="en-US" dirty="0"/>
          </a:p>
          <a:p>
            <a:pPr marL="0" indent="0">
              <a:buNone/>
            </a:pPr>
            <a:r>
              <a:rPr lang="en-US" dirty="0"/>
              <a:t>Enter the endpoint</a:t>
            </a:r>
          </a:p>
          <a:p>
            <a:pPr marL="0" indent="0">
              <a:buNone/>
            </a:pPr>
            <a:r>
              <a:rPr lang="en-US" dirty="0"/>
              <a:t>5</a:t>
            </a:r>
          </a:p>
          <a:p>
            <a:pPr marL="0" indent="0">
              <a:buNone/>
            </a:pPr>
            <a:r>
              <a:rPr lang="en-US" dirty="0"/>
              <a:t>The sum from </a:t>
            </a:r>
            <a:r>
              <a:rPr lang="en-US" dirty="0">
                <a:latin typeface="Arial" panose="020B0604020202020204" pitchFamily="34" charset="0"/>
                <a:cs typeface="Arial" panose="020B0604020202020204" pitchFamily="34" charset="0"/>
              </a:rPr>
              <a:t>1</a:t>
            </a:r>
            <a:r>
              <a:rPr lang="en-US" dirty="0"/>
              <a:t> through 5 is </a:t>
            </a:r>
            <a:r>
              <a:rPr lang="en-US" dirty="0">
                <a:latin typeface="Arial" panose="020B0604020202020204" pitchFamily="34" charset="0"/>
                <a:cs typeface="Arial" panose="020B0604020202020204" pitchFamily="34" charset="0"/>
              </a:rPr>
              <a:t>1</a:t>
            </a:r>
            <a:r>
              <a:rPr lang="en-US" dirty="0"/>
              <a:t>5</a:t>
            </a:r>
          </a:p>
          <a:p>
            <a:pPr marL="0" indent="0">
              <a:buNone/>
            </a:pPr>
            <a:r>
              <a:rPr lang="en-US" dirty="0"/>
              <a:t>(code solution on next page)</a:t>
            </a:r>
          </a:p>
        </p:txBody>
      </p:sp>
    </p:spTree>
    <p:extLst>
      <p:ext uri="{BB962C8B-B14F-4D97-AF65-F5344CB8AC3E}">
        <p14:creationId xmlns:p14="http://schemas.microsoft.com/office/powerpoint/2010/main" val="1836649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BEF3F1-2817-4593-8575-BCF2AAB42C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56F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CFB226FB-FF80-472A-A025-2D0449D649E5}"/>
              </a:ext>
            </a:extLst>
          </p:cNvPr>
          <p:cNvPicPr>
            <a:picLocks noGrp="1" noChangeAspect="1"/>
          </p:cNvPicPr>
          <p:nvPr>
            <p:ph type="pic" idx="1"/>
          </p:nvPr>
        </p:nvPicPr>
        <p:blipFill rotWithShape="1">
          <a:blip r:embed="rId3"/>
          <a:srcRect t="2174" r="-3" b="-3"/>
          <a:stretch/>
        </p:blipFill>
        <p:spPr>
          <a:xfrm>
            <a:off x="970788" y="969264"/>
            <a:ext cx="10250424" cy="4919472"/>
          </a:xfrm>
          <a:prstGeom prst="rect">
            <a:avLst/>
          </a:prstGeom>
        </p:spPr>
      </p:pic>
      <p:sp>
        <p:nvSpPr>
          <p:cNvPr id="13" name="Rectangle 12">
            <a:extLst>
              <a:ext uri="{FF2B5EF4-FFF2-40B4-BE49-F238E27FC236}">
                <a16:creationId xmlns:a16="http://schemas.microsoft.com/office/drawing/2014/main" id="{1FF9A2C9-7772-4A25-A286-C89751B17D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no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9A8C16F9-3767-45D1-BFEE-AE6A7AED6FED}"/>
              </a:ext>
            </a:extLst>
          </p:cNvPr>
          <p:cNvSpPr>
            <a:spLocks noGrp="1"/>
          </p:cNvSpPr>
          <p:nvPr>
            <p:ph type="body" sz="half" idx="2"/>
          </p:nvPr>
        </p:nvSpPr>
        <p:spPr>
          <a:xfrm>
            <a:off x="7317586" y="1111518"/>
            <a:ext cx="3794760" cy="2194037"/>
          </a:xfrm>
        </p:spPr>
        <p:txBody>
          <a:bodyPr/>
          <a:lstStyle/>
          <a:p>
            <a:endParaRPr lang="en-US" dirty="0"/>
          </a:p>
        </p:txBody>
      </p:sp>
    </p:spTree>
    <p:extLst>
      <p:ext uri="{BB962C8B-B14F-4D97-AF65-F5344CB8AC3E}">
        <p14:creationId xmlns:p14="http://schemas.microsoft.com/office/powerpoint/2010/main" val="1164611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369C1-537D-41D4-8572-F6AC218B34F0}"/>
              </a:ext>
            </a:extLst>
          </p:cNvPr>
          <p:cNvSpPr>
            <a:spLocks noGrp="1"/>
          </p:cNvSpPr>
          <p:nvPr>
            <p:ph type="title"/>
          </p:nvPr>
        </p:nvSpPr>
        <p:spPr/>
        <p:txBody>
          <a:bodyPr/>
          <a:lstStyle/>
          <a:p>
            <a:r>
              <a:rPr lang="en-US" dirty="0"/>
              <a:t>Example Problems!</a:t>
            </a:r>
          </a:p>
        </p:txBody>
      </p:sp>
      <p:sp>
        <p:nvSpPr>
          <p:cNvPr id="3" name="Content Placeholder 2">
            <a:extLst>
              <a:ext uri="{FF2B5EF4-FFF2-40B4-BE49-F238E27FC236}">
                <a16:creationId xmlns:a16="http://schemas.microsoft.com/office/drawing/2014/main" id="{EC93E059-6775-40E5-A0DF-F36147EAE6A6}"/>
              </a:ext>
            </a:extLst>
          </p:cNvPr>
          <p:cNvSpPr>
            <a:spLocks noGrp="1"/>
          </p:cNvSpPr>
          <p:nvPr>
            <p:ph idx="1"/>
          </p:nvPr>
        </p:nvSpPr>
        <p:spPr/>
        <p:txBody>
          <a:bodyPr/>
          <a:lstStyle/>
          <a:p>
            <a:r>
              <a:rPr lang="en-US" dirty="0"/>
              <a:t>Write a program that prints out stars (*). Have the user enter how many stars wide and tall you should print.</a:t>
            </a:r>
          </a:p>
          <a:p>
            <a:pPr marL="0" indent="0">
              <a:buNone/>
            </a:pPr>
            <a:r>
              <a:rPr lang="en-US" dirty="0"/>
              <a:t>Example:</a:t>
            </a:r>
          </a:p>
          <a:p>
            <a:pPr marL="0" indent="0">
              <a:buNone/>
            </a:pPr>
            <a:r>
              <a:rPr lang="en-US" dirty="0"/>
              <a:t>Width = 6, height = 4 will print out:</a:t>
            </a:r>
          </a:p>
          <a:p>
            <a:pPr marL="0" indent="0">
              <a:spcBef>
                <a:spcPts val="0"/>
              </a:spcBef>
              <a:buNone/>
            </a:pPr>
            <a:r>
              <a:rPr lang="en-US" dirty="0"/>
              <a:t>	</a:t>
            </a:r>
          </a:p>
          <a:p>
            <a:pPr marL="0" indent="0">
              <a:spcBef>
                <a:spcPts val="0"/>
              </a:spcBef>
              <a:buNone/>
            </a:pPr>
            <a:r>
              <a:rPr lang="en-US" dirty="0"/>
              <a:t>******</a:t>
            </a:r>
          </a:p>
          <a:p>
            <a:pPr marL="0" indent="0">
              <a:spcBef>
                <a:spcPts val="0"/>
              </a:spcBef>
              <a:buNone/>
            </a:pPr>
            <a:r>
              <a:rPr lang="en-US" dirty="0"/>
              <a:t>******</a:t>
            </a:r>
          </a:p>
          <a:p>
            <a:pPr marL="0" indent="0">
              <a:spcBef>
                <a:spcPts val="0"/>
              </a:spcBef>
              <a:buNone/>
            </a:pPr>
            <a:r>
              <a:rPr lang="en-US" dirty="0"/>
              <a:t>******</a:t>
            </a:r>
          </a:p>
          <a:p>
            <a:pPr marL="0" indent="0">
              <a:spcBef>
                <a:spcPts val="0"/>
              </a:spcBef>
              <a:buNone/>
            </a:pPr>
            <a:r>
              <a:rPr lang="en-US" dirty="0"/>
              <a:t>******</a:t>
            </a:r>
          </a:p>
        </p:txBody>
      </p:sp>
    </p:spTree>
    <p:extLst>
      <p:ext uri="{BB962C8B-B14F-4D97-AF65-F5344CB8AC3E}">
        <p14:creationId xmlns:p14="http://schemas.microsoft.com/office/powerpoint/2010/main" val="2441336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BEF3F1-2817-4593-8575-BCF2AAB42C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56F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CFB226FB-FF80-472A-A025-2D0449D649E5}"/>
              </a:ext>
            </a:extLst>
          </p:cNvPr>
          <p:cNvPicPr>
            <a:picLocks noGrp="1" noChangeAspect="1"/>
          </p:cNvPicPr>
          <p:nvPr>
            <p:ph type="pic" idx="1"/>
          </p:nvPr>
        </p:nvPicPr>
        <p:blipFill>
          <a:blip r:embed="rId2"/>
          <a:stretch>
            <a:fillRect/>
          </a:stretch>
        </p:blipFill>
        <p:spPr>
          <a:xfrm>
            <a:off x="1241748" y="969264"/>
            <a:ext cx="9708504" cy="4919472"/>
          </a:xfrm>
          <a:prstGeom prst="rect">
            <a:avLst/>
          </a:prstGeom>
        </p:spPr>
      </p:pic>
      <p:sp>
        <p:nvSpPr>
          <p:cNvPr id="13" name="Rectangle 12">
            <a:extLst>
              <a:ext uri="{FF2B5EF4-FFF2-40B4-BE49-F238E27FC236}">
                <a16:creationId xmlns:a16="http://schemas.microsoft.com/office/drawing/2014/main" id="{1FF9A2C9-7772-4A25-A286-C89751B17D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no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9A8C16F9-3767-45D1-BFEE-AE6A7AED6FED}"/>
              </a:ext>
            </a:extLst>
          </p:cNvPr>
          <p:cNvSpPr>
            <a:spLocks noGrp="1"/>
          </p:cNvSpPr>
          <p:nvPr>
            <p:ph type="body" sz="half" idx="2"/>
          </p:nvPr>
        </p:nvSpPr>
        <p:spPr>
          <a:xfrm>
            <a:off x="7317586" y="1111518"/>
            <a:ext cx="3794760" cy="2194037"/>
          </a:xfrm>
        </p:spPr>
        <p:txBody>
          <a:bodyPr/>
          <a:lstStyle/>
          <a:p>
            <a:endParaRPr lang="en-US" dirty="0"/>
          </a:p>
        </p:txBody>
      </p:sp>
    </p:spTree>
    <p:extLst>
      <p:ext uri="{BB962C8B-B14F-4D97-AF65-F5344CB8AC3E}">
        <p14:creationId xmlns:p14="http://schemas.microsoft.com/office/powerpoint/2010/main" val="3345410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7EC5-9C2C-45FD-8B1A-2D15724F9C21}"/>
              </a:ext>
            </a:extLst>
          </p:cNvPr>
          <p:cNvSpPr>
            <a:spLocks noGrp="1"/>
          </p:cNvSpPr>
          <p:nvPr>
            <p:ph type="title"/>
          </p:nvPr>
        </p:nvSpPr>
        <p:spPr/>
        <p:txBody>
          <a:bodyPr/>
          <a:lstStyle/>
          <a:p>
            <a:r>
              <a:rPr lang="en-US" dirty="0"/>
              <a:t>Non-counting loops</a:t>
            </a:r>
          </a:p>
        </p:txBody>
      </p:sp>
      <p:sp>
        <p:nvSpPr>
          <p:cNvPr id="3" name="Content Placeholder 2">
            <a:extLst>
              <a:ext uri="{FF2B5EF4-FFF2-40B4-BE49-F238E27FC236}">
                <a16:creationId xmlns:a16="http://schemas.microsoft.com/office/drawing/2014/main" id="{FB0CF578-ED22-4FF6-A29D-42F74380C691}"/>
              </a:ext>
            </a:extLst>
          </p:cNvPr>
          <p:cNvSpPr>
            <a:spLocks noGrp="1"/>
          </p:cNvSpPr>
          <p:nvPr>
            <p:ph idx="1"/>
          </p:nvPr>
        </p:nvSpPr>
        <p:spPr/>
        <p:txBody>
          <a:bodyPr/>
          <a:lstStyle/>
          <a:p>
            <a:r>
              <a:rPr lang="en-US" dirty="0"/>
              <a:t>So far, the loops we’ve seen execute based on a count. They repeat until we’ve executed the loop a certain number of times.</a:t>
            </a:r>
          </a:p>
          <a:p>
            <a:r>
              <a:rPr lang="en-US" dirty="0"/>
              <a:t>While loops are particularly useful when you don’t know how many times you need to execute the loop</a:t>
            </a:r>
          </a:p>
          <a:p>
            <a:pPr lvl="1"/>
            <a:r>
              <a:rPr lang="en-US" dirty="0"/>
              <a:t>Loop until reaching a particular value (“sentinel”)</a:t>
            </a:r>
          </a:p>
          <a:p>
            <a:pPr lvl="1"/>
            <a:r>
              <a:rPr lang="en-US" dirty="0"/>
              <a:t>Loop until a final state is achieved (“flag”)</a:t>
            </a:r>
          </a:p>
        </p:txBody>
      </p:sp>
    </p:spTree>
    <p:extLst>
      <p:ext uri="{BB962C8B-B14F-4D97-AF65-F5344CB8AC3E}">
        <p14:creationId xmlns:p14="http://schemas.microsoft.com/office/powerpoint/2010/main" val="1677722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9572D-E36A-4D5C-9D68-F03C20CE12FE}"/>
              </a:ext>
            </a:extLst>
          </p:cNvPr>
          <p:cNvSpPr>
            <a:spLocks noGrp="1"/>
          </p:cNvSpPr>
          <p:nvPr>
            <p:ph type="title"/>
          </p:nvPr>
        </p:nvSpPr>
        <p:spPr/>
        <p:txBody>
          <a:bodyPr/>
          <a:lstStyle/>
          <a:p>
            <a:r>
              <a:rPr lang="en-US" dirty="0"/>
              <a:t>Sentinel Controlled Loop</a:t>
            </a:r>
          </a:p>
        </p:txBody>
      </p:sp>
      <p:sp>
        <p:nvSpPr>
          <p:cNvPr id="3" name="Content Placeholder 2">
            <a:extLst>
              <a:ext uri="{FF2B5EF4-FFF2-40B4-BE49-F238E27FC236}">
                <a16:creationId xmlns:a16="http://schemas.microsoft.com/office/drawing/2014/main" id="{BBCFEA85-6DC6-4EFB-9048-83F84FCC2B31}"/>
              </a:ext>
            </a:extLst>
          </p:cNvPr>
          <p:cNvSpPr>
            <a:spLocks noGrp="1"/>
          </p:cNvSpPr>
          <p:nvPr>
            <p:ph idx="1"/>
          </p:nvPr>
        </p:nvSpPr>
        <p:spPr/>
        <p:txBody>
          <a:bodyPr/>
          <a:lstStyle/>
          <a:p>
            <a:r>
              <a:rPr lang="en-US" dirty="0"/>
              <a:t>A “sentinel” is a value that indicates the loop should end (often user input value)</a:t>
            </a:r>
          </a:p>
          <a:p>
            <a:r>
              <a:rPr lang="en-US" dirty="0"/>
              <a:t>In this way, the loop won’t iterate a predetermined number of times; instead it will end once the “sentinel” value is reached</a:t>
            </a:r>
          </a:p>
          <a:p>
            <a:endParaRPr lang="en-US" dirty="0"/>
          </a:p>
        </p:txBody>
      </p:sp>
    </p:spTree>
    <p:extLst>
      <p:ext uri="{BB962C8B-B14F-4D97-AF65-F5344CB8AC3E}">
        <p14:creationId xmlns:p14="http://schemas.microsoft.com/office/powerpoint/2010/main" val="3450426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61FC-70CD-49F6-8ABF-3335073E4E17}"/>
              </a:ext>
            </a:extLst>
          </p:cNvPr>
          <p:cNvSpPr>
            <a:spLocks noGrp="1"/>
          </p:cNvSpPr>
          <p:nvPr>
            <p:ph type="title"/>
          </p:nvPr>
        </p:nvSpPr>
        <p:spPr/>
        <p:txBody>
          <a:bodyPr/>
          <a:lstStyle/>
          <a:p>
            <a:r>
              <a:rPr lang="en-US" dirty="0"/>
              <a:t>Example:</a:t>
            </a:r>
            <a:br>
              <a:rPr lang="en-US" dirty="0"/>
            </a:br>
            <a:r>
              <a:rPr lang="en-US" dirty="0"/>
              <a:t>Sum user input</a:t>
            </a:r>
          </a:p>
        </p:txBody>
      </p:sp>
      <p:sp>
        <p:nvSpPr>
          <p:cNvPr id="3" name="Content Placeholder 2">
            <a:extLst>
              <a:ext uri="{FF2B5EF4-FFF2-40B4-BE49-F238E27FC236}">
                <a16:creationId xmlns:a16="http://schemas.microsoft.com/office/drawing/2014/main" id="{4B375650-1223-47F3-92FD-0001FC4EC2D6}"/>
              </a:ext>
            </a:extLst>
          </p:cNvPr>
          <p:cNvSpPr>
            <a:spLocks noGrp="1"/>
          </p:cNvSpPr>
          <p:nvPr>
            <p:ph idx="1"/>
          </p:nvPr>
        </p:nvSpPr>
        <p:spPr/>
        <p:txBody>
          <a:bodyPr/>
          <a:lstStyle/>
          <a:p>
            <a:r>
              <a:rPr lang="en-US" dirty="0"/>
              <a:t>Write a program to add up numbers that the user enters.  When the user is finished entering numbers, they will enter the number “0” to indicate they are done. Print out the sum of all the numbers the user entered.</a:t>
            </a:r>
          </a:p>
          <a:p>
            <a:r>
              <a:rPr lang="en-US" dirty="0"/>
              <a:t>In this problem, we don’t know how many numbers the user will enter, so we can’t use a counter variable and stop it at some predetermined endpoint.</a:t>
            </a:r>
          </a:p>
          <a:p>
            <a:r>
              <a:rPr lang="en-US" dirty="0"/>
              <a:t>We will use “0” as our “sentinel” value to denote the end of their input.</a:t>
            </a:r>
          </a:p>
        </p:txBody>
      </p:sp>
    </p:spTree>
    <p:extLst>
      <p:ext uri="{BB962C8B-B14F-4D97-AF65-F5344CB8AC3E}">
        <p14:creationId xmlns:p14="http://schemas.microsoft.com/office/powerpoint/2010/main" val="1966113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BEF3F1-2817-4593-8575-BCF2AAB42C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56F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CFB226FB-FF80-472A-A025-2D0449D649E5}"/>
              </a:ext>
            </a:extLst>
          </p:cNvPr>
          <p:cNvPicPr>
            <a:picLocks noGrp="1" noChangeAspect="1"/>
          </p:cNvPicPr>
          <p:nvPr>
            <p:ph type="pic" idx="1"/>
          </p:nvPr>
        </p:nvPicPr>
        <p:blipFill>
          <a:blip r:embed="rId2"/>
          <a:stretch>
            <a:fillRect/>
          </a:stretch>
        </p:blipFill>
        <p:spPr>
          <a:xfrm>
            <a:off x="2909038" y="969264"/>
            <a:ext cx="6373924" cy="4919472"/>
          </a:xfrm>
          <a:prstGeom prst="rect">
            <a:avLst/>
          </a:prstGeom>
        </p:spPr>
      </p:pic>
      <p:sp>
        <p:nvSpPr>
          <p:cNvPr id="13" name="Rectangle 12">
            <a:extLst>
              <a:ext uri="{FF2B5EF4-FFF2-40B4-BE49-F238E27FC236}">
                <a16:creationId xmlns:a16="http://schemas.microsoft.com/office/drawing/2014/main" id="{1FF9A2C9-7772-4A25-A286-C89751B17D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no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3323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89B7-6D59-4F3C-9A4B-3DC95450DEA9}"/>
              </a:ext>
            </a:extLst>
          </p:cNvPr>
          <p:cNvSpPr>
            <a:spLocks noGrp="1"/>
          </p:cNvSpPr>
          <p:nvPr>
            <p:ph type="title"/>
          </p:nvPr>
        </p:nvSpPr>
        <p:spPr/>
        <p:txBody>
          <a:bodyPr/>
          <a:lstStyle/>
          <a:p>
            <a:r>
              <a:rPr lang="en-US" dirty="0"/>
              <a:t>Flag Controlled Loop</a:t>
            </a:r>
          </a:p>
        </p:txBody>
      </p:sp>
      <p:sp>
        <p:nvSpPr>
          <p:cNvPr id="3" name="Content Placeholder 2">
            <a:extLst>
              <a:ext uri="{FF2B5EF4-FFF2-40B4-BE49-F238E27FC236}">
                <a16:creationId xmlns:a16="http://schemas.microsoft.com/office/drawing/2014/main" id="{64683ECA-4E2A-4E4D-80E9-110A1554EA6F}"/>
              </a:ext>
            </a:extLst>
          </p:cNvPr>
          <p:cNvSpPr>
            <a:spLocks noGrp="1"/>
          </p:cNvSpPr>
          <p:nvPr>
            <p:ph idx="1"/>
          </p:nvPr>
        </p:nvSpPr>
        <p:spPr/>
        <p:txBody>
          <a:bodyPr/>
          <a:lstStyle/>
          <a:p>
            <a:r>
              <a:rPr lang="en-US" dirty="0"/>
              <a:t>If we write a loop as “while True:” or “while False:” it will either run forever,  or never run, respectively.</a:t>
            </a:r>
          </a:p>
          <a:p>
            <a:r>
              <a:rPr lang="en-US" dirty="0"/>
              <a:t>If we use a variable that’s first set to True and then we change it to False when we’ve reached whatever condition should end the loop, we can run the loop as many times as necessary to reach that goal.</a:t>
            </a:r>
          </a:p>
          <a:p>
            <a:r>
              <a:rPr lang="en-US" dirty="0"/>
              <a:t>That’s the idea behind a “flag.” We’ll set the flag variable to True or False and change its value based on whether we’ve need to execute the loop or not.</a:t>
            </a:r>
          </a:p>
        </p:txBody>
      </p:sp>
    </p:spTree>
    <p:extLst>
      <p:ext uri="{BB962C8B-B14F-4D97-AF65-F5344CB8AC3E}">
        <p14:creationId xmlns:p14="http://schemas.microsoft.com/office/powerpoint/2010/main" val="380665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DAE7E-37DE-4C5D-908F-55B8D87F3B2E}"/>
              </a:ext>
            </a:extLst>
          </p:cNvPr>
          <p:cNvSpPr>
            <a:spLocks noGrp="1"/>
          </p:cNvSpPr>
          <p:nvPr>
            <p:ph type="title"/>
          </p:nvPr>
        </p:nvSpPr>
        <p:spPr/>
        <p:txBody>
          <a:bodyPr/>
          <a:lstStyle/>
          <a:p>
            <a:r>
              <a:rPr lang="en-US" dirty="0"/>
              <a:t>If Review</a:t>
            </a:r>
          </a:p>
        </p:txBody>
      </p:sp>
      <p:sp>
        <p:nvSpPr>
          <p:cNvPr id="3" name="Content Placeholder 2">
            <a:extLst>
              <a:ext uri="{FF2B5EF4-FFF2-40B4-BE49-F238E27FC236}">
                <a16:creationId xmlns:a16="http://schemas.microsoft.com/office/drawing/2014/main" id="{CA01F07D-FD15-486E-9BAC-F39579B06C00}"/>
              </a:ext>
            </a:extLst>
          </p:cNvPr>
          <p:cNvSpPr>
            <a:spLocks noGrp="1"/>
          </p:cNvSpPr>
          <p:nvPr>
            <p:ph idx="1"/>
          </p:nvPr>
        </p:nvSpPr>
        <p:spPr/>
        <p:txBody>
          <a:bodyPr/>
          <a:lstStyle/>
          <a:p>
            <a:r>
              <a:rPr lang="en-US" dirty="0"/>
              <a:t>If-statements evaluate a “Boolean” condition</a:t>
            </a:r>
          </a:p>
          <a:p>
            <a:pPr lvl="1"/>
            <a:r>
              <a:rPr lang="en-US" dirty="0"/>
              <a:t>Boolean condition – evaluates to True or False</a:t>
            </a:r>
          </a:p>
          <a:p>
            <a:r>
              <a:rPr lang="en-US" dirty="0"/>
              <a:t>If the condition is true, the code inside the if-statement will execute</a:t>
            </a:r>
          </a:p>
          <a:p>
            <a:pPr lvl="1"/>
            <a:r>
              <a:rPr lang="en-US" dirty="0"/>
              <a:t>Use indentation to indicate what code is controlled by the if-statement</a:t>
            </a:r>
          </a:p>
          <a:p>
            <a:r>
              <a:rPr lang="en-US" dirty="0"/>
              <a:t>So far our code executes top to bottom and never goes back up</a:t>
            </a:r>
          </a:p>
          <a:p>
            <a:pPr lvl="1"/>
            <a:r>
              <a:rPr lang="en-US" dirty="0"/>
              <a:t>Loops let us go back up and repeat code</a:t>
            </a:r>
          </a:p>
          <a:p>
            <a:endParaRPr lang="en-US" dirty="0"/>
          </a:p>
        </p:txBody>
      </p:sp>
    </p:spTree>
    <p:extLst>
      <p:ext uri="{BB962C8B-B14F-4D97-AF65-F5344CB8AC3E}">
        <p14:creationId xmlns:p14="http://schemas.microsoft.com/office/powerpoint/2010/main" val="2673233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61FC-70CD-49F6-8ABF-3335073E4E17}"/>
              </a:ext>
            </a:extLst>
          </p:cNvPr>
          <p:cNvSpPr>
            <a:spLocks noGrp="1"/>
          </p:cNvSpPr>
          <p:nvPr>
            <p:ph type="title"/>
          </p:nvPr>
        </p:nvSpPr>
        <p:spPr/>
        <p:txBody>
          <a:bodyPr/>
          <a:lstStyle/>
          <a:p>
            <a:r>
              <a:rPr lang="en-US" dirty="0"/>
              <a:t>Example:</a:t>
            </a:r>
            <a:br>
              <a:rPr lang="en-US" dirty="0"/>
            </a:br>
            <a:r>
              <a:rPr lang="en-US" dirty="0"/>
              <a:t>Snake eyes</a:t>
            </a:r>
          </a:p>
        </p:txBody>
      </p:sp>
      <p:sp>
        <p:nvSpPr>
          <p:cNvPr id="3" name="Content Placeholder 2">
            <a:extLst>
              <a:ext uri="{FF2B5EF4-FFF2-40B4-BE49-F238E27FC236}">
                <a16:creationId xmlns:a16="http://schemas.microsoft.com/office/drawing/2014/main" id="{4B375650-1223-47F3-92FD-0001FC4EC2D6}"/>
              </a:ext>
            </a:extLst>
          </p:cNvPr>
          <p:cNvSpPr>
            <a:spLocks noGrp="1"/>
          </p:cNvSpPr>
          <p:nvPr>
            <p:ph idx="1"/>
          </p:nvPr>
        </p:nvSpPr>
        <p:spPr/>
        <p:txBody>
          <a:bodyPr/>
          <a:lstStyle/>
          <a:p>
            <a:r>
              <a:rPr lang="en-US" dirty="0"/>
              <a:t>Write a program to simulate rolling 2 6-sided dice and continue rolling until you get the sum on the dice to be 2.</a:t>
            </a:r>
          </a:p>
          <a:p>
            <a:r>
              <a:rPr lang="en-US" dirty="0"/>
              <a:t>In this problem, we don’t know how many rolls it will take to get the sum to be 2, so a while loop with a flag to indicate that we’ve reached our goal of 2 will work well</a:t>
            </a:r>
          </a:p>
        </p:txBody>
      </p:sp>
    </p:spTree>
    <p:extLst>
      <p:ext uri="{BB962C8B-B14F-4D97-AF65-F5344CB8AC3E}">
        <p14:creationId xmlns:p14="http://schemas.microsoft.com/office/powerpoint/2010/main" val="83851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BEF3F1-2817-4593-8575-BCF2AAB42C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56F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CFB226FB-FF80-472A-A025-2D0449D649E5}"/>
              </a:ext>
            </a:extLst>
          </p:cNvPr>
          <p:cNvPicPr>
            <a:picLocks noGrp="1" noChangeAspect="1"/>
          </p:cNvPicPr>
          <p:nvPr>
            <p:ph type="pic" idx="1"/>
          </p:nvPr>
        </p:nvPicPr>
        <p:blipFill>
          <a:blip r:embed="rId2"/>
          <a:stretch>
            <a:fillRect/>
          </a:stretch>
        </p:blipFill>
        <p:spPr>
          <a:xfrm>
            <a:off x="4432982" y="1059817"/>
            <a:ext cx="3326035" cy="4738364"/>
          </a:xfrm>
          <a:prstGeom prst="rect">
            <a:avLst/>
          </a:prstGeom>
        </p:spPr>
      </p:pic>
      <p:sp>
        <p:nvSpPr>
          <p:cNvPr id="13" name="Rectangle 12">
            <a:extLst>
              <a:ext uri="{FF2B5EF4-FFF2-40B4-BE49-F238E27FC236}">
                <a16:creationId xmlns:a16="http://schemas.microsoft.com/office/drawing/2014/main" id="{1FF9A2C9-7772-4A25-A286-C89751B17D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no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182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1EB94-5B22-4940-BAFB-EFB522742991}"/>
              </a:ext>
            </a:extLst>
          </p:cNvPr>
          <p:cNvSpPr>
            <a:spLocks noGrp="1"/>
          </p:cNvSpPr>
          <p:nvPr>
            <p:ph type="title"/>
          </p:nvPr>
        </p:nvSpPr>
        <p:spPr/>
        <p:txBody>
          <a:bodyPr/>
          <a:lstStyle/>
          <a:p>
            <a:r>
              <a:rPr lang="en-US" dirty="0"/>
              <a:t>Hints for Problems</a:t>
            </a:r>
          </a:p>
        </p:txBody>
      </p:sp>
      <p:sp>
        <p:nvSpPr>
          <p:cNvPr id="3" name="Content Placeholder 2">
            <a:extLst>
              <a:ext uri="{FF2B5EF4-FFF2-40B4-BE49-F238E27FC236}">
                <a16:creationId xmlns:a16="http://schemas.microsoft.com/office/drawing/2014/main" id="{A0ADBA72-396B-45D0-94D0-3978BCDA47A2}"/>
              </a:ext>
            </a:extLst>
          </p:cNvPr>
          <p:cNvSpPr>
            <a:spLocks noGrp="1"/>
          </p:cNvSpPr>
          <p:nvPr>
            <p:ph idx="1"/>
          </p:nvPr>
        </p:nvSpPr>
        <p:spPr/>
        <p:txBody>
          <a:bodyPr/>
          <a:lstStyle/>
          <a:p>
            <a:r>
              <a:rPr lang="en-US" dirty="0"/>
              <a:t>In the above examples, we changed our variable that controls the loop by one (e.g. count = count + </a:t>
            </a:r>
            <a:r>
              <a:rPr lang="en-US" dirty="0">
                <a:latin typeface="Arial" panose="020B0604020202020204" pitchFamily="34" charset="0"/>
                <a:cs typeface="Arial" panose="020B0604020202020204" pitchFamily="34" charset="0"/>
              </a:rPr>
              <a:t>1</a:t>
            </a:r>
            <a:r>
              <a:rPr lang="en-US" dirty="0"/>
              <a:t>)</a:t>
            </a:r>
          </a:p>
          <a:p>
            <a:r>
              <a:rPr lang="en-US" dirty="0"/>
              <a:t>However, you can change that variable by any amount, including subtracting from it.</a:t>
            </a:r>
          </a:p>
          <a:p>
            <a:r>
              <a:rPr lang="en-US" dirty="0"/>
              <a:t>Recall “modulus.” Mod is the remainder when you divide 2 numbers. If the number divide evenly, then the mod of the 2 numbers (remainder) is 0.</a:t>
            </a:r>
          </a:p>
        </p:txBody>
      </p:sp>
    </p:spTree>
    <p:extLst>
      <p:ext uri="{BB962C8B-B14F-4D97-AF65-F5344CB8AC3E}">
        <p14:creationId xmlns:p14="http://schemas.microsoft.com/office/powerpoint/2010/main" val="2025216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A549E-CEB9-4612-84DC-E44A7C2C8AD1}"/>
              </a:ext>
            </a:extLst>
          </p:cNvPr>
          <p:cNvSpPr>
            <a:spLocks noGrp="1"/>
          </p:cNvSpPr>
          <p:nvPr>
            <p:ph type="title"/>
          </p:nvPr>
        </p:nvSpPr>
        <p:spPr/>
        <p:txBody>
          <a:bodyPr/>
          <a:lstStyle/>
          <a:p>
            <a:r>
              <a:rPr lang="en-US" dirty="0"/>
              <a:t>KEY POINTs</a:t>
            </a:r>
          </a:p>
        </p:txBody>
      </p:sp>
      <p:sp>
        <p:nvSpPr>
          <p:cNvPr id="3" name="Content Placeholder 2">
            <a:extLst>
              <a:ext uri="{FF2B5EF4-FFF2-40B4-BE49-F238E27FC236}">
                <a16:creationId xmlns:a16="http://schemas.microsoft.com/office/drawing/2014/main" id="{7C3857BA-3EF1-49F5-A637-1A13E0BA0968}"/>
              </a:ext>
            </a:extLst>
          </p:cNvPr>
          <p:cNvSpPr>
            <a:spLocks noGrp="1"/>
          </p:cNvSpPr>
          <p:nvPr>
            <p:ph idx="1"/>
          </p:nvPr>
        </p:nvSpPr>
        <p:spPr/>
        <p:txBody>
          <a:bodyPr>
            <a:normAutofit lnSpcReduction="10000"/>
          </a:bodyPr>
          <a:lstStyle/>
          <a:p>
            <a:r>
              <a:rPr lang="en-US" dirty="0"/>
              <a:t>Syntax: </a:t>
            </a:r>
          </a:p>
          <a:p>
            <a:pPr marL="0" indent="0">
              <a:buNone/>
            </a:pPr>
            <a:r>
              <a:rPr lang="en-US" dirty="0"/>
              <a:t>	while &lt;condition&gt;:</a:t>
            </a:r>
          </a:p>
          <a:p>
            <a:pPr marL="0" indent="0">
              <a:buNone/>
            </a:pPr>
            <a:r>
              <a:rPr lang="en-US" dirty="0"/>
              <a:t>	     statement1</a:t>
            </a:r>
          </a:p>
          <a:p>
            <a:pPr marL="0" indent="0">
              <a:buNone/>
            </a:pPr>
            <a:r>
              <a:rPr lang="en-US" dirty="0"/>
              <a:t>	statement2</a:t>
            </a:r>
          </a:p>
          <a:p>
            <a:pPr lvl="1"/>
            <a:r>
              <a:rPr lang="en-US" dirty="0"/>
              <a:t>Everything indented below the while is repeated every time we enter the loop (statement1 in the example above)</a:t>
            </a:r>
          </a:p>
          <a:p>
            <a:pPr lvl="1"/>
            <a:r>
              <a:rPr lang="en-US" dirty="0"/>
              <a:t>Once you indent back to the left, the code is outside the while; it’s what happens once the while condition is false (statement2 in the example above)</a:t>
            </a:r>
          </a:p>
          <a:p>
            <a:pPr lvl="1"/>
            <a:r>
              <a:rPr lang="en-US" dirty="0"/>
              <a:t>&lt;condition&gt; is a Boolean condition (evaluates to true or false)</a:t>
            </a:r>
          </a:p>
          <a:p>
            <a:endParaRPr lang="en-US" dirty="0"/>
          </a:p>
        </p:txBody>
      </p:sp>
    </p:spTree>
    <p:extLst>
      <p:ext uri="{BB962C8B-B14F-4D97-AF65-F5344CB8AC3E}">
        <p14:creationId xmlns:p14="http://schemas.microsoft.com/office/powerpoint/2010/main" val="515540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F8143-063C-4B9A-B6A2-FAB6AF71A486}"/>
              </a:ext>
            </a:extLst>
          </p:cNvPr>
          <p:cNvSpPr>
            <a:spLocks noGrp="1"/>
          </p:cNvSpPr>
          <p:nvPr>
            <p:ph type="title"/>
          </p:nvPr>
        </p:nvSpPr>
        <p:spPr/>
        <p:txBody>
          <a:bodyPr/>
          <a:lstStyle/>
          <a:p>
            <a:r>
              <a:rPr lang="en-US" dirty="0"/>
              <a:t>Key Points</a:t>
            </a:r>
          </a:p>
        </p:txBody>
      </p:sp>
      <p:sp>
        <p:nvSpPr>
          <p:cNvPr id="3" name="Content Placeholder 2">
            <a:extLst>
              <a:ext uri="{FF2B5EF4-FFF2-40B4-BE49-F238E27FC236}">
                <a16:creationId xmlns:a16="http://schemas.microsoft.com/office/drawing/2014/main" id="{EE3DA0BC-6B34-418C-8E89-97CE68EED6D6}"/>
              </a:ext>
            </a:extLst>
          </p:cNvPr>
          <p:cNvSpPr>
            <a:spLocks noGrp="1"/>
          </p:cNvSpPr>
          <p:nvPr>
            <p:ph idx="1"/>
          </p:nvPr>
        </p:nvSpPr>
        <p:spPr/>
        <p:txBody>
          <a:bodyPr>
            <a:normAutofit fontScale="92500" lnSpcReduction="20000"/>
          </a:bodyPr>
          <a:lstStyle/>
          <a:p>
            <a:r>
              <a:rPr lang="en-US" dirty="0"/>
              <a:t>The format of &lt;condition&gt; is:</a:t>
            </a:r>
          </a:p>
          <a:p>
            <a:pPr lvl="1"/>
            <a:r>
              <a:rPr lang="en-US" dirty="0"/>
              <a:t>&lt;value&gt; &lt;operator&gt; &lt;value&gt;</a:t>
            </a:r>
          </a:p>
          <a:p>
            <a:pPr lvl="1"/>
            <a:r>
              <a:rPr lang="en-US" dirty="0"/>
              <a:t>Where “value” is a variable or expression that evaluates to a number</a:t>
            </a:r>
          </a:p>
          <a:p>
            <a:pPr lvl="1"/>
            <a:r>
              <a:rPr lang="en-US" dirty="0"/>
              <a:t>And where “operator” is one of the following:</a:t>
            </a:r>
          </a:p>
          <a:p>
            <a:pPr lvl="2"/>
            <a:r>
              <a:rPr lang="en-US" dirty="0"/>
              <a:t>==</a:t>
            </a:r>
          </a:p>
          <a:p>
            <a:pPr lvl="2"/>
            <a:r>
              <a:rPr lang="en-US" dirty="0"/>
              <a:t>!= </a:t>
            </a:r>
          </a:p>
          <a:p>
            <a:pPr lvl="2"/>
            <a:r>
              <a:rPr lang="en-US" dirty="0"/>
              <a:t>&lt; </a:t>
            </a:r>
          </a:p>
          <a:p>
            <a:pPr lvl="2"/>
            <a:r>
              <a:rPr lang="en-US" dirty="0"/>
              <a:t>&lt;= </a:t>
            </a:r>
          </a:p>
          <a:p>
            <a:pPr lvl="2"/>
            <a:r>
              <a:rPr lang="en-US" dirty="0"/>
              <a:t>&gt; </a:t>
            </a:r>
          </a:p>
          <a:p>
            <a:pPr lvl="2"/>
            <a:r>
              <a:rPr lang="en-US" dirty="0"/>
              <a:t>&gt;=</a:t>
            </a:r>
          </a:p>
          <a:p>
            <a:endParaRPr lang="en-US" dirty="0"/>
          </a:p>
        </p:txBody>
      </p:sp>
    </p:spTree>
    <p:extLst>
      <p:ext uri="{BB962C8B-B14F-4D97-AF65-F5344CB8AC3E}">
        <p14:creationId xmlns:p14="http://schemas.microsoft.com/office/powerpoint/2010/main" val="993507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A549E-CEB9-4612-84DC-E44A7C2C8AD1}"/>
              </a:ext>
            </a:extLst>
          </p:cNvPr>
          <p:cNvSpPr>
            <a:spLocks noGrp="1"/>
          </p:cNvSpPr>
          <p:nvPr>
            <p:ph type="title"/>
          </p:nvPr>
        </p:nvSpPr>
        <p:spPr/>
        <p:txBody>
          <a:bodyPr/>
          <a:lstStyle/>
          <a:p>
            <a:r>
              <a:rPr lang="en-US" dirty="0"/>
              <a:t>KEY POINTs</a:t>
            </a:r>
          </a:p>
        </p:txBody>
      </p:sp>
      <p:sp>
        <p:nvSpPr>
          <p:cNvPr id="3" name="Content Placeholder 2">
            <a:extLst>
              <a:ext uri="{FF2B5EF4-FFF2-40B4-BE49-F238E27FC236}">
                <a16:creationId xmlns:a16="http://schemas.microsoft.com/office/drawing/2014/main" id="{7C3857BA-3EF1-49F5-A637-1A13E0BA0968}"/>
              </a:ext>
            </a:extLst>
          </p:cNvPr>
          <p:cNvSpPr>
            <a:spLocks noGrp="1"/>
          </p:cNvSpPr>
          <p:nvPr>
            <p:ph idx="1"/>
          </p:nvPr>
        </p:nvSpPr>
        <p:spPr/>
        <p:txBody>
          <a:bodyPr>
            <a:normAutofit/>
          </a:bodyPr>
          <a:lstStyle/>
          <a:p>
            <a:r>
              <a:rPr lang="en-US" dirty="0"/>
              <a:t>You must always change at least one of the values in the condition. Otherwise, the condition will either always be true (loop will run forever) or always be false (loop will never execute).</a:t>
            </a:r>
          </a:p>
        </p:txBody>
      </p:sp>
    </p:spTree>
    <p:extLst>
      <p:ext uri="{BB962C8B-B14F-4D97-AF65-F5344CB8AC3E}">
        <p14:creationId xmlns:p14="http://schemas.microsoft.com/office/powerpoint/2010/main" val="4017047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E3E16-CD5B-4002-AEF9-D5260B123CE0}"/>
              </a:ext>
            </a:extLst>
          </p:cNvPr>
          <p:cNvSpPr>
            <a:spLocks noGrp="1"/>
          </p:cNvSpPr>
          <p:nvPr>
            <p:ph type="title"/>
          </p:nvPr>
        </p:nvSpPr>
        <p:spPr/>
        <p:txBody>
          <a:bodyPr/>
          <a:lstStyle/>
          <a:p>
            <a:r>
              <a:rPr lang="en-US" dirty="0"/>
              <a:t>While Loop</a:t>
            </a:r>
          </a:p>
        </p:txBody>
      </p:sp>
      <p:sp>
        <p:nvSpPr>
          <p:cNvPr id="3" name="Content Placeholder 2">
            <a:extLst>
              <a:ext uri="{FF2B5EF4-FFF2-40B4-BE49-F238E27FC236}">
                <a16:creationId xmlns:a16="http://schemas.microsoft.com/office/drawing/2014/main" id="{0223C210-5BE8-4B10-A248-2333C8C8F8F4}"/>
              </a:ext>
            </a:extLst>
          </p:cNvPr>
          <p:cNvSpPr>
            <a:spLocks noGrp="1"/>
          </p:cNvSpPr>
          <p:nvPr>
            <p:ph idx="1"/>
          </p:nvPr>
        </p:nvSpPr>
        <p:spPr/>
        <p:txBody>
          <a:bodyPr>
            <a:normAutofit/>
          </a:bodyPr>
          <a:lstStyle/>
          <a:p>
            <a:r>
              <a:rPr lang="en-US" dirty="0"/>
              <a:t>Like if-statements, Loops have a Boolean condition</a:t>
            </a:r>
          </a:p>
          <a:p>
            <a:r>
              <a:rPr lang="en-US" dirty="0"/>
              <a:t>If-statements execute the code exactly once if the condition is true; while-loops execute the code as long as (“while”) the condition is true</a:t>
            </a:r>
          </a:p>
          <a:p>
            <a:r>
              <a:rPr lang="en-US" dirty="0"/>
              <a:t>Thus, if we don’t want the code inside to execute indefinitely, we need to change the value of the variable that’s evaluated in the Boolean condition inside the loop</a:t>
            </a:r>
          </a:p>
          <a:p>
            <a:r>
              <a:rPr lang="en-US" dirty="0"/>
              <a:t>Like with if-statements, use a colon at the end of the condition and use indentation to show what code is included in the loop</a:t>
            </a:r>
          </a:p>
        </p:txBody>
      </p:sp>
    </p:spTree>
    <p:extLst>
      <p:ext uri="{BB962C8B-B14F-4D97-AF65-F5344CB8AC3E}">
        <p14:creationId xmlns:p14="http://schemas.microsoft.com/office/powerpoint/2010/main" val="4235364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A99FE660-E3DF-47E7-962D-66C6F6CE0D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38C29FEE-8E8F-43D5-AD23-EB4060B4D94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A74CD79-3174-4175-863F-AB6E247002F1}"/>
              </a:ext>
            </a:extLst>
          </p:cNvPr>
          <p:cNvPicPr>
            <a:picLocks noChangeAspect="1"/>
          </p:cNvPicPr>
          <p:nvPr/>
        </p:nvPicPr>
        <p:blipFill>
          <a:blip r:embed="rId3"/>
          <a:stretch>
            <a:fillRect/>
          </a:stretch>
        </p:blipFill>
        <p:spPr>
          <a:xfrm>
            <a:off x="1143979" y="1943423"/>
            <a:ext cx="6227064" cy="2979096"/>
          </a:xfrm>
          <a:prstGeom prst="rect">
            <a:avLst/>
          </a:prstGeom>
        </p:spPr>
      </p:pic>
      <p:sp>
        <p:nvSpPr>
          <p:cNvPr id="2" name="Title 1">
            <a:extLst>
              <a:ext uri="{FF2B5EF4-FFF2-40B4-BE49-F238E27FC236}">
                <a16:creationId xmlns:a16="http://schemas.microsoft.com/office/drawing/2014/main" id="{AEFE5DAF-E2D6-437D-9627-44239545CAD9}"/>
              </a:ext>
            </a:extLst>
          </p:cNvPr>
          <p:cNvSpPr>
            <a:spLocks noGrp="1"/>
          </p:cNvSpPr>
          <p:nvPr>
            <p:ph type="title"/>
          </p:nvPr>
        </p:nvSpPr>
        <p:spPr>
          <a:xfrm>
            <a:off x="8312677" y="964692"/>
            <a:ext cx="3066937" cy="1188720"/>
          </a:xfrm>
        </p:spPr>
        <p:txBody>
          <a:bodyPr>
            <a:normAutofit/>
          </a:bodyPr>
          <a:lstStyle/>
          <a:p>
            <a:r>
              <a:rPr lang="en-US"/>
              <a:t>While loop</a:t>
            </a:r>
          </a:p>
        </p:txBody>
      </p:sp>
      <p:sp>
        <p:nvSpPr>
          <p:cNvPr id="13" name="Content Placeholder 8"/>
          <p:cNvSpPr>
            <a:spLocks noGrp="1"/>
          </p:cNvSpPr>
          <p:nvPr>
            <p:ph idx="1"/>
          </p:nvPr>
        </p:nvSpPr>
        <p:spPr>
          <a:xfrm>
            <a:off x="8311249" y="2638044"/>
            <a:ext cx="3063765" cy="3263206"/>
          </a:xfrm>
        </p:spPr>
        <p:txBody>
          <a:bodyPr>
            <a:normAutofit/>
          </a:bodyPr>
          <a:lstStyle/>
          <a:p>
            <a:r>
              <a:rPr lang="en-US" dirty="0"/>
              <a:t>The prompt to enter an animal will continue indefinitely because </a:t>
            </a:r>
            <a:r>
              <a:rPr lang="en-US" dirty="0">
                <a:latin typeface="Arial" panose="020B0604020202020204" pitchFamily="34" charset="0"/>
                <a:cs typeface="Arial" panose="020B0604020202020204" pitchFamily="34" charset="0"/>
              </a:rPr>
              <a:t>1 &lt;= 1 </a:t>
            </a:r>
            <a:r>
              <a:rPr lang="en-US" dirty="0"/>
              <a:t>is always true</a:t>
            </a:r>
          </a:p>
          <a:p>
            <a:r>
              <a:rPr lang="en-US" dirty="0"/>
              <a:t>Use a variable so the condition can be changed</a:t>
            </a:r>
          </a:p>
          <a:p>
            <a:endParaRPr lang="en-US" dirty="0"/>
          </a:p>
        </p:txBody>
      </p:sp>
    </p:spTree>
    <p:extLst>
      <p:ext uri="{BB962C8B-B14F-4D97-AF65-F5344CB8AC3E}">
        <p14:creationId xmlns:p14="http://schemas.microsoft.com/office/powerpoint/2010/main" val="2906822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9FE660-E3DF-47E7-962D-66C6F6CE0D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8C29FEE-8E8F-43D5-AD23-EB4060B4D94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959FEE9-DF65-4419-8248-C82D274EFF42}"/>
              </a:ext>
            </a:extLst>
          </p:cNvPr>
          <p:cNvPicPr>
            <a:picLocks noChangeAspect="1"/>
          </p:cNvPicPr>
          <p:nvPr/>
        </p:nvPicPr>
        <p:blipFill>
          <a:blip r:embed="rId2"/>
          <a:stretch>
            <a:fillRect/>
          </a:stretch>
        </p:blipFill>
        <p:spPr>
          <a:xfrm>
            <a:off x="1143979" y="1627870"/>
            <a:ext cx="6227064" cy="3610201"/>
          </a:xfrm>
          <a:prstGeom prst="rect">
            <a:avLst/>
          </a:prstGeom>
        </p:spPr>
      </p:pic>
      <p:sp>
        <p:nvSpPr>
          <p:cNvPr id="2" name="Title 1">
            <a:extLst>
              <a:ext uri="{FF2B5EF4-FFF2-40B4-BE49-F238E27FC236}">
                <a16:creationId xmlns:a16="http://schemas.microsoft.com/office/drawing/2014/main" id="{E9DEDB4D-E6A0-441F-B977-180743E15AF7}"/>
              </a:ext>
            </a:extLst>
          </p:cNvPr>
          <p:cNvSpPr>
            <a:spLocks noGrp="1"/>
          </p:cNvSpPr>
          <p:nvPr>
            <p:ph type="title"/>
          </p:nvPr>
        </p:nvSpPr>
        <p:spPr>
          <a:xfrm>
            <a:off x="8312677" y="964692"/>
            <a:ext cx="3066937" cy="1188720"/>
          </a:xfrm>
        </p:spPr>
        <p:txBody>
          <a:bodyPr>
            <a:normAutofit/>
          </a:bodyPr>
          <a:lstStyle/>
          <a:p>
            <a:r>
              <a:rPr lang="en-US" dirty="0"/>
              <a:t>While Loop</a:t>
            </a:r>
          </a:p>
        </p:txBody>
      </p:sp>
      <p:sp>
        <p:nvSpPr>
          <p:cNvPr id="3" name="Content Placeholder 2">
            <a:extLst>
              <a:ext uri="{FF2B5EF4-FFF2-40B4-BE49-F238E27FC236}">
                <a16:creationId xmlns:a16="http://schemas.microsoft.com/office/drawing/2014/main" id="{1EE23C50-D054-43A4-9094-946A04359AA1}"/>
              </a:ext>
            </a:extLst>
          </p:cNvPr>
          <p:cNvSpPr>
            <a:spLocks noGrp="1"/>
          </p:cNvSpPr>
          <p:nvPr>
            <p:ph idx="1"/>
          </p:nvPr>
        </p:nvSpPr>
        <p:spPr>
          <a:xfrm>
            <a:off x="8311249" y="2638044"/>
            <a:ext cx="3063765" cy="3263206"/>
          </a:xfrm>
        </p:spPr>
        <p:txBody>
          <a:bodyPr>
            <a:normAutofit/>
          </a:bodyPr>
          <a:lstStyle/>
          <a:p>
            <a:r>
              <a:rPr lang="en-US" dirty="0"/>
              <a:t>This is essentially the same code as before, but with a variable instead</a:t>
            </a:r>
          </a:p>
        </p:txBody>
      </p:sp>
    </p:spTree>
    <p:extLst>
      <p:ext uri="{BB962C8B-B14F-4D97-AF65-F5344CB8AC3E}">
        <p14:creationId xmlns:p14="http://schemas.microsoft.com/office/powerpoint/2010/main" val="1549277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99FE660-E3DF-47E7-962D-66C6F6CE0D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38C29FEE-8E8F-43D5-AD23-EB4060B4D94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66B71E7-312C-4C30-B4B2-07377EF2F751}"/>
              </a:ext>
            </a:extLst>
          </p:cNvPr>
          <p:cNvPicPr>
            <a:picLocks noChangeAspect="1"/>
          </p:cNvPicPr>
          <p:nvPr/>
        </p:nvPicPr>
        <p:blipFill>
          <a:blip r:embed="rId2"/>
          <a:stretch>
            <a:fillRect/>
          </a:stretch>
        </p:blipFill>
        <p:spPr>
          <a:xfrm>
            <a:off x="1143979" y="1892535"/>
            <a:ext cx="6227064" cy="3080872"/>
          </a:xfrm>
          <a:prstGeom prst="rect">
            <a:avLst/>
          </a:prstGeom>
        </p:spPr>
      </p:pic>
      <p:sp>
        <p:nvSpPr>
          <p:cNvPr id="2" name="Title 1">
            <a:extLst>
              <a:ext uri="{FF2B5EF4-FFF2-40B4-BE49-F238E27FC236}">
                <a16:creationId xmlns:a16="http://schemas.microsoft.com/office/drawing/2014/main" id="{E9DEDB4D-E6A0-441F-B977-180743E15AF7}"/>
              </a:ext>
            </a:extLst>
          </p:cNvPr>
          <p:cNvSpPr>
            <a:spLocks noGrp="1"/>
          </p:cNvSpPr>
          <p:nvPr>
            <p:ph type="title"/>
          </p:nvPr>
        </p:nvSpPr>
        <p:spPr>
          <a:xfrm>
            <a:off x="8312677" y="964692"/>
            <a:ext cx="3066937" cy="1188720"/>
          </a:xfrm>
        </p:spPr>
        <p:txBody>
          <a:bodyPr>
            <a:normAutofit/>
          </a:bodyPr>
          <a:lstStyle/>
          <a:p>
            <a:r>
              <a:rPr lang="en-US" dirty="0"/>
              <a:t>While loop</a:t>
            </a:r>
          </a:p>
        </p:txBody>
      </p:sp>
      <p:sp>
        <p:nvSpPr>
          <p:cNvPr id="3" name="Content Placeholder 2">
            <a:extLst>
              <a:ext uri="{FF2B5EF4-FFF2-40B4-BE49-F238E27FC236}">
                <a16:creationId xmlns:a16="http://schemas.microsoft.com/office/drawing/2014/main" id="{1EE23C50-D054-43A4-9094-946A04359AA1}"/>
              </a:ext>
            </a:extLst>
          </p:cNvPr>
          <p:cNvSpPr>
            <a:spLocks noGrp="1"/>
          </p:cNvSpPr>
          <p:nvPr>
            <p:ph idx="1"/>
          </p:nvPr>
        </p:nvSpPr>
        <p:spPr>
          <a:xfrm>
            <a:off x="8311249" y="2638044"/>
            <a:ext cx="3063765" cy="3263206"/>
          </a:xfrm>
        </p:spPr>
        <p:txBody>
          <a:bodyPr>
            <a:normAutofit/>
          </a:bodyPr>
          <a:lstStyle/>
          <a:p>
            <a:r>
              <a:rPr lang="en-US" dirty="0"/>
              <a:t>Increment the variable “count” in the loop</a:t>
            </a:r>
          </a:p>
          <a:p>
            <a:r>
              <a:rPr lang="en-US" dirty="0"/>
              <a:t>Now when it loops again, count is 2, which is not &lt;=</a:t>
            </a:r>
            <a:r>
              <a:rPr lang="en-US" dirty="0">
                <a:latin typeface="Arial" panose="020B0604020202020204" pitchFamily="34" charset="0"/>
                <a:cs typeface="Arial" panose="020B0604020202020204" pitchFamily="34" charset="0"/>
              </a:rPr>
              <a:t>1</a:t>
            </a:r>
            <a:r>
              <a:rPr lang="en-US" dirty="0"/>
              <a:t>, so the loop does not execute a 2</a:t>
            </a:r>
            <a:r>
              <a:rPr lang="en-US" baseline="30000" dirty="0"/>
              <a:t>nd</a:t>
            </a:r>
            <a:r>
              <a:rPr lang="en-US" dirty="0"/>
              <a:t> time.</a:t>
            </a:r>
          </a:p>
          <a:p>
            <a:endParaRPr lang="en-US" dirty="0"/>
          </a:p>
        </p:txBody>
      </p:sp>
    </p:spTree>
    <p:extLst>
      <p:ext uri="{BB962C8B-B14F-4D97-AF65-F5344CB8AC3E}">
        <p14:creationId xmlns:p14="http://schemas.microsoft.com/office/powerpoint/2010/main" val="1419473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7" name="Rectangle 30">
            <a:extLst>
              <a:ext uri="{FF2B5EF4-FFF2-40B4-BE49-F238E27FC236}">
                <a16:creationId xmlns:a16="http://schemas.microsoft.com/office/drawing/2014/main" id="{C7EC7370-FF9F-4131-8812-2123F5D9D4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315"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2">
            <a:extLst>
              <a:ext uri="{FF2B5EF4-FFF2-40B4-BE49-F238E27FC236}">
                <a16:creationId xmlns:a16="http://schemas.microsoft.com/office/drawing/2014/main" id="{A3377563-4FF6-4DD0-B84A-CFBB8D78319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907"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4396BEF-A27D-4129-9DF6-097436847ED5}"/>
              </a:ext>
            </a:extLst>
          </p:cNvPr>
          <p:cNvPicPr>
            <a:picLocks noChangeAspect="1"/>
          </p:cNvPicPr>
          <p:nvPr/>
        </p:nvPicPr>
        <p:blipFill>
          <a:blip r:embed="rId3"/>
          <a:stretch>
            <a:fillRect/>
          </a:stretch>
        </p:blipFill>
        <p:spPr>
          <a:xfrm>
            <a:off x="1127499" y="2491967"/>
            <a:ext cx="3328416" cy="1882007"/>
          </a:xfrm>
          <a:prstGeom prst="rect">
            <a:avLst/>
          </a:prstGeom>
        </p:spPr>
      </p:pic>
      <p:sp>
        <p:nvSpPr>
          <p:cNvPr id="2" name="Title 1">
            <a:extLst>
              <a:ext uri="{FF2B5EF4-FFF2-40B4-BE49-F238E27FC236}">
                <a16:creationId xmlns:a16="http://schemas.microsoft.com/office/drawing/2014/main" id="{E9DEDB4D-E6A0-441F-B977-180743E15AF7}"/>
              </a:ext>
            </a:extLst>
          </p:cNvPr>
          <p:cNvSpPr>
            <a:spLocks noGrp="1"/>
          </p:cNvSpPr>
          <p:nvPr>
            <p:ph type="title"/>
          </p:nvPr>
        </p:nvSpPr>
        <p:spPr>
          <a:xfrm>
            <a:off x="5381807" y="964692"/>
            <a:ext cx="5894832" cy="1188720"/>
          </a:xfrm>
        </p:spPr>
        <p:txBody>
          <a:bodyPr>
            <a:normAutofit/>
          </a:bodyPr>
          <a:lstStyle/>
          <a:p>
            <a:r>
              <a:rPr lang="en-US" dirty="0"/>
              <a:t>Trace the Program</a:t>
            </a:r>
          </a:p>
        </p:txBody>
      </p:sp>
      <p:sp>
        <p:nvSpPr>
          <p:cNvPr id="3" name="Content Placeholder 2">
            <a:extLst>
              <a:ext uri="{FF2B5EF4-FFF2-40B4-BE49-F238E27FC236}">
                <a16:creationId xmlns:a16="http://schemas.microsoft.com/office/drawing/2014/main" id="{1EE23C50-D054-43A4-9094-946A04359AA1}"/>
              </a:ext>
            </a:extLst>
          </p:cNvPr>
          <p:cNvSpPr>
            <a:spLocks noGrp="1"/>
          </p:cNvSpPr>
          <p:nvPr>
            <p:ph idx="1"/>
          </p:nvPr>
        </p:nvSpPr>
        <p:spPr>
          <a:xfrm>
            <a:off x="5380378" y="2321169"/>
            <a:ext cx="5963317" cy="3580081"/>
          </a:xfrm>
        </p:spPr>
        <p:txBody>
          <a:bodyPr>
            <a:normAutofit/>
          </a:bodyPr>
          <a:lstStyle/>
          <a:p>
            <a:pPr>
              <a:lnSpc>
                <a:spcPct val="90000"/>
              </a:lnSpc>
            </a:pPr>
            <a:r>
              <a:rPr lang="en-US" sz="1700" dirty="0"/>
              <a:t>Count is initialized to </a:t>
            </a:r>
            <a:r>
              <a:rPr lang="en-US" sz="1700" dirty="0">
                <a:latin typeface="Arial" panose="020B0604020202020204" pitchFamily="34" charset="0"/>
                <a:cs typeface="Arial" panose="020B0604020202020204" pitchFamily="34" charset="0"/>
              </a:rPr>
              <a:t>1</a:t>
            </a:r>
          </a:p>
          <a:p>
            <a:pPr>
              <a:lnSpc>
                <a:spcPct val="90000"/>
              </a:lnSpc>
            </a:pPr>
            <a:r>
              <a:rPr lang="en-US" sz="1700" dirty="0"/>
              <a:t>The while-loop checks the condition to see if count is &lt;= </a:t>
            </a:r>
            <a:r>
              <a:rPr lang="en-US" sz="1700" dirty="0">
                <a:latin typeface="Arial" panose="020B0604020202020204" pitchFamily="34" charset="0"/>
                <a:cs typeface="Arial" panose="020B0604020202020204" pitchFamily="34" charset="0"/>
              </a:rPr>
              <a:t>1</a:t>
            </a:r>
          </a:p>
          <a:p>
            <a:pPr>
              <a:lnSpc>
                <a:spcPct val="90000"/>
              </a:lnSpc>
            </a:pPr>
            <a:r>
              <a:rPr lang="en-US" sz="1700" dirty="0"/>
              <a:t>The condition is true, so the code inside the while loop will be executed</a:t>
            </a:r>
          </a:p>
          <a:p>
            <a:pPr lvl="1">
              <a:lnSpc>
                <a:spcPct val="90000"/>
              </a:lnSpc>
            </a:pPr>
            <a:r>
              <a:rPr lang="en-US" sz="1700" dirty="0"/>
              <a:t>The user is asked for an animal</a:t>
            </a:r>
          </a:p>
          <a:p>
            <a:pPr lvl="1">
              <a:lnSpc>
                <a:spcPct val="90000"/>
              </a:lnSpc>
            </a:pPr>
            <a:r>
              <a:rPr lang="en-US" sz="1700" dirty="0"/>
              <a:t>“count” is incremented by </a:t>
            </a:r>
            <a:r>
              <a:rPr lang="en-US" sz="1700" dirty="0">
                <a:latin typeface="Arial" panose="020B0604020202020204" pitchFamily="34" charset="0"/>
                <a:cs typeface="Arial" panose="020B0604020202020204" pitchFamily="34" charset="0"/>
              </a:rPr>
              <a:t>1</a:t>
            </a:r>
            <a:r>
              <a:rPr lang="en-US" sz="1700" dirty="0"/>
              <a:t>, so “count” is now equal to 2</a:t>
            </a:r>
          </a:p>
          <a:p>
            <a:pPr lvl="1">
              <a:lnSpc>
                <a:spcPct val="90000"/>
              </a:lnSpc>
            </a:pPr>
            <a:r>
              <a:rPr lang="en-US" sz="1700" dirty="0"/>
              <a:t>The value stored in “count” is printed</a:t>
            </a:r>
          </a:p>
          <a:p>
            <a:pPr>
              <a:lnSpc>
                <a:spcPct val="90000"/>
              </a:lnSpc>
            </a:pPr>
            <a:r>
              <a:rPr lang="en-US" sz="1700" dirty="0"/>
              <a:t>The while loop checks the condition again. The condition is false (2 is not &lt;= </a:t>
            </a:r>
            <a:r>
              <a:rPr lang="en-US" sz="1700" dirty="0">
                <a:latin typeface="Arial" panose="020B0604020202020204" pitchFamily="34" charset="0"/>
                <a:cs typeface="Arial" panose="020B0604020202020204" pitchFamily="34" charset="0"/>
              </a:rPr>
              <a:t>1</a:t>
            </a:r>
            <a:r>
              <a:rPr lang="en-US" sz="1700" dirty="0"/>
              <a:t>), so the code inside the while-loop is not executed</a:t>
            </a:r>
          </a:p>
          <a:p>
            <a:pPr lvl="1">
              <a:lnSpc>
                <a:spcPct val="90000"/>
              </a:lnSpc>
            </a:pPr>
            <a:r>
              <a:rPr lang="en-US" sz="1500" dirty="0"/>
              <a:t>The program ends</a:t>
            </a:r>
          </a:p>
          <a:p>
            <a:pPr>
              <a:lnSpc>
                <a:spcPct val="90000"/>
              </a:lnSpc>
            </a:pPr>
            <a:endParaRPr lang="en-US" sz="1700" dirty="0"/>
          </a:p>
          <a:p>
            <a:pPr>
              <a:lnSpc>
                <a:spcPct val="90000"/>
              </a:lnSpc>
            </a:pPr>
            <a:endParaRPr lang="en-US" sz="1700" dirty="0"/>
          </a:p>
        </p:txBody>
      </p:sp>
    </p:spTree>
    <p:extLst>
      <p:ext uri="{BB962C8B-B14F-4D97-AF65-F5344CB8AC3E}">
        <p14:creationId xmlns:p14="http://schemas.microsoft.com/office/powerpoint/2010/main" val="3634201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E6656AB-B8B3-4895-AD32-B928A43C4B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760"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88BDAE2-5EE0-4B2F-9C9B-7E86A0B4C29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1853" y="1128683"/>
            <a:ext cx="5106493" cy="4608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a:extLst>
              <a:ext uri="{FF2B5EF4-FFF2-40B4-BE49-F238E27FC236}">
                <a16:creationId xmlns:a16="http://schemas.microsoft.com/office/drawing/2014/main" id="{BC230A73-C447-4F0A-ABEB-AD0DC474EE03}"/>
              </a:ext>
            </a:extLst>
          </p:cNvPr>
          <p:cNvPicPr>
            <a:picLocks noGrp="1" noChangeAspect="1"/>
          </p:cNvPicPr>
          <p:nvPr>
            <p:ph type="pic" idx="1"/>
          </p:nvPr>
        </p:nvPicPr>
        <p:blipFill rotWithShape="1">
          <a:blip r:embed="rId3"/>
          <a:srcRect/>
          <a:stretch/>
        </p:blipFill>
        <p:spPr>
          <a:xfrm>
            <a:off x="1171056" y="1293275"/>
            <a:ext cx="4748087" cy="4279392"/>
          </a:xfrm>
          <a:prstGeom prst="rect">
            <a:avLst/>
          </a:prstGeom>
        </p:spPr>
      </p:pic>
      <p:sp>
        <p:nvSpPr>
          <p:cNvPr id="2" name="Title 1">
            <a:extLst>
              <a:ext uri="{FF2B5EF4-FFF2-40B4-BE49-F238E27FC236}">
                <a16:creationId xmlns:a16="http://schemas.microsoft.com/office/drawing/2014/main" id="{FB9F2568-DA22-4262-B1EE-A2564BB40C61}"/>
              </a:ext>
            </a:extLst>
          </p:cNvPr>
          <p:cNvSpPr>
            <a:spLocks noGrp="1"/>
          </p:cNvSpPr>
          <p:nvPr>
            <p:ph type="title"/>
          </p:nvPr>
        </p:nvSpPr>
        <p:spPr>
          <a:xfrm>
            <a:off x="6879787" y="964692"/>
            <a:ext cx="4476806" cy="1188720"/>
          </a:xfrm>
        </p:spPr>
        <p:txBody>
          <a:bodyPr vert="horz" lIns="182880" tIns="182880" rIns="182880" bIns="182880" rtlCol="0" anchor="ctr">
            <a:normAutofit/>
          </a:bodyPr>
          <a:lstStyle/>
          <a:p>
            <a:r>
              <a:rPr lang="en-US" sz="2800"/>
              <a:t>While Syntax</a:t>
            </a:r>
          </a:p>
        </p:txBody>
      </p:sp>
      <p:sp>
        <p:nvSpPr>
          <p:cNvPr id="4" name="Text Placeholder 3">
            <a:extLst>
              <a:ext uri="{FF2B5EF4-FFF2-40B4-BE49-F238E27FC236}">
                <a16:creationId xmlns:a16="http://schemas.microsoft.com/office/drawing/2014/main" id="{C032600D-5AD7-49A2-A0FA-130B0548CCF7}"/>
              </a:ext>
            </a:extLst>
          </p:cNvPr>
          <p:cNvSpPr>
            <a:spLocks noGrp="1"/>
          </p:cNvSpPr>
          <p:nvPr>
            <p:ph type="body" sz="half" idx="2"/>
          </p:nvPr>
        </p:nvSpPr>
        <p:spPr>
          <a:xfrm>
            <a:off x="6878359" y="2638044"/>
            <a:ext cx="4492932" cy="3263206"/>
          </a:xfrm>
        </p:spPr>
        <p:txBody>
          <a:bodyPr vert="horz" lIns="91440" tIns="45720" rIns="91440" bIns="45720" rtlCol="0">
            <a:normAutofit/>
          </a:bodyPr>
          <a:lstStyle/>
          <a:p>
            <a:pPr indent="-228600" algn="l">
              <a:buFont typeface="Arial" panose="020B0604020202020204" pitchFamily="34" charset="0"/>
              <a:buChar char="•"/>
            </a:pPr>
            <a:r>
              <a:rPr lang="en-US" dirty="0">
                <a:solidFill>
                  <a:schemeClr val="tx1">
                    <a:lumMod val="85000"/>
                    <a:lumOff val="15000"/>
                  </a:schemeClr>
                </a:solidFill>
              </a:rPr>
              <a:t>Note the Boolean condition and the incrementation of the variable. Those are key elements of a while loop.</a:t>
            </a:r>
          </a:p>
          <a:p>
            <a:pPr indent="-228600" algn="l">
              <a:buFont typeface="Arial" panose="020B0604020202020204" pitchFamily="34" charset="0"/>
              <a:buChar char="•"/>
            </a:pPr>
            <a:r>
              <a:rPr lang="en-US" dirty="0">
                <a:solidFill>
                  <a:schemeClr val="tx1">
                    <a:lumMod val="85000"/>
                    <a:lumOff val="15000"/>
                  </a:schemeClr>
                </a:solidFill>
              </a:rPr>
              <a:t>If we don’t increment “count,” then the loop would run forever (it would also run forever if we write “while True:” because it’s always true).</a:t>
            </a:r>
          </a:p>
          <a:p>
            <a:pPr indent="-228600" algn="l">
              <a:buFont typeface="Arial" panose="020B0604020202020204" pitchFamily="34" charset="0"/>
              <a:buChar char="•"/>
            </a:pPr>
            <a:r>
              <a:rPr lang="en-US" dirty="0">
                <a:solidFill>
                  <a:schemeClr val="tx1">
                    <a:lumMod val="85000"/>
                    <a:lumOff val="15000"/>
                  </a:schemeClr>
                </a:solidFill>
              </a:rPr>
              <a:t>Notice how the value of  “count” changes with each iteration of the loop.</a:t>
            </a:r>
          </a:p>
          <a:p>
            <a:pPr indent="-228600" algn="l">
              <a:buFont typeface="Arial" panose="020B0604020202020204" pitchFamily="34" charset="0"/>
              <a:buChar char="•"/>
            </a:pPr>
            <a:r>
              <a:rPr lang="en-US" dirty="0">
                <a:solidFill>
                  <a:schemeClr val="tx1">
                    <a:lumMod val="85000"/>
                    <a:lumOff val="15000"/>
                  </a:schemeClr>
                </a:solidFill>
              </a:rPr>
              <a:t>count += </a:t>
            </a:r>
            <a:r>
              <a:rPr lang="en-US" dirty="0">
                <a:solidFill>
                  <a:schemeClr val="tx1">
                    <a:lumMod val="85000"/>
                    <a:lumOff val="15000"/>
                  </a:schemeClr>
                </a:solidFill>
                <a:latin typeface="Arial" panose="020B0604020202020204" pitchFamily="34" charset="0"/>
                <a:cs typeface="Arial" panose="020B0604020202020204" pitchFamily="34" charset="0"/>
              </a:rPr>
              <a:t>1</a:t>
            </a:r>
            <a:r>
              <a:rPr lang="en-US" dirty="0">
                <a:solidFill>
                  <a:schemeClr val="tx1">
                    <a:lumMod val="85000"/>
                    <a:lumOff val="15000"/>
                  </a:schemeClr>
                </a:solidFill>
              </a:rPr>
              <a:t> is shorthand for count = count + </a:t>
            </a:r>
            <a:r>
              <a:rPr lang="en-US" dirty="0">
                <a:solidFill>
                  <a:schemeClr val="tx1">
                    <a:lumMod val="85000"/>
                    <a:lumOff val="15000"/>
                  </a:schemeClr>
                </a:solidFill>
                <a:latin typeface="Arial" panose="020B0604020202020204" pitchFamily="34" charset="0"/>
                <a:cs typeface="Arial" panose="020B0604020202020204" pitchFamily="34" charset="0"/>
              </a:rPr>
              <a:t>1</a:t>
            </a:r>
          </a:p>
          <a:p>
            <a:pPr indent="-228600" algn="l">
              <a:buFont typeface="Arial" panose="020B0604020202020204" pitchFamily="34" charset="0"/>
              <a:buChar char="•"/>
            </a:pPr>
            <a:endParaRPr lang="en-US" dirty="0">
              <a:solidFill>
                <a:schemeClr val="tx1">
                  <a:lumMod val="85000"/>
                  <a:lumOff val="15000"/>
                </a:schemeClr>
              </a:solidFill>
            </a:endParaRPr>
          </a:p>
        </p:txBody>
      </p:sp>
    </p:spTree>
    <p:extLst>
      <p:ext uri="{BB962C8B-B14F-4D97-AF65-F5344CB8AC3E}">
        <p14:creationId xmlns:p14="http://schemas.microsoft.com/office/powerpoint/2010/main" val="1792660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DF8C9-77EF-4571-AE36-84A7DCF22B64}"/>
              </a:ext>
            </a:extLst>
          </p:cNvPr>
          <p:cNvSpPr>
            <a:spLocks noGrp="1"/>
          </p:cNvSpPr>
          <p:nvPr>
            <p:ph type="title"/>
          </p:nvPr>
        </p:nvSpPr>
        <p:spPr/>
        <p:txBody>
          <a:bodyPr/>
          <a:lstStyle/>
          <a:p>
            <a:r>
              <a:rPr lang="en-US" dirty="0"/>
              <a:t>Loop Flowchart</a:t>
            </a:r>
          </a:p>
        </p:txBody>
      </p:sp>
      <p:sp>
        <p:nvSpPr>
          <p:cNvPr id="4" name="Text Placeholder 3">
            <a:extLst>
              <a:ext uri="{FF2B5EF4-FFF2-40B4-BE49-F238E27FC236}">
                <a16:creationId xmlns:a16="http://schemas.microsoft.com/office/drawing/2014/main" id="{19E88889-8F1E-4F6A-A0A4-C200B5C2C4D3}"/>
              </a:ext>
            </a:extLst>
          </p:cNvPr>
          <p:cNvSpPr>
            <a:spLocks noGrp="1"/>
          </p:cNvSpPr>
          <p:nvPr>
            <p:ph type="body" sz="half" idx="2"/>
          </p:nvPr>
        </p:nvSpPr>
        <p:spPr/>
        <p:txBody>
          <a:bodyPr/>
          <a:lstStyle/>
          <a:p>
            <a:pPr algn="l"/>
            <a:r>
              <a:rPr lang="en-US" dirty="0"/>
              <a:t>while count &lt; 5:</a:t>
            </a:r>
          </a:p>
          <a:p>
            <a:pPr algn="l"/>
            <a:r>
              <a:rPr lang="en-US" dirty="0"/>
              <a:t>       print(count)</a:t>
            </a:r>
          </a:p>
          <a:p>
            <a:pPr algn="l"/>
            <a:r>
              <a:rPr lang="en-US" dirty="0"/>
              <a:t>       count += 1</a:t>
            </a:r>
          </a:p>
          <a:p>
            <a:pPr algn="l"/>
            <a:r>
              <a:rPr lang="en-US" dirty="0"/>
              <a:t>print(“The loop has finished)</a:t>
            </a:r>
          </a:p>
        </p:txBody>
      </p:sp>
      <p:sp>
        <p:nvSpPr>
          <p:cNvPr id="8" name="Oval 7">
            <a:extLst>
              <a:ext uri="{FF2B5EF4-FFF2-40B4-BE49-F238E27FC236}">
                <a16:creationId xmlns:a16="http://schemas.microsoft.com/office/drawing/2014/main" id="{B9DE46F4-1417-44A4-91DF-EF935E21CAE6}"/>
              </a:ext>
            </a:extLst>
          </p:cNvPr>
          <p:cNvSpPr/>
          <p:nvPr/>
        </p:nvSpPr>
        <p:spPr>
          <a:xfrm>
            <a:off x="7976212" y="1468199"/>
            <a:ext cx="1801359" cy="8746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EB13CAB-D287-4420-B3DB-C569E755261D}"/>
              </a:ext>
            </a:extLst>
          </p:cNvPr>
          <p:cNvSpPr/>
          <p:nvPr/>
        </p:nvSpPr>
        <p:spPr>
          <a:xfrm>
            <a:off x="8468751" y="2634106"/>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614E3862-4A1E-48EA-9E10-6FCA1B3D1BDD}"/>
              </a:ext>
            </a:extLst>
          </p:cNvPr>
          <p:cNvSpPr/>
          <p:nvPr/>
        </p:nvSpPr>
        <p:spPr>
          <a:xfrm>
            <a:off x="8444331" y="3889166"/>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F460A79A-A742-4748-BB41-54200DE28267}"/>
              </a:ext>
            </a:extLst>
          </p:cNvPr>
          <p:cNvSpPr/>
          <p:nvPr/>
        </p:nvSpPr>
        <p:spPr>
          <a:xfrm>
            <a:off x="8444331" y="5061393"/>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AFF1CE33-95B8-47C8-85B2-2B0CF7FC2C16}"/>
              </a:ext>
            </a:extLst>
          </p:cNvPr>
          <p:cNvCxnSpPr>
            <a:cxnSpLocks/>
          </p:cNvCxnSpPr>
          <p:nvPr/>
        </p:nvCxnSpPr>
        <p:spPr>
          <a:xfrm>
            <a:off x="9323562" y="1759450"/>
            <a:ext cx="1167619" cy="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37" name="Straight Connector 36">
            <a:extLst>
              <a:ext uri="{FF2B5EF4-FFF2-40B4-BE49-F238E27FC236}">
                <a16:creationId xmlns:a16="http://schemas.microsoft.com/office/drawing/2014/main" id="{65CB6A06-7CD9-4EC4-879B-DB8D5E613110}"/>
              </a:ext>
            </a:extLst>
          </p:cNvPr>
          <p:cNvCxnSpPr>
            <a:cxnSpLocks/>
          </p:cNvCxnSpPr>
          <p:nvPr/>
        </p:nvCxnSpPr>
        <p:spPr>
          <a:xfrm>
            <a:off x="10491181" y="1759450"/>
            <a:ext cx="0" cy="133185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888F489-C4EA-44C1-8A04-D8797C64751B}"/>
              </a:ext>
            </a:extLst>
          </p:cNvPr>
          <p:cNvCxnSpPr>
            <a:cxnSpLocks/>
          </p:cNvCxnSpPr>
          <p:nvPr/>
        </p:nvCxnSpPr>
        <p:spPr>
          <a:xfrm flipH="1">
            <a:off x="9383151" y="3091306"/>
            <a:ext cx="1108030"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43" name="Straight Arrow Connector 42">
            <a:extLst>
              <a:ext uri="{FF2B5EF4-FFF2-40B4-BE49-F238E27FC236}">
                <a16:creationId xmlns:a16="http://schemas.microsoft.com/office/drawing/2014/main" id="{FE9BEA7A-A7E2-4E43-9B2C-B5F517D1ED62}"/>
              </a:ext>
            </a:extLst>
          </p:cNvPr>
          <p:cNvCxnSpPr>
            <a:cxnSpLocks/>
          </p:cNvCxnSpPr>
          <p:nvPr/>
        </p:nvCxnSpPr>
        <p:spPr>
          <a:xfrm>
            <a:off x="8936700" y="3462722"/>
            <a:ext cx="0" cy="426444"/>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46" name="Straight Arrow Connector 45">
            <a:extLst>
              <a:ext uri="{FF2B5EF4-FFF2-40B4-BE49-F238E27FC236}">
                <a16:creationId xmlns:a16="http://schemas.microsoft.com/office/drawing/2014/main" id="{48A78C16-3CBE-4E68-B489-5C4891E811A6}"/>
              </a:ext>
            </a:extLst>
          </p:cNvPr>
          <p:cNvCxnSpPr>
            <a:cxnSpLocks/>
          </p:cNvCxnSpPr>
          <p:nvPr/>
        </p:nvCxnSpPr>
        <p:spPr>
          <a:xfrm>
            <a:off x="8970075" y="746576"/>
            <a:ext cx="0" cy="710418"/>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49" name="Straight Connector 48">
            <a:extLst>
              <a:ext uri="{FF2B5EF4-FFF2-40B4-BE49-F238E27FC236}">
                <a16:creationId xmlns:a16="http://schemas.microsoft.com/office/drawing/2014/main" id="{2D367F9E-7ADB-47C0-BB9F-E685F1FB589E}"/>
              </a:ext>
            </a:extLst>
          </p:cNvPr>
          <p:cNvCxnSpPr>
            <a:cxnSpLocks/>
          </p:cNvCxnSpPr>
          <p:nvPr/>
        </p:nvCxnSpPr>
        <p:spPr>
          <a:xfrm flipH="1">
            <a:off x="10775555" y="746576"/>
            <a:ext cx="18081" cy="359979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21750C1-160C-44F0-915A-38CF6B3B3DCE}"/>
              </a:ext>
            </a:extLst>
          </p:cNvPr>
          <p:cNvCxnSpPr>
            <a:cxnSpLocks/>
          </p:cNvCxnSpPr>
          <p:nvPr/>
        </p:nvCxnSpPr>
        <p:spPr>
          <a:xfrm>
            <a:off x="9323562" y="4346366"/>
            <a:ext cx="1458303" cy="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62" name="Straight Connector 61">
            <a:extLst>
              <a:ext uri="{FF2B5EF4-FFF2-40B4-BE49-F238E27FC236}">
                <a16:creationId xmlns:a16="http://schemas.microsoft.com/office/drawing/2014/main" id="{30AC3D5E-43FF-4EE9-A747-35C91D6AC458}"/>
              </a:ext>
            </a:extLst>
          </p:cNvPr>
          <p:cNvCxnSpPr>
            <a:cxnSpLocks/>
          </p:cNvCxnSpPr>
          <p:nvPr/>
        </p:nvCxnSpPr>
        <p:spPr>
          <a:xfrm>
            <a:off x="8970075" y="746576"/>
            <a:ext cx="1823561" cy="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66" name="Straight Connector 65">
            <a:extLst>
              <a:ext uri="{FF2B5EF4-FFF2-40B4-BE49-F238E27FC236}">
                <a16:creationId xmlns:a16="http://schemas.microsoft.com/office/drawing/2014/main" id="{A2142CD9-873E-494E-936E-88C5AC28B5A2}"/>
              </a:ext>
            </a:extLst>
          </p:cNvPr>
          <p:cNvCxnSpPr>
            <a:cxnSpLocks/>
          </p:cNvCxnSpPr>
          <p:nvPr/>
        </p:nvCxnSpPr>
        <p:spPr>
          <a:xfrm>
            <a:off x="7213408" y="1788574"/>
            <a:ext cx="886265" cy="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67" name="Straight Connector 66">
            <a:extLst>
              <a:ext uri="{FF2B5EF4-FFF2-40B4-BE49-F238E27FC236}">
                <a16:creationId xmlns:a16="http://schemas.microsoft.com/office/drawing/2014/main" id="{8AD7AAF6-F204-4FE6-845A-F230284BC463}"/>
              </a:ext>
            </a:extLst>
          </p:cNvPr>
          <p:cNvCxnSpPr>
            <a:cxnSpLocks/>
          </p:cNvCxnSpPr>
          <p:nvPr/>
        </p:nvCxnSpPr>
        <p:spPr>
          <a:xfrm flipH="1">
            <a:off x="7262602" y="1759450"/>
            <a:ext cx="1" cy="388169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931B04C-169D-4D3E-8C39-C7E61F60BD38}"/>
              </a:ext>
            </a:extLst>
          </p:cNvPr>
          <p:cNvCxnSpPr>
            <a:cxnSpLocks/>
          </p:cNvCxnSpPr>
          <p:nvPr/>
        </p:nvCxnSpPr>
        <p:spPr>
          <a:xfrm>
            <a:off x="7213408" y="5641144"/>
            <a:ext cx="1255343"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93" name="TextBox 92">
            <a:extLst>
              <a:ext uri="{FF2B5EF4-FFF2-40B4-BE49-F238E27FC236}">
                <a16:creationId xmlns:a16="http://schemas.microsoft.com/office/drawing/2014/main" id="{EC23BCC7-2B4C-47B6-BEAF-C012E0C8752F}"/>
              </a:ext>
            </a:extLst>
          </p:cNvPr>
          <p:cNvSpPr txBox="1"/>
          <p:nvPr/>
        </p:nvSpPr>
        <p:spPr>
          <a:xfrm>
            <a:off x="8359091" y="1728968"/>
            <a:ext cx="1928940" cy="307777"/>
          </a:xfrm>
          <a:prstGeom prst="rect">
            <a:avLst/>
          </a:prstGeom>
          <a:noFill/>
        </p:spPr>
        <p:txBody>
          <a:bodyPr wrap="square" rtlCol="0">
            <a:spAutoFit/>
          </a:bodyPr>
          <a:lstStyle/>
          <a:p>
            <a:r>
              <a:rPr lang="en-US" sz="1400" dirty="0"/>
              <a:t>count &lt; 5 ?</a:t>
            </a:r>
          </a:p>
        </p:txBody>
      </p:sp>
      <p:sp>
        <p:nvSpPr>
          <p:cNvPr id="96" name="TextBox 95">
            <a:extLst>
              <a:ext uri="{FF2B5EF4-FFF2-40B4-BE49-F238E27FC236}">
                <a16:creationId xmlns:a16="http://schemas.microsoft.com/office/drawing/2014/main" id="{AF8CA905-9F47-4B62-9C84-B2CEBCCF1F01}"/>
              </a:ext>
            </a:extLst>
          </p:cNvPr>
          <p:cNvSpPr txBox="1"/>
          <p:nvPr/>
        </p:nvSpPr>
        <p:spPr>
          <a:xfrm>
            <a:off x="7358655" y="1369028"/>
            <a:ext cx="794817" cy="369332"/>
          </a:xfrm>
          <a:prstGeom prst="rect">
            <a:avLst/>
          </a:prstGeom>
          <a:noFill/>
        </p:spPr>
        <p:txBody>
          <a:bodyPr wrap="square" rtlCol="0">
            <a:spAutoFit/>
          </a:bodyPr>
          <a:lstStyle/>
          <a:p>
            <a:r>
              <a:rPr lang="en-US" dirty="0"/>
              <a:t>False</a:t>
            </a:r>
          </a:p>
        </p:txBody>
      </p:sp>
      <p:sp>
        <p:nvSpPr>
          <p:cNvPr id="97" name="TextBox 96">
            <a:extLst>
              <a:ext uri="{FF2B5EF4-FFF2-40B4-BE49-F238E27FC236}">
                <a16:creationId xmlns:a16="http://schemas.microsoft.com/office/drawing/2014/main" id="{7F894115-64BD-400B-8137-7FB574991FE6}"/>
              </a:ext>
            </a:extLst>
          </p:cNvPr>
          <p:cNvSpPr txBox="1"/>
          <p:nvPr/>
        </p:nvSpPr>
        <p:spPr>
          <a:xfrm>
            <a:off x="9736968" y="1368232"/>
            <a:ext cx="794817" cy="369332"/>
          </a:xfrm>
          <a:prstGeom prst="rect">
            <a:avLst/>
          </a:prstGeom>
          <a:noFill/>
        </p:spPr>
        <p:txBody>
          <a:bodyPr wrap="square" rtlCol="0">
            <a:spAutoFit/>
          </a:bodyPr>
          <a:lstStyle/>
          <a:p>
            <a:r>
              <a:rPr lang="en-US" dirty="0"/>
              <a:t>True</a:t>
            </a:r>
          </a:p>
        </p:txBody>
      </p:sp>
      <p:sp>
        <p:nvSpPr>
          <p:cNvPr id="98" name="TextBox 97">
            <a:extLst>
              <a:ext uri="{FF2B5EF4-FFF2-40B4-BE49-F238E27FC236}">
                <a16:creationId xmlns:a16="http://schemas.microsoft.com/office/drawing/2014/main" id="{AD940B70-30F5-4642-A01E-5AAAD6738A83}"/>
              </a:ext>
            </a:extLst>
          </p:cNvPr>
          <p:cNvSpPr txBox="1"/>
          <p:nvPr/>
        </p:nvSpPr>
        <p:spPr>
          <a:xfrm>
            <a:off x="8346515" y="2903941"/>
            <a:ext cx="1567890" cy="338554"/>
          </a:xfrm>
          <a:prstGeom prst="rect">
            <a:avLst/>
          </a:prstGeom>
          <a:noFill/>
        </p:spPr>
        <p:txBody>
          <a:bodyPr wrap="square" rtlCol="0">
            <a:spAutoFit/>
          </a:bodyPr>
          <a:lstStyle/>
          <a:p>
            <a:r>
              <a:rPr lang="en-US" sz="1600" dirty="0"/>
              <a:t>print(count)</a:t>
            </a:r>
          </a:p>
        </p:txBody>
      </p:sp>
      <p:sp>
        <p:nvSpPr>
          <p:cNvPr id="99" name="TextBox 98">
            <a:extLst>
              <a:ext uri="{FF2B5EF4-FFF2-40B4-BE49-F238E27FC236}">
                <a16:creationId xmlns:a16="http://schemas.microsoft.com/office/drawing/2014/main" id="{1A70D61A-D701-44C0-AD44-CEDECEDFC8EA}"/>
              </a:ext>
            </a:extLst>
          </p:cNvPr>
          <p:cNvSpPr txBox="1"/>
          <p:nvPr/>
        </p:nvSpPr>
        <p:spPr>
          <a:xfrm>
            <a:off x="8359091" y="4177089"/>
            <a:ext cx="1628971" cy="338554"/>
          </a:xfrm>
          <a:prstGeom prst="rect">
            <a:avLst/>
          </a:prstGeom>
          <a:noFill/>
        </p:spPr>
        <p:txBody>
          <a:bodyPr wrap="square" rtlCol="0">
            <a:spAutoFit/>
          </a:bodyPr>
          <a:lstStyle/>
          <a:p>
            <a:r>
              <a:rPr lang="en-US" sz="1600" dirty="0">
                <a:cs typeface="Arial" panose="020B0604020202020204" pitchFamily="34" charset="0"/>
              </a:rPr>
              <a:t>count+=</a:t>
            </a:r>
            <a:r>
              <a:rPr lang="en-US" sz="1600" dirty="0">
                <a:latin typeface="Arial" panose="020B0604020202020204" pitchFamily="34" charset="0"/>
                <a:cs typeface="Arial" panose="020B0604020202020204" pitchFamily="34" charset="0"/>
              </a:rPr>
              <a:t>1</a:t>
            </a:r>
          </a:p>
        </p:txBody>
      </p:sp>
      <p:sp>
        <p:nvSpPr>
          <p:cNvPr id="100" name="TextBox 99">
            <a:extLst>
              <a:ext uri="{FF2B5EF4-FFF2-40B4-BE49-F238E27FC236}">
                <a16:creationId xmlns:a16="http://schemas.microsoft.com/office/drawing/2014/main" id="{132F688F-D5E3-4D8F-9F7B-6DEC16A7CB3A}"/>
              </a:ext>
            </a:extLst>
          </p:cNvPr>
          <p:cNvSpPr txBox="1"/>
          <p:nvPr/>
        </p:nvSpPr>
        <p:spPr>
          <a:xfrm>
            <a:off x="8588334" y="5317709"/>
            <a:ext cx="794817" cy="369332"/>
          </a:xfrm>
          <a:prstGeom prst="rect">
            <a:avLst/>
          </a:prstGeom>
          <a:noFill/>
        </p:spPr>
        <p:txBody>
          <a:bodyPr wrap="square" rtlCol="0">
            <a:spAutoFit/>
          </a:bodyPr>
          <a:lstStyle/>
          <a:p>
            <a:r>
              <a:rPr lang="en-US" dirty="0"/>
              <a:t>print()</a:t>
            </a:r>
          </a:p>
        </p:txBody>
      </p:sp>
    </p:spTree>
    <p:extLst>
      <p:ext uri="{BB962C8B-B14F-4D97-AF65-F5344CB8AC3E}">
        <p14:creationId xmlns:p14="http://schemas.microsoft.com/office/powerpoint/2010/main" val="328178524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4799</TotalTime>
  <Words>1196</Words>
  <Application>Microsoft Office PowerPoint</Application>
  <PresentationFormat>Widescreen</PresentationFormat>
  <Paragraphs>140</Paragraphs>
  <Slides>25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Gill Sans MT</vt:lpstr>
      <vt:lpstr>Parcel</vt:lpstr>
      <vt:lpstr>While Loops</vt:lpstr>
      <vt:lpstr>If Review</vt:lpstr>
      <vt:lpstr>While Loop</vt:lpstr>
      <vt:lpstr>While loop</vt:lpstr>
      <vt:lpstr>While Loop</vt:lpstr>
      <vt:lpstr>While loop</vt:lpstr>
      <vt:lpstr>Trace the Program</vt:lpstr>
      <vt:lpstr>While Syntax</vt:lpstr>
      <vt:lpstr>Loop Flowchart</vt:lpstr>
      <vt:lpstr>How is i changing</vt:lpstr>
      <vt:lpstr>Example Problems!</vt:lpstr>
      <vt:lpstr>PowerPoint Presentation</vt:lpstr>
      <vt:lpstr>Example Problems!</vt:lpstr>
      <vt:lpstr>PowerPoint Presentation</vt:lpstr>
      <vt:lpstr>Non-counting loops</vt:lpstr>
      <vt:lpstr>Sentinel Controlled Loop</vt:lpstr>
      <vt:lpstr>Example: Sum user input</vt:lpstr>
      <vt:lpstr>PowerPoint Presentation</vt:lpstr>
      <vt:lpstr>Flag Controlled Loop</vt:lpstr>
      <vt:lpstr>Example: Snake eyes</vt:lpstr>
      <vt:lpstr>PowerPoint Presentation</vt:lpstr>
      <vt:lpstr>Hints for Problems</vt:lpstr>
      <vt:lpstr>KEY POINTs</vt:lpstr>
      <vt:lpstr>Key Points</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Loops</dc:title>
  <dc:creator>Rachael Sera</dc:creator>
  <cp:lastModifiedBy>Rachael Sera</cp:lastModifiedBy>
  <cp:revision>40</cp:revision>
  <dcterms:created xsi:type="dcterms:W3CDTF">2017-10-27T14:43:27Z</dcterms:created>
  <dcterms:modified xsi:type="dcterms:W3CDTF">2018-02-17T05:50:22Z</dcterms:modified>
</cp:coreProperties>
</file>