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57" r:id="rId4"/>
    <p:sldId id="264" r:id="rId5"/>
    <p:sldId id="259" r:id="rId6"/>
    <p:sldId id="260" r:id="rId7"/>
    <p:sldId id="261" r:id="rId8"/>
    <p:sldId id="258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1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A2CDB-F478-4FCA-B046-0B8A4E647647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B5A4C-6EBB-4217-ADC8-9E32996BA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33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https://blogs.creditcards.com/2015/04/young-adults-more-likely-to-switch-banks.php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0B5A4C-6EBB-4217-ADC8-9E32996BA8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174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http://ieeexplore.ieee.org/xpls/icp.jsp?arnumber=6758978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0B5A4C-6EBB-4217-ADC8-9E32996BA89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960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9/30/2017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9/30/2017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9/30/2017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9/30/2017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9/30/2017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9/30/2017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9/30/2017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9/30/2017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9/30/2017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9/30/2017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9/30/2017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9/30/2017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9/30/2017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9/30/2017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9/30/2017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9/30/2017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9/30/2017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9/30/2017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880CA-461B-4070-A924-EE879C8305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Big Cat Banking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330A55-501F-4A22-9627-2C308C709E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414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7FFB0-28B7-4A03-A211-537AA3F9C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42588-2A53-4C5E-81FC-A578B0C5B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49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A04F1-7380-44E6-A633-C605CF41B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E5985-CF44-490C-B926-558CC34B8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 innovative product or solution that will engage Youth (ages 18-25) with next generation banking in one of the following ways:</a:t>
            </a:r>
          </a:p>
          <a:p>
            <a:pPr lvl="1"/>
            <a:r>
              <a:rPr lang="en-US" dirty="0"/>
              <a:t>Enhance and/or transform client-facing capabilities using new and/or emerging technologies</a:t>
            </a:r>
          </a:p>
          <a:p>
            <a:pPr lvl="1"/>
            <a:r>
              <a:rPr lang="en-US" dirty="0"/>
              <a:t>Enhance and/or transform non-client facing capabilities (i.e. fraud detection, security), using new and/or emerging technologies. </a:t>
            </a:r>
          </a:p>
        </p:txBody>
      </p:sp>
    </p:spTree>
    <p:extLst>
      <p:ext uri="{BB962C8B-B14F-4D97-AF65-F5344CB8AC3E}">
        <p14:creationId xmlns:p14="http://schemas.microsoft.com/office/powerpoint/2010/main" val="3333837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910F7-9B49-40B7-8B96-2004A1678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6CE95-623D-40E5-A329-09EB891A1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budgeting apps aren’t tailored to young adults</a:t>
            </a:r>
          </a:p>
          <a:p>
            <a:pPr lvl="1"/>
            <a:r>
              <a:rPr lang="en-US" dirty="0"/>
              <a:t>Different budgeting needs</a:t>
            </a:r>
          </a:p>
          <a:p>
            <a:pPr lvl="2"/>
            <a:r>
              <a:rPr lang="en-US" dirty="0"/>
              <a:t>Short-term savings goals</a:t>
            </a:r>
          </a:p>
          <a:p>
            <a:pPr lvl="2"/>
            <a:r>
              <a:rPr lang="en-US" dirty="0"/>
              <a:t>Higher expenses to income ratio</a:t>
            </a:r>
          </a:p>
          <a:p>
            <a:pPr lvl="1"/>
            <a:r>
              <a:rPr lang="en-US" dirty="0"/>
              <a:t>Financial literacy education</a:t>
            </a:r>
          </a:p>
          <a:p>
            <a:pPr lvl="1"/>
            <a:r>
              <a:rPr lang="en-US" dirty="0"/>
              <a:t>Motivation to engage with the app and finance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28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910F7-9B49-40B7-8B96-2004A1678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6CE95-623D-40E5-A329-09EB891A1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Mobile Banking Apps</a:t>
            </a:r>
          </a:p>
          <a:p>
            <a:pPr lvl="1"/>
            <a:r>
              <a:rPr lang="en-US" dirty="0"/>
              <a:t>Generally limited to essential functions</a:t>
            </a:r>
          </a:p>
          <a:p>
            <a:pPr lvl="2"/>
            <a:r>
              <a:rPr lang="en-US" dirty="0"/>
              <a:t>Useful, but not inspiring</a:t>
            </a:r>
          </a:p>
          <a:p>
            <a:r>
              <a:rPr lang="en-US" dirty="0"/>
              <a:t>Third-party budgeting apps</a:t>
            </a:r>
          </a:p>
          <a:p>
            <a:pPr lvl="1"/>
            <a:r>
              <a:rPr lang="en-US" dirty="0"/>
              <a:t>Security concerns</a:t>
            </a:r>
          </a:p>
          <a:p>
            <a:pPr lvl="1"/>
            <a:r>
              <a:rPr lang="en-US" dirty="0"/>
              <a:t>Bloat</a:t>
            </a:r>
          </a:p>
          <a:p>
            <a:pPr lvl="1"/>
            <a:r>
              <a:rPr lang="en-US" dirty="0"/>
              <a:t>Not specifically targeting youth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00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36AC3-28AD-43B3-A94E-EFE9CDA4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A9CD1-8DFC-48AB-BB54-B2160E6E1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Budgeting</a:t>
            </a:r>
          </a:p>
          <a:p>
            <a:pPr lvl="1"/>
            <a:r>
              <a:rPr lang="en-US" dirty="0"/>
              <a:t>Set spending maximums for categories and alerts</a:t>
            </a:r>
          </a:p>
          <a:p>
            <a:pPr lvl="1"/>
            <a:r>
              <a:rPr lang="en-US" dirty="0"/>
              <a:t>Set goals and earn points for achieving them</a:t>
            </a:r>
          </a:p>
          <a:p>
            <a:r>
              <a:rPr lang="en-US" dirty="0"/>
              <a:t>Education</a:t>
            </a:r>
          </a:p>
          <a:p>
            <a:pPr lvl="1"/>
            <a:r>
              <a:rPr lang="en-US" dirty="0"/>
              <a:t>Healthy finance tips</a:t>
            </a:r>
          </a:p>
          <a:p>
            <a:pPr lvl="1"/>
            <a:r>
              <a:rPr lang="en-US" dirty="0" err="1"/>
              <a:t>lsjdfsljsd</a:t>
            </a:r>
            <a:endParaRPr lang="en-US" dirty="0"/>
          </a:p>
          <a:p>
            <a:r>
              <a:rPr lang="en-US" dirty="0"/>
              <a:t>Gamification</a:t>
            </a:r>
          </a:p>
          <a:p>
            <a:pPr lvl="1"/>
            <a:r>
              <a:rPr lang="en-US" dirty="0"/>
              <a:t>Select a “big cat” avatar, inspired by the RBC lion</a:t>
            </a:r>
          </a:p>
          <a:p>
            <a:pPr lvl="1"/>
            <a:r>
              <a:rPr lang="en-US" dirty="0"/>
              <a:t>Use points to purchase accessories for your cat and to decorate their </a:t>
            </a:r>
            <a:r>
              <a:rPr lang="en-US" dirty="0" err="1"/>
              <a:t>playspace</a:t>
            </a:r>
            <a:endParaRPr lang="en-US" dirty="0"/>
          </a:p>
          <a:p>
            <a:pPr lvl="1"/>
            <a:r>
              <a:rPr lang="en-US" dirty="0"/>
              <a:t>Share points earned and achievements to social media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26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BF05D-6ED0-4598-AD15-C870CADBB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E1339-EDDF-45C0-BF5B-92C6D26E5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560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3EFFD-163D-45DA-A355-90E297CF0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to RBC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53747-F154-4C59-89E5-CEA6A6A57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336873"/>
            <a:ext cx="9613861" cy="3599316"/>
          </a:xfrm>
        </p:spPr>
        <p:txBody>
          <a:bodyPr/>
          <a:lstStyle/>
          <a:p>
            <a:r>
              <a:rPr lang="en-US" dirty="0"/>
              <a:t>Financial Benefit to RBC</a:t>
            </a:r>
          </a:p>
          <a:p>
            <a:pPr lvl="1"/>
            <a:r>
              <a:rPr lang="en-US" dirty="0"/>
              <a:t>Develop brand loyalty among youth</a:t>
            </a:r>
          </a:p>
          <a:p>
            <a:pPr lvl="1"/>
            <a:r>
              <a:rPr lang="en-US" dirty="0"/>
              <a:t>Promote saving among customers</a:t>
            </a:r>
          </a:p>
          <a:p>
            <a:r>
              <a:rPr lang="en-US" dirty="0"/>
              <a:t>Relatively low implementation cost</a:t>
            </a:r>
          </a:p>
          <a:p>
            <a:pPr lvl="1"/>
            <a:r>
              <a:rPr lang="en-US" dirty="0"/>
              <a:t>We created a prototype in a weekend without any prior app development experience!</a:t>
            </a:r>
          </a:p>
        </p:txBody>
      </p:sp>
    </p:spTree>
    <p:extLst>
      <p:ext uri="{BB962C8B-B14F-4D97-AF65-F5344CB8AC3E}">
        <p14:creationId xmlns:p14="http://schemas.microsoft.com/office/powerpoint/2010/main" val="2009695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1245C-D5C8-47EB-B8AC-0A3FCB629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1ECFA-3C1B-4B24-8674-2F9386149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(privacy, security, regulatory)</a:t>
            </a:r>
          </a:p>
        </p:txBody>
      </p:sp>
    </p:spTree>
    <p:extLst>
      <p:ext uri="{BB962C8B-B14F-4D97-AF65-F5344CB8AC3E}">
        <p14:creationId xmlns:p14="http://schemas.microsoft.com/office/powerpoint/2010/main" val="2607765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4340E-1398-47A9-9028-C8D734AFE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Beneficiaries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9DAA3-E83A-4DFB-AE6A-25328A03B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Young adults</a:t>
            </a:r>
          </a:p>
          <a:p>
            <a:pPr lvl="1"/>
            <a:r>
              <a:rPr lang="en-US" dirty="0" err="1"/>
              <a:t>ksjl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23056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89</TotalTime>
  <Words>266</Words>
  <Application>Microsoft Office PowerPoint</Application>
  <PresentationFormat>Widescreen</PresentationFormat>
  <Paragraphs>47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Trebuchet MS</vt:lpstr>
      <vt:lpstr>Berlin</vt:lpstr>
      <vt:lpstr>Big Cat Banking App</vt:lpstr>
      <vt:lpstr>The Challenge</vt:lpstr>
      <vt:lpstr>The Problem</vt:lpstr>
      <vt:lpstr>The Problem</vt:lpstr>
      <vt:lpstr>Our Solution</vt:lpstr>
      <vt:lpstr>Research</vt:lpstr>
      <vt:lpstr>Value to RBC</vt:lpstr>
      <vt:lpstr>Potential Challenges</vt:lpstr>
      <vt:lpstr>Beneficiaries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Cat Banking App</dc:title>
  <dc:creator>Rachael</dc:creator>
  <cp:lastModifiedBy>Rachael</cp:lastModifiedBy>
  <cp:revision>7</cp:revision>
  <dcterms:created xsi:type="dcterms:W3CDTF">2017-10-01T02:17:47Z</dcterms:created>
  <dcterms:modified xsi:type="dcterms:W3CDTF">2017-10-01T03:47:04Z</dcterms:modified>
</cp:coreProperties>
</file>