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1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B109"/>
    <a:srgbClr val="DDFDD7"/>
    <a:srgbClr val="DBF9E6"/>
    <a:srgbClr val="07631F"/>
    <a:srgbClr val="DF0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4163" autoAdjust="0"/>
  </p:normalViewPr>
  <p:slideViewPr>
    <p:cSldViewPr>
      <p:cViewPr varScale="1">
        <p:scale>
          <a:sx n="99" d="100"/>
          <a:sy n="99" d="100"/>
        </p:scale>
        <p:origin x="356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BD55A-93D3-468D-B0EF-92A60241D7F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BD873-5511-4869-9AC5-9345B225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67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xmlns="" id="{E71B8CBD-39A5-4481-971F-004AF45D62DF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6" y="-8468"/>
            <a:chExt cx="9169804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4A3546D4-0233-4B5F-9774-A612E7A79753}"/>
                </a:ext>
              </a:extLst>
            </p:cNvPr>
            <p:cNvCxnSpPr/>
            <p:nvPr/>
          </p:nvCxnSpPr>
          <p:spPr>
            <a:xfrm flipV="1">
              <a:off x="5130498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949325B5-BB5F-4B2F-A035-A2761977AD1B}"/>
                </a:ext>
              </a:extLst>
            </p:cNvPr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xmlns="" id="{4AB28BAD-E5C5-4B46-9ADE-8B7EB7A09BE9}"/>
                </a:ext>
              </a:extLst>
            </p:cNvPr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xmlns="" id="{B3D204D4-2988-477F-B237-9EE6A08EE4A0}"/>
                </a:ext>
              </a:extLst>
            </p:cNvPr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xmlns="" id="{6DCB7131-8095-4A22-A23F-54B6EF8620D9}"/>
                </a:ext>
              </a:extLst>
            </p:cNvPr>
            <p:cNvSpPr/>
            <p:nvPr/>
          </p:nvSpPr>
          <p:spPr>
            <a:xfrm>
              <a:off x="6638689" y="3919613"/>
              <a:ext cx="251312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xmlns="" id="{75C710FB-7A0D-4651-873A-E480D7E0D08F}"/>
                </a:ext>
              </a:extLst>
            </p:cNvPr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xmlns="" id="{967ED312-F1C2-485E-93B5-1DBD4579CA89}"/>
                </a:ext>
              </a:extLst>
            </p:cNvPr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xmlns="" id="{1ADA4AD7-EDE7-47C9-8D58-19F6A59DE601}"/>
                </a:ext>
              </a:extLst>
            </p:cNvPr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xmlns="" id="{EB0300AA-4BFB-4C8F-865C-BC8B9325A919}"/>
                </a:ext>
              </a:extLst>
            </p:cNvPr>
            <p:cNvSpPr/>
            <p:nvPr/>
          </p:nvSpPr>
          <p:spPr>
            <a:xfrm>
              <a:off x="8059565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xmlns="" id="{75F801EF-90AC-40EC-BFCF-FF762608640A}"/>
                </a:ext>
              </a:extLst>
            </p:cNvPr>
            <p:cNvSpPr/>
            <p:nvPr/>
          </p:nvSpPr>
          <p:spPr>
            <a:xfrm>
              <a:off x="-8466" y="-8468"/>
              <a:ext cx="863639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xmlns="" id="{291ECB38-127E-4614-BB61-1EB7A0CA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xmlns="" id="{68A9E9B3-8A6B-4430-8380-33829BA11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E49038E2-416C-439F-9B3F-2A1AB02C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3CE66-B41F-43B7-9DBE-A87DD44399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00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C5EE54-E172-4E09-A332-9F627504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91B51F-BE0D-4129-95C3-5BD725C7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AAA6FD-F2CB-4045-AF1F-3CD37554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9CDAB-B5EF-4264-801F-94C115992C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17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7">
            <a:extLst>
              <a:ext uri="{FF2B5EF4-FFF2-40B4-BE49-F238E27FC236}">
                <a16:creationId xmlns:a16="http://schemas.microsoft.com/office/drawing/2014/main" xmlns="" id="{7CE37E8A-2FBD-4211-974A-ED2DCE53D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xmlns="" id="{36D4A776-1A6E-49B0-98DB-DD1BE2CCB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6E06653D-44FE-4D6B-A904-461BAFA40FB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8D56A742-5E2D-4C2E-9F17-625959DEA80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16B103A-D472-4407-B152-FE85151809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A0D19-DDA0-41F9-9600-109767CED1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588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2BC3D2-5734-4C3D-AB88-2E68CD86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9366B4-32FB-42C1-8D86-0D1B05F4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3AC294-030F-4E9D-BF79-4FE15B49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79AC7-D3D3-4D18-AEB5-A1ABBC5E6C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0744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7">
            <a:extLst>
              <a:ext uri="{FF2B5EF4-FFF2-40B4-BE49-F238E27FC236}">
                <a16:creationId xmlns:a16="http://schemas.microsoft.com/office/drawing/2014/main" xmlns="" id="{FF44C4A8-ED9F-4E3B-8A2A-86D617A0C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xmlns="" id="{D8B96421-BE25-4A71-916A-99A701B04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59BCC342-2A73-4761-8873-E4C349D3B71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0CEC8EB1-D5A5-4B5A-AFF8-C6A0CF9F2A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B2364440-8CB6-4F2B-84C0-0763578852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84DCA-CE75-4D1D-ACC7-8CC134F19E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047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F012A6B9-E203-4BC1-96E9-206B85D8B81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2662B5A0-BA91-41C9-B773-29417A8F01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A1FFF674-D064-453A-ABBB-50F0449BC84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E206B-340B-44CF-B110-72BEF4DA25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667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F5C56B-236F-4500-A6BC-1A19ED80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FD01CB-3243-4BEF-BDF4-D3C8E781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014E00-7DD5-4797-9925-CFFA0DC5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ED152-A5FA-4648-AE0B-31090EE324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352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FB2C72-B7FC-418A-865C-621DB0DB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9CF1E0E-97DA-44BE-8363-EA49805C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97F6AB-893A-4C99-8565-90AE517C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B3B1A-431C-4B67-8F34-2F533C5F27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098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976F02-F461-497A-9539-2097969EA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A87A03-0974-463C-AA94-0E52BD25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BF6C1A-2780-4847-AA6B-141D8324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61B86-DE14-47BC-9EC7-49E6DC2891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18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E9E383-8D78-45DD-972D-E12FFF97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8015A2-FBFA-481D-ABFC-8F087708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8C211B-6D32-42DF-9655-EF99BE98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A7DF9-2DE4-4195-89FD-A442C3D067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511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27EA2B3B-20A7-46BB-9F57-30CE1AE6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0B97A4F1-F529-419A-BF52-92730DE1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23218A1-6E09-4250-9BBB-8DD8EE5A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85F30-D662-4CE9-9A84-5EBE754628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012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5F09E898-182D-468A-9E4F-6C56A82E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715F4C39-3330-406E-BB49-44511A90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1C3D2F77-E525-4DAA-B014-F9B0E712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9C663-8E3E-4686-B314-38AD344B7A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12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716F1378-3753-4C44-A9DA-80701B85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DE85F454-BE36-4E1B-8DEF-9DF32044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81D5B541-CE31-4878-BD5B-4D9E5D4D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35B73-7929-4147-B9FE-A643178686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562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4E123443-889D-42CE-B33D-B11F91BF7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3A758BC8-5E3B-4C85-AD08-BCA85761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CA205C6E-A221-4DA7-AF8F-D2F75AA0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41A8F-1A86-416A-80E7-01AB4FBA7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813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998B7A47-1CCC-43BB-8D76-9B928AF00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18706E43-AEB5-4A7C-B3CC-D7E70C8B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6536504-EF2C-4945-BCDE-A03E4151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68E08-ACD7-47B2-9CB7-4A9F90FDCB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45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6292241E-E45C-4F66-BD1F-231291502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56AE0F09-D9B1-48B8-AC61-1FE40227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7CCF0277-6A14-4C66-A09D-3197A4BA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DF55B-A0EF-4154-AFC5-FE21E22F70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415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xmlns="" id="{B346223E-54CC-4FB1-8825-CBF8A9BCFCBA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7" y="-8468"/>
            <a:chExt cx="9169805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47EFD05F-AD7F-4E34-A712-C09D1BF2FA77}"/>
                </a:ext>
              </a:extLst>
            </p:cNvPr>
            <p:cNvSpPr/>
            <p:nvPr/>
          </p:nvSpPr>
          <p:spPr>
            <a:xfrm>
              <a:off x="-8467" y="4013290"/>
              <a:ext cx="457221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FE0B1FFD-0058-4B2B-9465-349A6535AC10}"/>
                </a:ext>
              </a:extLst>
            </p:cNvPr>
            <p:cNvCxnSpPr/>
            <p:nvPr/>
          </p:nvCxnSpPr>
          <p:spPr>
            <a:xfrm flipV="1">
              <a:off x="5130497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1A02A7B7-C8CA-4804-BA39-014BB70EF0B5}"/>
                </a:ext>
              </a:extLst>
            </p:cNvPr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5A64C5B4-FF0E-45AA-B276-7D3D87CC5A12}"/>
                </a:ext>
              </a:extLst>
            </p:cNvPr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2172A53B-B9A2-49B9-8A6B-4884591BC283}"/>
                </a:ext>
              </a:extLst>
            </p:cNvPr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CAE9D82F-E7F4-4E2E-968A-D53769CF7734}"/>
                </a:ext>
              </a:extLst>
            </p:cNvPr>
            <p:cNvSpPr/>
            <p:nvPr/>
          </p:nvSpPr>
          <p:spPr>
            <a:xfrm>
              <a:off x="6638689" y="3919613"/>
              <a:ext cx="2513124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7357F553-E16C-46B9-BA47-EA7CC71C6CF3}"/>
                </a:ext>
              </a:extLst>
            </p:cNvPr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6DC53312-7E8E-491C-94A0-AB1D363967C9}"/>
                </a:ext>
              </a:extLst>
            </p:cNvPr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EACF7EEE-B52A-49B7-8594-B1FB932B972A}"/>
                </a:ext>
              </a:extLst>
            </p:cNvPr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C935FE67-15A6-4474-8800-CC3A9CA86F69}"/>
                </a:ext>
              </a:extLst>
            </p:cNvPr>
            <p:cNvSpPr/>
            <p:nvPr/>
          </p:nvSpPr>
          <p:spPr>
            <a:xfrm>
              <a:off x="8059564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xmlns="" id="{B68EF00A-4182-4F2C-9862-1D772324C8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xmlns="" id="{EFA3EC66-8D88-4682-A3FE-36771F6030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160588"/>
            <a:ext cx="6348413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4B9051-8FAE-4A7B-9306-E296CDA09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AAB243-E8D7-4D1A-B706-EA960E305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E0C843-62AB-4999-931D-54E610958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574DC00E-75DD-4CFC-8678-71E7D6B393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700" r:id="rId11"/>
    <p:sldLayoutId id="2147483695" r:id="rId12"/>
    <p:sldLayoutId id="2147483701" r:id="rId13"/>
    <p:sldLayoutId id="2147483696" r:id="rId14"/>
    <p:sldLayoutId id="2147483697" r:id="rId15"/>
    <p:sldLayoutId id="2147483698" r:id="rId16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848C451E-5C85-412A-A4C7-CECD4BAE1B2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022103" y="2134668"/>
            <a:ext cx="5105400" cy="1470025"/>
          </a:xfrm>
        </p:spPr>
        <p:txBody>
          <a:bodyPr anchor="ctr"/>
          <a:lstStyle/>
          <a:p>
            <a:pPr algn="l"/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en-US" altLang="en-US" sz="3600" dirty="0"/>
              <a:t>Chapter 6:</a:t>
            </a:r>
            <a:br>
              <a:rPr lang="en-US" altLang="en-US" sz="3600" dirty="0"/>
            </a:br>
            <a:r>
              <a:rPr lang="en-US" altLang="en-US" sz="3600" dirty="0"/>
              <a:t>Structures</a:t>
            </a:r>
            <a:br>
              <a:rPr lang="en-US" altLang="en-US" sz="3600" dirty="0"/>
            </a:br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en-US" altLang="en-US" sz="2400" dirty="0">
                <a:solidFill>
                  <a:schemeClr val="tx1"/>
                </a:solidFill>
              </a:rPr>
              <a:t>Kianoosh G. Boroojeni</a:t>
            </a:r>
            <a:endParaRPr lang="en-US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6248D23-49C3-4A8D-8645-E3557759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3CE66-B41F-43B7-9DBE-A87DD44399DC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8ED24EA-00C2-4DED-A7F7-4CE7DAD7D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52097"/>
            <a:ext cx="3124200" cy="42629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28E1F6-123B-468F-8057-3D071E24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and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A72016E-3F6F-48FE-979E-CDE9B21AF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43" y="2590800"/>
            <a:ext cx="7387433" cy="2057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C747217-3681-4BB9-B51E-43A92D59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8027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28E1F6-123B-468F-8057-3D071E24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and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C747217-3681-4BB9-B51E-43A92D59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72AF6B8D-7371-4872-A68B-8821990E4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133600"/>
            <a:ext cx="6840514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54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484957-3B23-4DF5-A843-9AFE6464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BAA5D0-143C-410B-8914-C6D52D13D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 point origin, *pp;</a:t>
            </a:r>
          </a:p>
          <a:p>
            <a:r>
              <a:rPr lang="en-US" dirty="0"/>
              <a:t>pp = &amp;origin;</a:t>
            </a:r>
          </a:p>
          <a:p>
            <a:r>
              <a:rPr lang="en-US" dirty="0" err="1"/>
              <a:t>printf</a:t>
            </a:r>
            <a:r>
              <a:rPr lang="en-US" dirty="0"/>
              <a:t>( “origin is (%d, %d)\n”, (*pp).x, (*pp).y);</a:t>
            </a:r>
          </a:p>
          <a:p>
            <a:endParaRPr lang="en-US" dirty="0"/>
          </a:p>
          <a:p>
            <a:r>
              <a:rPr lang="en-US" dirty="0"/>
              <a:t>Accessing a struct member through a pointer to it:</a:t>
            </a:r>
          </a:p>
          <a:p>
            <a:pPr lvl="1"/>
            <a:r>
              <a:rPr lang="en-US" dirty="0"/>
              <a:t>pointer -&gt; member of struct</a:t>
            </a:r>
          </a:p>
          <a:p>
            <a:r>
              <a:rPr lang="en-US" dirty="0" err="1"/>
              <a:t>printf</a:t>
            </a:r>
            <a:r>
              <a:rPr lang="en-US" dirty="0"/>
              <a:t>( “origin is (%d, %d)\n”, pp-&gt;x, pp-&gt;y);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3414EE-1293-4827-BF97-6D771E67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3749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484957-3B23-4DF5-A843-9AFE6464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BAA5D0-143C-410B-8914-C6D52D13D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. And -&gt; are left-associative:</a:t>
            </a:r>
          </a:p>
          <a:p>
            <a:endParaRPr lang="en-US" dirty="0"/>
          </a:p>
          <a:p>
            <a:r>
              <a:rPr lang="en-US" dirty="0"/>
              <a:t>struct </a:t>
            </a:r>
            <a:r>
              <a:rPr lang="en-US" dirty="0" err="1"/>
              <a:t>rect</a:t>
            </a:r>
            <a:r>
              <a:rPr lang="en-US" dirty="0"/>
              <a:t> r, *</a:t>
            </a:r>
            <a:r>
              <a:rPr lang="en-US" dirty="0" err="1"/>
              <a:t>rp</a:t>
            </a:r>
            <a:r>
              <a:rPr lang="en-US" dirty="0"/>
              <a:t> = &amp;r;</a:t>
            </a:r>
          </a:p>
          <a:p>
            <a:endParaRPr lang="en-US" dirty="0"/>
          </a:p>
          <a:p>
            <a:r>
              <a:rPr lang="en-US" dirty="0"/>
              <a:t>r.pt1.x is valid and is equivalent to (r.pt1).x</a:t>
            </a:r>
          </a:p>
          <a:p>
            <a:endParaRPr lang="en-US" dirty="0"/>
          </a:p>
          <a:p>
            <a:r>
              <a:rPr lang="en-US" dirty="0" err="1"/>
              <a:t>rp</a:t>
            </a:r>
            <a:r>
              <a:rPr lang="en-US" dirty="0"/>
              <a:t>-&gt;pt1.x is valid and is equivalent to (</a:t>
            </a:r>
            <a:r>
              <a:rPr lang="en-US" dirty="0" err="1"/>
              <a:t>rp</a:t>
            </a:r>
            <a:r>
              <a:rPr lang="en-US" dirty="0"/>
              <a:t>-&gt;pt1).x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3414EE-1293-4827-BF97-6D771E67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393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484957-3B23-4DF5-A843-9AFE6464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BAA5D0-143C-410B-8914-C6D52D13D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 {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len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char *str;</a:t>
            </a:r>
          </a:p>
          <a:p>
            <a:r>
              <a:rPr lang="en-US" dirty="0"/>
              <a:t>} *p;</a:t>
            </a:r>
          </a:p>
          <a:p>
            <a:r>
              <a:rPr lang="en-US" dirty="0"/>
              <a:t>++p-&gt;</a:t>
            </a:r>
            <a:r>
              <a:rPr lang="en-US" dirty="0" err="1"/>
              <a:t>len</a:t>
            </a:r>
            <a:r>
              <a:rPr lang="en-US" dirty="0"/>
              <a:t> // is equivalent to ++ (p-&gt;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3414EE-1293-4827-BF97-6D771E67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5223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4060CA-13AB-4C5C-865C-1D9734B5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Structures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2C3AA5F-8711-4D54-A769-2765E6686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930400"/>
            <a:ext cx="2997814" cy="13487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2852A8D-5297-471E-894A-443D84E9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AD17358-2F4E-42DF-A394-09DBDFDBE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146405"/>
            <a:ext cx="4267200" cy="193963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77152207-18E1-4BD1-9DA1-A4F584A4380C}"/>
              </a:ext>
            </a:extLst>
          </p:cNvPr>
          <p:cNvCxnSpPr/>
          <p:nvPr/>
        </p:nvCxnSpPr>
        <p:spPr>
          <a:xfrm>
            <a:off x="228600" y="3657600"/>
            <a:ext cx="73152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060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5FB858-7389-48C5-827C-CFA986F2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Array of Structures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BEF96F6-A8D9-4DDE-A3DC-8036A3A06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936" y="1460505"/>
            <a:ext cx="2903464" cy="51511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A4AC696-54CD-428B-9C39-7A3B5FA0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778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4060CA-13AB-4C5C-865C-1D9734B5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2852A8D-5297-471E-894A-443D84E9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55E51F83-06FE-4374-B638-A38953AA1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62904"/>
            <a:ext cx="5867400" cy="486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31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4060CA-13AB-4C5C-865C-1D9734B5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2852A8D-5297-471E-894A-443D84E9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2FEE0920-15FE-4AA3-8612-293B267ED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371600"/>
            <a:ext cx="6800199" cy="474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10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4060CA-13AB-4C5C-865C-1D9734B5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2852A8D-5297-471E-894A-443D84E9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719C2F1C-2D0B-4F6B-80BE-C3F7627E7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1" y="1549505"/>
            <a:ext cx="5683250" cy="507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94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6731282C-89F6-49C0-B005-F1798F92B0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7772400" cy="990600"/>
          </a:xfrm>
        </p:spPr>
        <p:txBody>
          <a:bodyPr/>
          <a:lstStyle/>
          <a:p>
            <a:r>
              <a:rPr lang="en-US" altLang="en-US"/>
              <a:t>Chapter Goals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CE2F803C-AAA1-4AC3-B10D-9A9539E0AB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6781800" cy="4572000"/>
          </a:xfrm>
        </p:spPr>
        <p:txBody>
          <a:bodyPr/>
          <a:lstStyle/>
          <a:p>
            <a:r>
              <a:rPr lang="en-US" altLang="en-US" sz="2400" dirty="0"/>
              <a:t>To understand structures in C</a:t>
            </a:r>
          </a:p>
          <a:p>
            <a:endParaRPr lang="en-US" altLang="en-US" sz="2400" dirty="0"/>
          </a:p>
          <a:p>
            <a:r>
              <a:rPr lang="en-US" altLang="en-US" sz="2400" dirty="0"/>
              <a:t>To learn how to declare structures in C</a:t>
            </a:r>
          </a:p>
          <a:p>
            <a:endParaRPr lang="en-US" altLang="en-US" sz="2400" dirty="0"/>
          </a:p>
          <a:p>
            <a:r>
              <a:rPr lang="en-US" altLang="en-US" sz="2400" dirty="0"/>
              <a:t>To understand pointers to Structures in C</a:t>
            </a:r>
          </a:p>
          <a:p>
            <a:endParaRPr lang="en-US" altLang="en-US" sz="2400" dirty="0"/>
          </a:p>
          <a:p>
            <a:r>
              <a:rPr lang="en-US" altLang="en-US" sz="2400" dirty="0"/>
              <a:t>Struct: A collection of one or more variables</a:t>
            </a:r>
          </a:p>
          <a:p>
            <a:pPr marL="0" indent="0">
              <a:buNone/>
            </a:pPr>
            <a:endParaRPr lang="en-US" altLang="en-US" sz="2000" dirty="0"/>
          </a:p>
        </p:txBody>
      </p:sp>
      <p:sp>
        <p:nvSpPr>
          <p:cNvPr id="7172" name="Line 6">
            <a:extLst>
              <a:ext uri="{FF2B5EF4-FFF2-40B4-BE49-F238E27FC236}">
                <a16:creationId xmlns:a16="http://schemas.microsoft.com/office/drawing/2014/main" xmlns="" id="{2F00ED34-7949-444B-8D10-B0F42CB9E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9404B86-19F8-418F-9B82-4173F078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C14968-5E0C-4B26-8A7F-2D6208AA2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Structures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2E74F8A-EE2A-423F-9510-5B64413BF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618833"/>
            <a:ext cx="5973559" cy="493436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A9AF912-061B-4FC0-A272-4BDAC302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160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C14968-5E0C-4B26-8A7F-2D6208AA2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A9AF912-061B-4FC0-A272-4BDAC302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78626165-CBC6-48A4-BD9B-C008F157B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030" y="1676400"/>
            <a:ext cx="6384138" cy="436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2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E8CDE2-8EAF-4C1B-A3DD-B1BE81D5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Self-Referential Structures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91130C1-F7F8-4729-B20B-D6E996CCD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587" y="2160588"/>
            <a:ext cx="5770439" cy="3881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CC2E2E9-80C5-40CA-BF32-47959010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050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E8CDE2-8EAF-4C1B-A3DD-B1BE81D5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Self-Referential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CC2E2E9-80C5-40CA-BF32-47959010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21E756C2-5EA1-4377-B569-6EA51F0C7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819400"/>
            <a:ext cx="7034213" cy="199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93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E8CDE2-8EAF-4C1B-A3DD-B1BE81D5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Self-Referential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CC2E2E9-80C5-40CA-BF32-47959010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20FB1857-613A-4960-A965-6E87B4C1B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133600"/>
            <a:ext cx="6934200" cy="323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35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E8CDE2-8EAF-4C1B-A3DD-B1BE81D5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Self-Referential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CC2E2E9-80C5-40CA-BF32-47959010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E99055C6-57E8-4E29-9A43-99BD764D1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451158"/>
            <a:ext cx="5524153" cy="510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4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E8CDE2-8EAF-4C1B-A3DD-B1BE81D5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Self-Referential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CC2E2E9-80C5-40CA-BF32-47959010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86EBC4F1-433C-4B48-8AC3-A2D502B41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284" y="1828800"/>
            <a:ext cx="592391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87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E8CDE2-8EAF-4C1B-A3DD-B1BE81D5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Self-Referential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CC2E2E9-80C5-40CA-BF32-47959010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6158C071-1D0A-460B-8DCE-61035259E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837600"/>
            <a:ext cx="6348413" cy="252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09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E8CDE2-8EAF-4C1B-A3DD-B1BE81D5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Self-Referential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CC2E2E9-80C5-40CA-BF32-47959010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3D9E03B6-1817-4B05-B767-3D74A6CAD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677635"/>
            <a:ext cx="7102090" cy="224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36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E8CDE2-8EAF-4C1B-A3DD-B1BE81D5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Self-Referential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CC2E2E9-80C5-40CA-BF32-47959010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87574711-923D-4253-8F48-12D7D0C2D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2590800"/>
            <a:ext cx="725507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7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BF8ECA-9C06-454A-AFDF-4A8476295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Structures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A56F5AC-9C0E-476A-AF62-47617B499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275316"/>
            <a:ext cx="4228525" cy="30210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905F19D-52B0-4CFE-91B0-4B0B729F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B252088-F3F5-4163-A643-2F2DB5A81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1" y="4603231"/>
            <a:ext cx="3158318" cy="164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625042-C02C-4222-B6FD-4B645C4A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9A90C5-FF7C-4A97-891A-14C2ECF02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588"/>
            <a:ext cx="6705600" cy="3881437"/>
          </a:xfrm>
        </p:spPr>
        <p:txBody>
          <a:bodyPr/>
          <a:lstStyle/>
          <a:p>
            <a:r>
              <a:rPr lang="en-US" dirty="0"/>
              <a:t>Declare structs:</a:t>
            </a:r>
          </a:p>
          <a:p>
            <a:pPr lvl="1"/>
            <a:r>
              <a:rPr lang="en-US" dirty="0"/>
              <a:t>struct point { … } x, y, z</a:t>
            </a:r>
            <a:r>
              <a:rPr lang="en-US" dirty="0" smtClean="0"/>
              <a:t>; //Define and instantiate in one line </a:t>
            </a:r>
          </a:p>
          <a:p>
            <a:pPr lvl="1"/>
            <a:r>
              <a:rPr lang="en-US" dirty="0" err="1"/>
              <a:t>struct</a:t>
            </a:r>
            <a:r>
              <a:rPr lang="en-US" dirty="0"/>
              <a:t> point { … </a:t>
            </a:r>
            <a:r>
              <a:rPr lang="en-US" dirty="0" smtClean="0"/>
              <a:t>};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/>
              <a:t>point  x, y, z</a:t>
            </a:r>
            <a:r>
              <a:rPr lang="en-US" dirty="0" smtClean="0"/>
              <a:t>;/* Define, then                 									instantiate */</a:t>
            </a:r>
            <a:endParaRPr lang="en-US" dirty="0"/>
          </a:p>
          <a:p>
            <a:r>
              <a:rPr lang="en-US" dirty="0"/>
              <a:t>Initialization:</a:t>
            </a:r>
          </a:p>
          <a:p>
            <a:pPr lvl="1"/>
            <a:r>
              <a:rPr lang="en-US" dirty="0"/>
              <a:t>struct point </a:t>
            </a:r>
            <a:r>
              <a:rPr lang="en-US" dirty="0" err="1"/>
              <a:t>maxpt</a:t>
            </a:r>
            <a:r>
              <a:rPr lang="en-US" dirty="0"/>
              <a:t> = {320, 300};</a:t>
            </a:r>
          </a:p>
          <a:p>
            <a:r>
              <a:rPr lang="en-US" dirty="0"/>
              <a:t>Access to a structure member using ‘.’ operator:</a:t>
            </a:r>
          </a:p>
          <a:p>
            <a:pPr lvl="1"/>
            <a:r>
              <a:rPr lang="en-US" dirty="0" err="1"/>
              <a:t>structure_name</a:t>
            </a:r>
            <a:r>
              <a:rPr lang="en-US" dirty="0"/>
              <a:t> . Member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maxpt</a:t>
            </a:r>
            <a:r>
              <a:rPr lang="en-US" dirty="0"/>
              <a:t> . x //is equal to 320</a:t>
            </a:r>
          </a:p>
          <a:p>
            <a:pPr lvl="1"/>
            <a:r>
              <a:rPr lang="en-US" dirty="0" err="1"/>
              <a:t>printf</a:t>
            </a:r>
            <a:r>
              <a:rPr lang="en-US" dirty="0"/>
              <a:t>(“%d, %d”, </a:t>
            </a:r>
            <a:r>
              <a:rPr lang="en-US" dirty="0" err="1"/>
              <a:t>maxpt.x</a:t>
            </a:r>
            <a:r>
              <a:rPr lang="en-US" dirty="0"/>
              <a:t>, </a:t>
            </a:r>
            <a:r>
              <a:rPr lang="en-US" dirty="0" err="1"/>
              <a:t>maxpt.y</a:t>
            </a:r>
            <a:r>
              <a:rPr lang="en-US" dirty="0"/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17DD395-781D-4DB8-82F8-62776982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057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74F864-0E7E-4661-B8F8-F6DD44BE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Structures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FA8F375-B83B-4DAD-8F0E-C8B35466D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682" y="2160588"/>
            <a:ext cx="5728249" cy="3881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71B4240-1A44-4016-8152-DB0E190C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0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4CD04-78FE-4497-B425-BE2DE60B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50D3A7-6DD6-4548-A0D7-20A2A15F7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 </a:t>
            </a:r>
            <a:r>
              <a:rPr lang="en-US" dirty="0" err="1"/>
              <a:t>rect</a:t>
            </a:r>
            <a:r>
              <a:rPr lang="en-US" dirty="0"/>
              <a:t> screen;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screen.pt1.x refers to the x coordinate of the left corner vertex of rectangle “screen”.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6875238-01F4-40A5-8A4A-5B597C7F4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1473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2A9615-1E7C-40DD-8E3A-93BE7186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and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A231091-A473-400B-84CA-F0F42E996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1" y="2191497"/>
            <a:ext cx="7391400" cy="29139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5BE6175-6550-40B6-8E80-8ED4CE91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685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2A9615-1E7C-40DD-8E3A-93BE7186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and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5BE6175-6550-40B6-8E80-8ED4CE91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1370F4CE-9C1A-455A-97F0-E3CB03537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2362200"/>
            <a:ext cx="7271994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30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2A9615-1E7C-40DD-8E3A-93BE7186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and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5BE6175-6550-40B6-8E80-8ED4CE91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1B86-DE14-47BC-9EC7-49E6DC2891A6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534ECAF7-4974-4575-A111-4E1BF6F8F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2477961"/>
            <a:ext cx="7266408" cy="209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096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2381</TotalTime>
  <Words>332</Words>
  <Application>Microsoft Office PowerPoint</Application>
  <PresentationFormat>On-screen Show (4:3)</PresentationFormat>
  <Paragraphs>97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Trebuchet MS</vt:lpstr>
      <vt:lpstr>Wingdings 3</vt:lpstr>
      <vt:lpstr>Facet</vt:lpstr>
      <vt:lpstr>    Chapter 6: Structures  Kianoosh G. Boroojeni</vt:lpstr>
      <vt:lpstr>Chapter Goals</vt:lpstr>
      <vt:lpstr>Basics of Structures</vt:lpstr>
      <vt:lpstr>Basics of Structures</vt:lpstr>
      <vt:lpstr>Basics of Structures</vt:lpstr>
      <vt:lpstr>Basics of Structures</vt:lpstr>
      <vt:lpstr>Structures and Function</vt:lpstr>
      <vt:lpstr>Structures and Function</vt:lpstr>
      <vt:lpstr>Structures and Function</vt:lpstr>
      <vt:lpstr>Structures and Functions</vt:lpstr>
      <vt:lpstr>Structures and Functions</vt:lpstr>
      <vt:lpstr>Pointer to Structures</vt:lpstr>
      <vt:lpstr>Pointer to Structures</vt:lpstr>
      <vt:lpstr>Pointer to Structures</vt:lpstr>
      <vt:lpstr>Array of Structures</vt:lpstr>
      <vt:lpstr>Initializing Array of Structures</vt:lpstr>
      <vt:lpstr>Array of Structures</vt:lpstr>
      <vt:lpstr>Array of Structures</vt:lpstr>
      <vt:lpstr>Array of Structures</vt:lpstr>
      <vt:lpstr>Pointers to Structures</vt:lpstr>
      <vt:lpstr>Pointers to Structures</vt:lpstr>
      <vt:lpstr>Self-Referential Structures</vt:lpstr>
      <vt:lpstr>Self-Referential Structures</vt:lpstr>
      <vt:lpstr>Self-Referential Structures</vt:lpstr>
      <vt:lpstr>Self-Referential Structures</vt:lpstr>
      <vt:lpstr>Self-Referential Structures</vt:lpstr>
      <vt:lpstr>Self-Referential Structures</vt:lpstr>
      <vt:lpstr>Self-Referential Structures</vt:lpstr>
      <vt:lpstr>Self-Referential Structures</vt:lpstr>
    </vt:vector>
  </TitlesOfParts>
  <Company>Gokaraju Infotech Inc.,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chandrasekhar</dc:creator>
  <cp:lastModifiedBy>Kianoosh Gholami</cp:lastModifiedBy>
  <cp:revision>236</cp:revision>
  <dcterms:created xsi:type="dcterms:W3CDTF">2002-05-19T15:38:14Z</dcterms:created>
  <dcterms:modified xsi:type="dcterms:W3CDTF">2018-06-14T18:06:56Z</dcterms:modified>
</cp:coreProperties>
</file>