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7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9" r:id="rId18"/>
    <p:sldId id="308" r:id="rId19"/>
    <p:sldId id="310" r:id="rId20"/>
    <p:sldId id="311" r:id="rId21"/>
    <p:sldId id="312" r:id="rId22"/>
    <p:sldId id="313" r:id="rId23"/>
    <p:sldId id="314" r:id="rId24"/>
    <p:sldId id="315" r:id="rId25"/>
    <p:sldId id="316" r:id="rId2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109"/>
    <a:srgbClr val="DDFDD7"/>
    <a:srgbClr val="DBF9E6"/>
    <a:srgbClr val="07631F"/>
    <a:srgbClr val="DF0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163" autoAdjust="0"/>
  </p:normalViewPr>
  <p:slideViewPr>
    <p:cSldViewPr>
      <p:cViewPr varScale="1">
        <p:scale>
          <a:sx n="68" d="100"/>
          <a:sy n="68" d="100"/>
        </p:scale>
        <p:origin x="1874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BD55A-93D3-468D-B0EF-92A60241D7F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BD873-5511-4869-9AC5-9345B225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6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E71B8CBD-39A5-4481-971F-004AF45D62DF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A3546D4-0233-4B5F-9774-A612E7A79753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9325B5-BB5F-4B2F-A035-A2761977AD1B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4AB28BAD-E5C5-4B46-9ADE-8B7EB7A09BE9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B3D204D4-2988-477F-B237-9EE6A08EE4A0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6DCB7131-8095-4A22-A23F-54B6EF8620D9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75C710FB-7A0D-4651-873A-E480D7E0D08F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967ED312-F1C2-485E-93B5-1DBD4579CA89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1ADA4AD7-EDE7-47C9-8D58-19F6A59DE601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B0300AA-4BFB-4C8F-865C-BC8B9325A919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75F801EF-90AC-40EC-BFCF-FF762608640A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91ECB38-127E-4614-BB61-1EB7A0CA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8A9E9B3-8A6B-4430-8380-33829BA1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49038E2-416C-439F-9B3F-2A1AB02C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3CE66-B41F-43B7-9DBE-A87DD4439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00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EE54-E172-4E09-A332-9F627504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1B51F-BE0D-4129-95C3-5BD725C7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A6FD-F2CB-4045-AF1F-3CD37554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9CDAB-B5EF-4264-801F-94C115992C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17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7CE37E8A-2FBD-4211-974A-ED2DCE53D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36D4A776-1A6E-49B0-98DB-DD1BE2CCB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E06653D-44FE-4D6B-A904-461BAFA40F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56A742-5E2D-4C2E-9F17-625959DEA8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6B103A-D472-4407-B152-FE85151809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A0D19-DDA0-41F9-9600-109767CED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58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BC3D2-5734-4C3D-AB88-2E68CD86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66B4-32FB-42C1-8D86-0D1B05F4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C294-030F-4E9D-BF79-4FE15B49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79AC7-D3D3-4D18-AEB5-A1ABBC5E6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744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FF44C4A8-ED9F-4E3B-8A2A-86D617A0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D8B96421-BE25-4A71-916A-99A701B0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9BCC342-2A73-4761-8873-E4C349D3B7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EC8EB1-D5A5-4B5A-AFF8-C6A0CF9F2A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364440-8CB6-4F2B-84C0-0763578852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84DCA-CE75-4D1D-ACC7-8CC134F19E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04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12A6B9-E203-4BC1-96E9-206B85D8B8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62B5A0-BA91-41C9-B773-29417A8F01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FF674-D064-453A-ABBB-50F0449BC8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E206B-340B-44CF-B110-72BEF4DA25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67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C56B-236F-4500-A6BC-1A19ED80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D01CB-3243-4BEF-BDF4-D3C8E781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4E00-7DD5-4797-9925-CFFA0DC5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ED152-A5FA-4648-AE0B-31090EE32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352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B2C72-B7FC-418A-865C-621DB0DB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1E0E-97DA-44BE-8363-EA49805C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F6AB-893A-4C99-8565-90AE517C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B3B1A-431C-4B67-8F34-2F533C5F2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9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6F02-F461-497A-9539-2097969E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7A03-0974-463C-AA94-0E52BD25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6C1A-2780-4847-AA6B-141D8324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61B86-DE14-47BC-9EC7-49E6DC2891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18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E383-8D78-45DD-972D-E12FFF97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15A2-FBFA-481D-ABFC-8F087708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C211B-6D32-42DF-9655-EF99BE98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7DF9-2DE4-4195-89FD-A442C3D067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1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7EA2B3B-20A7-46BB-9F57-30CE1AE6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B97A4F1-F529-419A-BF52-92730DE1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3218A1-6E09-4250-9BBB-8DD8EE5A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85F30-D662-4CE9-9A84-5EBE754628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12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F09E898-182D-468A-9E4F-6C56A82E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15F4C39-3330-406E-BB49-44511A90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3D2F77-E525-4DAA-B014-F9B0E712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9C663-8E3E-4686-B314-38AD344B7A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1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16F1378-3753-4C44-A9DA-80701B85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E85F454-BE36-4E1B-8DEF-9DF32044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D5B541-CE31-4878-BD5B-4D9E5D4D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35B73-7929-4147-B9FE-A643178686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62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E123443-889D-42CE-B33D-B11F91BF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A758BC8-5E3B-4C85-AD08-BCA8576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205C6E-A221-4DA7-AF8F-D2F75AA0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41A8F-1A86-416A-80E7-01AB4FBA7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13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8B7A47-1CCC-43BB-8D76-9B928AF0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706E43-AEB5-4A7C-B3CC-D7E70C8B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536504-EF2C-4945-BCDE-A03E4151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68E08-ACD7-47B2-9CB7-4A9F90FDCB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45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92241E-E45C-4F66-BD1F-23129150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AE0F09-D9B1-48B8-AC61-1FE40227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CF0277-6A14-4C66-A09D-3197A4BA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DF55B-A0EF-4154-AFC5-FE21E22F7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15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B346223E-54CC-4FB1-8825-CBF8A9BCFCBA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7EFD05F-AD7F-4E34-A712-C09D1BF2FA77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0B1FFD-0058-4B2B-9465-349A6535AC10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02A7B7-C8CA-4804-BA39-014BB70EF0B5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A64C5B4-FF0E-45AA-B276-7D3D87CC5A12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172A53B-B9A2-49B9-8A6B-4884591BC283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AE9D82F-E7F4-4E2E-968A-D53769CF7734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357F553-E16C-46B9-BA47-EA7CC71C6CF3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DC53312-7E8E-491C-94A0-AB1D363967C9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ACF7EEE-B52A-49B7-8594-B1FB932B972A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935FE67-15A6-4474-8800-CC3A9CA86F69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B68EF00A-4182-4F2C-9862-1D772324C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FA3EC66-8D88-4682-A3FE-36771F603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9051-8FAE-4A7B-9306-E296CDA09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AB243-E8D7-4D1A-B706-EA960E305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0C843-62AB-4999-931D-54E610958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574DC00E-75DD-4CFC-8678-71E7D6B393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700" r:id="rId11"/>
    <p:sldLayoutId id="2147483695" r:id="rId12"/>
    <p:sldLayoutId id="2147483701" r:id="rId13"/>
    <p:sldLayoutId id="2147483696" r:id="rId14"/>
    <p:sldLayoutId id="2147483697" r:id="rId15"/>
    <p:sldLayoutId id="2147483698" r:id="rId16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48C451E-5C85-412A-A4C7-CECD4BAE1B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022103" y="2134668"/>
            <a:ext cx="5105400" cy="1470025"/>
          </a:xfrm>
        </p:spPr>
        <p:txBody>
          <a:bodyPr anchor="ctr"/>
          <a:lstStyle/>
          <a:p>
            <a:pPr algn="l"/>
            <a:br>
              <a:rPr lang="en-US" altLang="en-US" sz="3600" dirty="0"/>
            </a:br>
            <a:br>
              <a:rPr lang="en-US" altLang="en-US" sz="3600" dirty="0"/>
            </a:br>
            <a:br>
              <a:rPr lang="en-US" altLang="en-US" sz="3600" dirty="0"/>
            </a:br>
            <a:br>
              <a:rPr lang="en-US" altLang="en-US" sz="3600" dirty="0"/>
            </a:br>
            <a:r>
              <a:rPr lang="en-US" altLang="en-US" sz="3600" dirty="0"/>
              <a:t>Chapter 7:</a:t>
            </a:r>
            <a:br>
              <a:rPr lang="en-US" altLang="en-US" sz="3600" dirty="0"/>
            </a:br>
            <a:r>
              <a:rPr lang="en-US" altLang="en-US" sz="3600" dirty="0"/>
              <a:t>Input and Output</a:t>
            </a:r>
            <a:br>
              <a:rPr lang="en-US" altLang="en-US" sz="3600" dirty="0"/>
            </a:br>
            <a:br>
              <a:rPr lang="en-US" altLang="en-US" sz="3600" dirty="0"/>
            </a:br>
            <a:r>
              <a:rPr lang="en-US" altLang="en-US" sz="2400" dirty="0">
                <a:solidFill>
                  <a:schemeClr val="tx1"/>
                </a:solidFill>
              </a:rPr>
              <a:t>Kianoosh G. Boroojeni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248D23-49C3-4A8D-8645-E3557759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3CE66-B41F-43B7-9DBE-A87DD44399D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ED24EA-00C2-4DED-A7F7-4CE7DAD7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52097"/>
            <a:ext cx="3124200" cy="42629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9A93-B003-4A06-86B4-C5C4C7B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- Invisible Plus 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8C8CF-79C1-4D48-90A5-4199B6D5E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122" y="2160588"/>
            <a:ext cx="5523368" cy="3881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BA71C-DE11-4BE0-8096-7F588BA5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C396-7550-415D-9DAF-5C2876A3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- Printing Strings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821A9-A52C-4183-B280-8ED7081E8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134" y="2160588"/>
            <a:ext cx="4571345" cy="3881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8B24-3308-4B07-9EED-A56FBBDC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28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FC0F-65FC-4769-BC1D-94D23170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pritnf</a:t>
            </a:r>
            <a:r>
              <a:rPr lang="en-US" dirty="0"/>
              <a:t> - Floating Point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2CBB1-D392-4BF5-A6A9-B9DE06D87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194" y="2160588"/>
            <a:ext cx="5079224" cy="3881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831DD-D951-44F2-B3F0-FDE2DD0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07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FC0F-65FC-4769-BC1D-94D23170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pritnf</a:t>
            </a:r>
            <a:r>
              <a:rPr lang="en-US" dirty="0"/>
              <a:t> - Floating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831DD-D951-44F2-B3F0-FDE2DD0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D049CB-83B0-4166-A4B5-0A3734D96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19216"/>
            <a:ext cx="6348413" cy="35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FC0F-65FC-4769-BC1D-94D23170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pritnf</a:t>
            </a:r>
            <a:r>
              <a:rPr lang="en-US" dirty="0"/>
              <a:t> - Floating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831DD-D951-44F2-B3F0-FDE2DD0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8374D1-9254-4E22-9166-844C2D845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422" y="2160588"/>
            <a:ext cx="464276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1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FC0F-65FC-4769-BC1D-94D23170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pritnf</a:t>
            </a:r>
            <a:r>
              <a:rPr lang="en-US" dirty="0"/>
              <a:t> – Using Asterisk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831DD-D951-44F2-B3F0-FDE2DD0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D53417-C563-4A18-B9DC-7CD50BFD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width or precision may be specified by *: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 “%.*s”, max, s)</a:t>
            </a:r>
          </a:p>
          <a:p>
            <a:pPr lvl="1"/>
            <a:r>
              <a:rPr lang="en-US" dirty="0"/>
              <a:t>Prints at most max characters from a string 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ABD634-E901-4488-BECF-5C9CD9EF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5200"/>
            <a:ext cx="510151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2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CA82-5970-4B1D-BFB7-7F5A9D3A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629400" cy="1320800"/>
          </a:xfrm>
        </p:spPr>
        <p:txBody>
          <a:bodyPr/>
          <a:lstStyle/>
          <a:p>
            <a:r>
              <a:rPr lang="en-US" dirty="0"/>
              <a:t>Variable-Length Argument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47171-CA62-4A55-B5B3-577F1840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AF181B-61B5-4D41-B77F-1142E6C63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&lt;</a:t>
            </a:r>
            <a:r>
              <a:rPr lang="en-US" dirty="0" err="1"/>
              <a:t>stdarg.h</a:t>
            </a:r>
            <a:r>
              <a:rPr lang="en-US" dirty="0"/>
              <a:t>&gt; provides the possibility of having a function with variable-length argument list:</a:t>
            </a:r>
          </a:p>
          <a:p>
            <a:pPr lvl="1"/>
            <a:r>
              <a:rPr lang="en-US" dirty="0"/>
              <a:t>The type </a:t>
            </a:r>
            <a:r>
              <a:rPr lang="en-US" i="1" dirty="0" err="1"/>
              <a:t>va_list</a:t>
            </a:r>
            <a:r>
              <a:rPr lang="en-US" i="1" dirty="0"/>
              <a:t>: </a:t>
            </a:r>
            <a:r>
              <a:rPr lang="en-US" dirty="0"/>
              <a:t>is a pointer that refers to each unnamed argument in turn.</a:t>
            </a:r>
          </a:p>
          <a:p>
            <a:pPr lvl="1"/>
            <a:r>
              <a:rPr lang="en-US" dirty="0"/>
              <a:t>Macro </a:t>
            </a:r>
            <a:r>
              <a:rPr lang="en-US" i="1" dirty="0" err="1"/>
              <a:t>va_start</a:t>
            </a:r>
            <a:r>
              <a:rPr lang="en-US" i="1" dirty="0"/>
              <a:t> </a:t>
            </a:r>
            <a:r>
              <a:rPr lang="en-US" dirty="0"/>
              <a:t>initializes a </a:t>
            </a:r>
            <a:r>
              <a:rPr lang="en-US" i="1" dirty="0" err="1"/>
              <a:t>va_list</a:t>
            </a:r>
            <a:r>
              <a:rPr lang="en-US" dirty="0"/>
              <a:t> type variable to point to the first unnamed argument.</a:t>
            </a:r>
          </a:p>
          <a:p>
            <a:pPr lvl="1"/>
            <a:r>
              <a:rPr lang="en-US" i="1" dirty="0" err="1"/>
              <a:t>va_arg</a:t>
            </a:r>
            <a:r>
              <a:rPr lang="en-US" i="1" dirty="0"/>
              <a:t> </a:t>
            </a:r>
            <a:r>
              <a:rPr lang="en-US" dirty="0"/>
              <a:t>function returns one argument and steps </a:t>
            </a:r>
            <a:r>
              <a:rPr lang="en-US" dirty="0" err="1"/>
              <a:t>va_list</a:t>
            </a:r>
            <a:r>
              <a:rPr lang="en-US" dirty="0"/>
              <a:t> type pointer to the next</a:t>
            </a:r>
          </a:p>
          <a:p>
            <a:pPr lvl="1"/>
            <a:r>
              <a:rPr lang="en-US" i="1" dirty="0" err="1"/>
              <a:t>va_end</a:t>
            </a:r>
            <a:r>
              <a:rPr lang="en-US" dirty="0"/>
              <a:t> function cleans up at the end.</a:t>
            </a:r>
          </a:p>
        </p:txBody>
      </p:sp>
    </p:spTree>
    <p:extLst>
      <p:ext uri="{BB962C8B-B14F-4D97-AF65-F5344CB8AC3E}">
        <p14:creationId xmlns:p14="http://schemas.microsoft.com/office/powerpoint/2010/main" val="8768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CA82-5970-4B1D-BFB7-7F5A9D3A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629400" cy="1320800"/>
          </a:xfrm>
        </p:spPr>
        <p:txBody>
          <a:bodyPr/>
          <a:lstStyle/>
          <a:p>
            <a:r>
              <a:rPr lang="en-US" dirty="0"/>
              <a:t>Variable-Length Argument Lists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6C024-0496-4C8C-B445-DE4BF9A2B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057400"/>
            <a:ext cx="6859957" cy="3810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47171-CA62-4A55-B5B3-577F1840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54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CA82-5970-4B1D-BFB7-7F5A9D3A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781800" cy="1320800"/>
          </a:xfrm>
        </p:spPr>
        <p:txBody>
          <a:bodyPr/>
          <a:lstStyle/>
          <a:p>
            <a:r>
              <a:rPr lang="en-US" dirty="0"/>
              <a:t>Variable-Length Argument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47171-CA62-4A55-B5B3-577F1840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5AA94A-B340-41B8-9488-998A1D93C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8126"/>
            <a:ext cx="6227665" cy="476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15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DC0-ECA4-4898-895C-EEE98174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Input: </a:t>
            </a:r>
            <a:r>
              <a:rPr lang="en-US" dirty="0" err="1"/>
              <a:t>scanf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55E7-AE03-42B8-892D-4BC310B1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scanf</a:t>
            </a:r>
            <a:r>
              <a:rPr lang="en-US" dirty="0"/>
              <a:t> (char *format, … )</a:t>
            </a:r>
          </a:p>
          <a:p>
            <a:pPr lvl="1"/>
            <a:r>
              <a:rPr lang="en-US" dirty="0"/>
              <a:t>Reads characters from the standard input</a:t>
            </a:r>
          </a:p>
          <a:p>
            <a:pPr lvl="1"/>
            <a:r>
              <a:rPr lang="en-US" dirty="0"/>
              <a:t>Interpret them according to the specification in </a:t>
            </a:r>
            <a:r>
              <a:rPr lang="en-US" i="1" dirty="0"/>
              <a:t>format</a:t>
            </a:r>
          </a:p>
          <a:p>
            <a:pPr lvl="1"/>
            <a:r>
              <a:rPr lang="en-US" dirty="0"/>
              <a:t>Other arguments must be pointers.</a:t>
            </a:r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sscanf</a:t>
            </a:r>
            <a:r>
              <a:rPr lang="en-US" dirty="0"/>
              <a:t> (char *string, char *format, … )</a:t>
            </a:r>
          </a:p>
          <a:p>
            <a:pPr lvl="1"/>
            <a:r>
              <a:rPr lang="en-US" dirty="0"/>
              <a:t>Scans the </a:t>
            </a:r>
            <a:r>
              <a:rPr lang="en-US" i="1" dirty="0"/>
              <a:t>string</a:t>
            </a:r>
            <a:r>
              <a:rPr lang="en-US" dirty="0"/>
              <a:t> to the format specified in </a:t>
            </a:r>
            <a:r>
              <a:rPr lang="en-US" i="1" dirty="0"/>
              <a:t>format </a:t>
            </a:r>
            <a:r>
              <a:rPr lang="en-US" dirty="0"/>
              <a:t>and stores the resulting values through the rest of arguments.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90DF2-7105-4F67-A305-13B3E9C5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35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731282C-89F6-49C0-B005-F1798F92B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990600"/>
          </a:xfrm>
        </p:spPr>
        <p:txBody>
          <a:bodyPr/>
          <a:lstStyle/>
          <a:p>
            <a:r>
              <a:rPr lang="en-US" altLang="en-US"/>
              <a:t>Chapter Goals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E2F803C-AAA1-4AC3-B10D-9A9539E0AB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6781800" cy="4572000"/>
          </a:xfrm>
        </p:spPr>
        <p:txBody>
          <a:bodyPr/>
          <a:lstStyle/>
          <a:p>
            <a:r>
              <a:rPr lang="en-US" altLang="en-US" sz="2400" dirty="0"/>
              <a:t>To learn how to handle input streams in C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To learn how to handle input streams in C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To learn how to handle I/O exceptions in C</a:t>
            </a:r>
          </a:p>
        </p:txBody>
      </p:sp>
      <p:sp>
        <p:nvSpPr>
          <p:cNvPr id="7172" name="Line 6">
            <a:extLst>
              <a:ext uri="{FF2B5EF4-FFF2-40B4-BE49-F238E27FC236}">
                <a16:creationId xmlns:a16="http://schemas.microsoft.com/office/drawing/2014/main" id="{2F00ED34-7949-444B-8D10-B0F42CB9E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04B86-19F8-418F-9B82-4173F078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DC0-ECA4-4898-895C-EEE98174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Input: </a:t>
            </a:r>
            <a:r>
              <a:rPr lang="en-US" dirty="0" err="1"/>
              <a:t>scanf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55E7-AE03-42B8-892D-4BC310B1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format </a:t>
            </a:r>
            <a:r>
              <a:rPr lang="en-US" dirty="0"/>
              <a:t>contains:</a:t>
            </a:r>
          </a:p>
          <a:p>
            <a:pPr lvl="1"/>
            <a:r>
              <a:rPr lang="en-US" dirty="0"/>
              <a:t>Blanks or tabs which are ignored.</a:t>
            </a:r>
          </a:p>
          <a:p>
            <a:pPr lvl="1"/>
            <a:r>
              <a:rPr lang="en-US" dirty="0"/>
              <a:t>Ordinary characters (not %), which are expected to match in input stream.</a:t>
            </a:r>
          </a:p>
          <a:p>
            <a:pPr lvl="1"/>
            <a:r>
              <a:rPr lang="en-US" dirty="0"/>
              <a:t>Conversion specification: consisting of </a:t>
            </a:r>
          </a:p>
          <a:p>
            <a:pPr lvl="2"/>
            <a:r>
              <a:rPr lang="en-US" dirty="0"/>
              <a:t>character %, </a:t>
            </a:r>
          </a:p>
          <a:p>
            <a:pPr lvl="2"/>
            <a:r>
              <a:rPr lang="en-US" dirty="0"/>
              <a:t>an optional character *, </a:t>
            </a:r>
          </a:p>
          <a:p>
            <a:pPr lvl="2"/>
            <a:r>
              <a:rPr lang="en-US" dirty="0"/>
              <a:t>an optional number specifying a maximum field width, </a:t>
            </a:r>
          </a:p>
          <a:p>
            <a:pPr lvl="2"/>
            <a:r>
              <a:rPr lang="en-US" dirty="0"/>
              <a:t>an optional </a:t>
            </a:r>
            <a:r>
              <a:rPr lang="en-US" i="1" dirty="0"/>
              <a:t>h</a:t>
            </a:r>
            <a:r>
              <a:rPr lang="en-US" dirty="0"/>
              <a:t> (short), </a:t>
            </a:r>
            <a:r>
              <a:rPr lang="en-US" i="1" dirty="0"/>
              <a:t>l</a:t>
            </a:r>
            <a:r>
              <a:rPr lang="en-US" dirty="0"/>
              <a:t> (long), or </a:t>
            </a:r>
            <a:r>
              <a:rPr lang="en-US" i="1" dirty="0"/>
              <a:t>L</a:t>
            </a:r>
            <a:r>
              <a:rPr lang="en-US" dirty="0"/>
              <a:t> (very long), indicating the width of the target, </a:t>
            </a:r>
          </a:p>
          <a:p>
            <a:pPr lvl="2"/>
            <a:r>
              <a:rPr lang="en-US" dirty="0"/>
              <a:t>and a conversion character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90DF2-7105-4F67-A305-13B3E9C5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78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DC0-ECA4-4898-895C-EEE98174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Input: </a:t>
            </a:r>
            <a:r>
              <a:rPr lang="en-US" dirty="0" err="1"/>
              <a:t>scanf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F5DE3-04A1-4343-97EE-6859B37DF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6255228" cy="472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90DF2-7105-4F67-A305-13B3E9C5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18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9577-5AE9-4C73-8A05-E5DD78B1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Rudimentary Calculator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45B7B-D73A-4C28-9CB3-BD9A95BF9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79882"/>
            <a:ext cx="6348413" cy="36428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72F83-56DD-469D-8B9E-0A300E36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937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7EDE-EB28-4233-B90C-42C15327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Reading a 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6B5D6-9410-4653-980A-7BF5C0E2F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981200"/>
            <a:ext cx="6348413" cy="12082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4B871-571C-4BEE-8D0A-DA035A0E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6F7F3-D871-4705-87CE-72A6DC08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195001"/>
            <a:ext cx="7010400" cy="117603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14A8FB-C3A2-458F-B4E2-F71D71B87DEF}"/>
              </a:ext>
            </a:extLst>
          </p:cNvPr>
          <p:cNvCxnSpPr/>
          <p:nvPr/>
        </p:nvCxnSpPr>
        <p:spPr>
          <a:xfrm>
            <a:off x="76200" y="3657600"/>
            <a:ext cx="7391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164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7EDE-EB28-4233-B90C-42C15327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Reading a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4B871-571C-4BEE-8D0A-DA035A0E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98C27A-8B39-44D3-AB8D-81AB9E807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209800"/>
            <a:ext cx="7010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86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B4E7-A350-4779-9F22-41057587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8214-5860-4011-8739-F1E24F1C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*</a:t>
            </a:r>
            <a:r>
              <a:rPr lang="en-US" dirty="0" err="1"/>
              <a:t>fp</a:t>
            </a:r>
            <a:r>
              <a:rPr lang="en-US" dirty="0"/>
              <a:t>;</a:t>
            </a:r>
          </a:p>
          <a:p>
            <a:r>
              <a:rPr lang="en-US" dirty="0"/>
              <a:t>FILE *</a:t>
            </a:r>
            <a:r>
              <a:rPr lang="en-US" dirty="0" err="1"/>
              <a:t>fopen</a:t>
            </a:r>
            <a:r>
              <a:rPr lang="en-US" dirty="0"/>
              <a:t> (char *name, char *mode);</a:t>
            </a:r>
          </a:p>
          <a:p>
            <a:r>
              <a:rPr lang="en-US" dirty="0" err="1"/>
              <a:t>fp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(name, mode);</a:t>
            </a:r>
          </a:p>
          <a:p>
            <a:r>
              <a:rPr lang="en-US" dirty="0"/>
              <a:t>mode can be </a:t>
            </a:r>
          </a:p>
          <a:p>
            <a:pPr lvl="1"/>
            <a:r>
              <a:rPr lang="en-US" dirty="0"/>
              <a:t>“r” (read mode),</a:t>
            </a:r>
          </a:p>
          <a:p>
            <a:pPr lvl="1"/>
            <a:r>
              <a:rPr lang="en-US" dirty="0"/>
              <a:t>“w” (write mode), </a:t>
            </a:r>
          </a:p>
          <a:p>
            <a:pPr lvl="1"/>
            <a:r>
              <a:rPr lang="en-US" dirty="0"/>
              <a:t>and “a” (append mode).</a:t>
            </a:r>
          </a:p>
          <a:p>
            <a:r>
              <a:rPr lang="en-US" dirty="0"/>
              <a:t>int </a:t>
            </a:r>
            <a:r>
              <a:rPr lang="en-US" dirty="0" err="1"/>
              <a:t>getc</a:t>
            </a:r>
            <a:r>
              <a:rPr lang="en-US" dirty="0"/>
              <a:t> (FILE *</a:t>
            </a:r>
            <a:r>
              <a:rPr lang="en-US" dirty="0" err="1"/>
              <a:t>fp</a:t>
            </a:r>
            <a:r>
              <a:rPr lang="en-US" dirty="0"/>
              <a:t>): get a character from file.</a:t>
            </a:r>
          </a:p>
          <a:p>
            <a:r>
              <a:rPr lang="en-US" dirty="0"/>
              <a:t>int </a:t>
            </a:r>
            <a:r>
              <a:rPr lang="en-US" dirty="0" err="1"/>
              <a:t>putc</a:t>
            </a:r>
            <a:r>
              <a:rPr lang="en-US" dirty="0"/>
              <a:t> (int c, FILE* </a:t>
            </a:r>
            <a:r>
              <a:rPr lang="en-US" dirty="0" err="1"/>
              <a:t>fp</a:t>
            </a:r>
            <a:r>
              <a:rPr lang="en-US" dirty="0"/>
              <a:t>) put a character into a file</a:t>
            </a:r>
          </a:p>
          <a:p>
            <a:r>
              <a:rPr lang="en-US" dirty="0"/>
              <a:t>int </a:t>
            </a:r>
            <a:r>
              <a:rPr lang="en-US" dirty="0" err="1"/>
              <a:t>fscanf</a:t>
            </a:r>
            <a:r>
              <a:rPr lang="en-US" dirty="0"/>
              <a:t> (FILE *</a:t>
            </a:r>
            <a:r>
              <a:rPr lang="en-US" dirty="0" err="1"/>
              <a:t>fp</a:t>
            </a:r>
            <a:r>
              <a:rPr lang="en-US" dirty="0"/>
              <a:t>, char *format, … )</a:t>
            </a:r>
          </a:p>
          <a:p>
            <a:r>
              <a:rPr lang="en-US" dirty="0"/>
              <a:t>int </a:t>
            </a:r>
            <a:r>
              <a:rPr lang="en-US"/>
              <a:t>fprintf</a:t>
            </a:r>
            <a:r>
              <a:rPr lang="en-US" dirty="0"/>
              <a:t> (FILE *</a:t>
            </a:r>
            <a:r>
              <a:rPr lang="en-US" dirty="0" err="1"/>
              <a:t>fp</a:t>
            </a:r>
            <a:r>
              <a:rPr lang="en-US" dirty="0"/>
              <a:t>, char *format, …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A746E-65F3-4504-98AA-1E18CF77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69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133A-AA61-493C-A098-18781053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E476-978D-4BB4-9316-DAC689DB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getchar</a:t>
            </a:r>
            <a:r>
              <a:rPr lang="en-US" dirty="0"/>
              <a:t> (void): reads from standard input stream (usually keyboard)</a:t>
            </a:r>
          </a:p>
          <a:p>
            <a:r>
              <a:rPr lang="en-US" dirty="0"/>
              <a:t>Using “&lt;“ for input redirection: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test.c</a:t>
            </a:r>
            <a:endParaRPr lang="en-US" dirty="0"/>
          </a:p>
          <a:p>
            <a:pPr lvl="1"/>
            <a:r>
              <a:rPr lang="en-US" dirty="0"/>
              <a:t>./</a:t>
            </a:r>
            <a:r>
              <a:rPr lang="en-US" dirty="0" err="1"/>
              <a:t>a.out</a:t>
            </a:r>
            <a:r>
              <a:rPr lang="en-US" dirty="0"/>
              <a:t> &lt;inputfile.txt</a:t>
            </a:r>
          </a:p>
          <a:p>
            <a:r>
              <a:rPr lang="en-US" dirty="0"/>
              <a:t>program reads characters from inputfile.txt instead of standard input</a:t>
            </a:r>
          </a:p>
          <a:p>
            <a:r>
              <a:rPr lang="en-US" dirty="0"/>
              <a:t>“&lt;inputfile.txt” is not included in command-line arguments </a:t>
            </a:r>
            <a:r>
              <a:rPr lang="en-US" i="1" dirty="0" err="1"/>
              <a:t>argv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3F8BA-80D3-4E7F-BA15-8D7FDA4C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57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133A-AA61-493C-A098-18781053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E476-978D-4BB4-9316-DAC689DB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0400"/>
            <a:ext cx="6348413" cy="3881437"/>
          </a:xfrm>
        </p:spPr>
        <p:txBody>
          <a:bodyPr/>
          <a:lstStyle/>
          <a:p>
            <a:r>
              <a:rPr lang="en-US" dirty="0"/>
              <a:t>Another approach: following command-line runs two programs p1 and p2:</a:t>
            </a:r>
          </a:p>
          <a:p>
            <a:pPr lvl="1"/>
            <a:r>
              <a:rPr lang="en-US" dirty="0"/>
              <a:t>p1 | p2</a:t>
            </a:r>
          </a:p>
          <a:p>
            <a:r>
              <a:rPr lang="en-US" dirty="0"/>
              <a:t>It pipes the standard output of p1 into standard input for p2</a:t>
            </a:r>
          </a:p>
          <a:p>
            <a:r>
              <a:rPr lang="en-US" dirty="0"/>
              <a:t>int </a:t>
            </a:r>
            <a:r>
              <a:rPr lang="en-US" dirty="0" err="1"/>
              <a:t>putchar</a:t>
            </a:r>
            <a:r>
              <a:rPr lang="en-US" dirty="0"/>
              <a:t> (int): puts the input character on the standard output.</a:t>
            </a:r>
          </a:p>
          <a:p>
            <a:r>
              <a:rPr lang="en-US" dirty="0"/>
              <a:t>Output stream redirection using command-line: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test.c</a:t>
            </a:r>
            <a:endParaRPr lang="en-US" dirty="0"/>
          </a:p>
          <a:p>
            <a:pPr lvl="1"/>
            <a:r>
              <a:rPr lang="en-US" dirty="0"/>
              <a:t>./</a:t>
            </a:r>
            <a:r>
              <a:rPr lang="en-US" dirty="0" err="1"/>
              <a:t>a.out</a:t>
            </a:r>
            <a:r>
              <a:rPr lang="en-US" dirty="0"/>
              <a:t> &gt;outputfile.txt</a:t>
            </a:r>
          </a:p>
          <a:p>
            <a:r>
              <a:rPr lang="en-US" dirty="0"/>
              <a:t>Redirecting both input and output streams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a.out</a:t>
            </a:r>
            <a:r>
              <a:rPr lang="en-US" dirty="0"/>
              <a:t> &lt;inputfile.txt  &gt;outputfile.txt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3F8BA-80D3-4E7F-BA15-8D7FDA4C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92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7514-20ED-42B3-963B-2F6D72CF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850CE-A9BF-42C4-9821-A682AF9DC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65880"/>
            <a:ext cx="6348413" cy="28708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A602-4AAB-4761-A27E-CDF8A90C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63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9A6F-3FB2-4C8B-9C47-9CE5C19A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 - </a:t>
            </a:r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DA54-52CD-4F78-A987-BE97A8C8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45494"/>
            <a:ext cx="6348413" cy="3881437"/>
          </a:xfrm>
        </p:spPr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printf</a:t>
            </a:r>
            <a:r>
              <a:rPr lang="en-US" dirty="0"/>
              <a:t> (char * format, arg1, arg2,…)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20E9C-E40B-4D10-A1D1-182E87DF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76ED9-CDDF-4B3C-9F6F-956D7B4C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31" y="2670302"/>
            <a:ext cx="5791200" cy="32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8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9A6F-3FB2-4C8B-9C47-9CE5C19A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 - </a:t>
            </a:r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DA54-52CD-4F78-A987-BE97A8C8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00" y="1447800"/>
            <a:ext cx="6348413" cy="3881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20E9C-E40B-4D10-A1D1-182E87DF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5EE55-1BE1-4EA2-A354-CDF25A7F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06" y="1454150"/>
            <a:ext cx="6400386" cy="54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1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8ED1-C36A-4D31-AAB0-523E344A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– Width Option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DF41D-4F2A-4450-BE3F-EB4457C4C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03" y="2061370"/>
            <a:ext cx="6130898" cy="22099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1E08C-09B8-4570-B28E-44F318F7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C5A89-CD15-4AFC-991E-87028466E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78" y="4419600"/>
            <a:ext cx="612622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6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93AA-E373-46F6-A5AE-AC2CB609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629400" cy="1320800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– Zero-Fill &amp; Sign Option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86B05-944E-4876-B11C-EE219411F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69" y="1930400"/>
            <a:ext cx="6092031" cy="20538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CB92-16FA-460D-97E9-F1B5F9DB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969BB-C2D0-4573-9F15-CD007D2CD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31" y="4513634"/>
            <a:ext cx="6019800" cy="20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997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2509</TotalTime>
  <Words>636</Words>
  <Application>Microsoft Office PowerPoint</Application>
  <PresentationFormat>On-screen Show (4:3)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</vt:lpstr>
      <vt:lpstr>    Chapter 7: Input and Output  Kianoosh G. Boroojeni</vt:lpstr>
      <vt:lpstr>Chapter Goals</vt:lpstr>
      <vt:lpstr>Standard Input and Output</vt:lpstr>
      <vt:lpstr>Standard Input and Output</vt:lpstr>
      <vt:lpstr>Example:</vt:lpstr>
      <vt:lpstr>Formatted Output - printf</vt:lpstr>
      <vt:lpstr>Formatted Output - printf</vt:lpstr>
      <vt:lpstr>printf – Width Option</vt:lpstr>
      <vt:lpstr>printf – Zero-Fill &amp; Sign Option</vt:lpstr>
      <vt:lpstr>printf - Invisible Plus Sign</vt:lpstr>
      <vt:lpstr>printf - Printing Strings</vt:lpstr>
      <vt:lpstr>pritnf - Floating Point</vt:lpstr>
      <vt:lpstr>pritnf - Floating Point</vt:lpstr>
      <vt:lpstr>pritnf - Floating Point</vt:lpstr>
      <vt:lpstr>pritnf – Using Asterisk</vt:lpstr>
      <vt:lpstr>Variable-Length Argument Lists</vt:lpstr>
      <vt:lpstr>Variable-Length Argument Lists</vt:lpstr>
      <vt:lpstr>Variable-Length Argument Lists</vt:lpstr>
      <vt:lpstr>Formatted Input: scanf</vt:lpstr>
      <vt:lpstr>Formatted Input: scanf</vt:lpstr>
      <vt:lpstr>Formatted Input: scanf</vt:lpstr>
      <vt:lpstr>Example: Rudimentary Calculator</vt:lpstr>
      <vt:lpstr>Example: Reading a Date</vt:lpstr>
      <vt:lpstr>Example: Reading a Date</vt:lpstr>
      <vt:lpstr>File Access</vt:lpstr>
    </vt:vector>
  </TitlesOfParts>
  <Company>Gokaraju Infotech Inc.,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chandrasekhar</dc:creator>
  <cp:lastModifiedBy>Kianoosh Boroojeni</cp:lastModifiedBy>
  <cp:revision>245</cp:revision>
  <dcterms:created xsi:type="dcterms:W3CDTF">2002-05-19T15:38:14Z</dcterms:created>
  <dcterms:modified xsi:type="dcterms:W3CDTF">2018-06-26T17:55:10Z</dcterms:modified>
</cp:coreProperties>
</file>