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6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7" r:id="rId24"/>
    <p:sldId id="316" r:id="rId25"/>
    <p:sldId id="318" r:id="rId26"/>
    <p:sldId id="319" r:id="rId27"/>
    <p:sldId id="320" r:id="rId28"/>
    <p:sldId id="321" r:id="rId29"/>
    <p:sldId id="322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109"/>
    <a:srgbClr val="DDFDD7"/>
    <a:srgbClr val="DBF9E6"/>
    <a:srgbClr val="07631F"/>
    <a:srgbClr val="DF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163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BD55A-93D3-468D-B0EF-92A60241D7F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D873-5511-4869-9AC5-9345B225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BD873-5511-4869-9AC5-9345B22559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BD873-5511-4869-9AC5-9345B22559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BD873-5511-4869-9AC5-9345B22559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BD873-5511-4869-9AC5-9345B22559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E71B8CBD-39A5-4481-971F-004AF45D62DF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A3546D4-0233-4B5F-9774-A612E7A79753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9325B5-BB5F-4B2F-A035-A2761977AD1B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4AB28BAD-E5C5-4B46-9ADE-8B7EB7A09BE9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B3D204D4-2988-477F-B237-9EE6A08EE4A0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6DCB7131-8095-4A22-A23F-54B6EF8620D9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5C710FB-7A0D-4651-873A-E480D7E0D08F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967ED312-F1C2-485E-93B5-1DBD4579CA89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1ADA4AD7-EDE7-47C9-8D58-19F6A59DE60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B0300AA-4BFB-4C8F-865C-BC8B9325A919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75F801EF-90AC-40EC-BFCF-FF762608640A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91ECB38-127E-4614-BB61-1EB7A0C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8A9E9B3-8A6B-4430-8380-33829BA1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49038E2-416C-439F-9B3F-2A1AB02C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CE66-B41F-43B7-9DBE-A87DD4439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00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EE54-E172-4E09-A332-9F62750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B51F-BE0D-4129-95C3-5BD725C7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A6FD-F2CB-4045-AF1F-3CD37554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CDAB-B5EF-4264-801F-94C115992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1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7CE37E8A-2FBD-4211-974A-ED2DCE53D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6D4A776-1A6E-49B0-98DB-DD1BE2CCB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E06653D-44FE-4D6B-A904-461BAFA40F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56A742-5E2D-4C2E-9F17-625959DEA8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6B103A-D472-4407-B152-FE85151809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A0D19-DDA0-41F9-9600-109767CED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58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C3D2-5734-4C3D-AB88-2E68CD86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66B4-32FB-42C1-8D86-0D1B05F4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C294-030F-4E9D-BF79-4FE15B49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9AC7-D3D3-4D18-AEB5-A1ABBC5E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744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FF44C4A8-ED9F-4E3B-8A2A-86D617A0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D8B96421-BE25-4A71-916A-99A701B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BCC342-2A73-4761-8873-E4C349D3B7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EC8EB1-D5A5-4B5A-AFF8-C6A0CF9F2A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364440-8CB6-4F2B-84C0-0763578852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4DCA-CE75-4D1D-ACC7-8CC134F19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04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12A6B9-E203-4BC1-96E9-206B85D8B8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62B5A0-BA91-41C9-B773-29417A8F01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FF674-D064-453A-ABBB-50F0449BC8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E206B-340B-44CF-B110-72BEF4DA2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67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C56B-236F-4500-A6BC-1A19ED80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D01CB-3243-4BEF-BDF4-D3C8E78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4E00-7DD5-4797-9925-CFFA0DC5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ED152-A5FA-4648-AE0B-31090EE32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35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2C72-B7FC-418A-865C-621DB0DB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1E0E-97DA-44BE-8363-EA49805C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F6AB-893A-4C99-8565-90AE517C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B3B1A-431C-4B67-8F34-2F533C5F2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6F02-F461-497A-9539-2097969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7A03-0974-463C-AA94-0E52BD25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6C1A-2780-4847-AA6B-141D832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61B86-DE14-47BC-9EC7-49E6DC2891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1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E383-8D78-45DD-972D-E12FFF97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15A2-FBFA-481D-ABFC-8F08770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211B-6D32-42DF-9655-EF99BE98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7DF9-2DE4-4195-89FD-A442C3D06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EA2B3B-20A7-46BB-9F57-30CE1AE6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97A4F1-F529-419A-BF52-92730DE1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3218A1-6E09-4250-9BBB-8DD8EE5A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5F30-D662-4CE9-9A84-5EBE754628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12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F09E898-182D-468A-9E4F-6C56A82E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5F4C39-3330-406E-BB49-44511A90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3D2F77-E525-4DAA-B014-F9B0E712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9C663-8E3E-4686-B314-38AD344B7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1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16F1378-3753-4C44-A9DA-80701B85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85F454-BE36-4E1B-8DEF-9DF32044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D5B541-CE31-4878-BD5B-4D9E5D4D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35B73-7929-4147-B9FE-A64317868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62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E123443-889D-42CE-B33D-B11F91BF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758BC8-5E3B-4C85-AD08-BCA8576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205C6E-A221-4DA7-AF8F-D2F75AA0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41A8F-1A86-416A-80E7-01AB4FBA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1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8B7A47-1CCC-43BB-8D76-9B928AF0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706E43-AEB5-4A7C-B3CC-D7E70C8B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536504-EF2C-4945-BCDE-A03E415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8E08-ACD7-47B2-9CB7-4A9F90FDC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45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92241E-E45C-4F66-BD1F-23129150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E0F09-D9B1-48B8-AC61-1FE40227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CF0277-6A14-4C66-A09D-3197A4BA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DF55B-A0EF-4154-AFC5-FE21E22F7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15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B346223E-54CC-4FB1-8825-CBF8A9BCFCBA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7EFD05F-AD7F-4E34-A712-C09D1BF2FA77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0B1FFD-0058-4B2B-9465-349A6535AC10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02A7B7-C8CA-4804-BA39-014BB70EF0B5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A64C5B4-FF0E-45AA-B276-7D3D87CC5A12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172A53B-B9A2-49B9-8A6B-4884591BC283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AE9D82F-E7F4-4E2E-968A-D53769CF7734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57F553-E16C-46B9-BA47-EA7CC71C6CF3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C53312-7E8E-491C-94A0-AB1D363967C9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ACF7EEE-B52A-49B7-8594-B1FB932B972A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935FE67-15A6-4474-8800-CC3A9CA86F69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68EF00A-4182-4F2C-9862-1D772324C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FA3EC66-8D88-4682-A3FE-36771F603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9051-8FAE-4A7B-9306-E296CDA09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B243-E8D7-4D1A-B706-EA960E305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C843-62AB-4999-931D-54E610958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574DC00E-75DD-4CFC-8678-71E7D6B393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700" r:id="rId11"/>
    <p:sldLayoutId id="2147483695" r:id="rId12"/>
    <p:sldLayoutId id="2147483701" r:id="rId13"/>
    <p:sldLayoutId id="2147483696" r:id="rId14"/>
    <p:sldLayoutId id="2147483697" r:id="rId15"/>
    <p:sldLayoutId id="2147483698" r:id="rId16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48C451E-5C85-412A-A4C7-CECD4BAE1B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47460" y="1676400"/>
            <a:ext cx="5105400" cy="1470025"/>
          </a:xfrm>
        </p:spPr>
        <p:txBody>
          <a:bodyPr anchor="ctr"/>
          <a:lstStyle/>
          <a:p>
            <a:pPr algn="l"/>
            <a:br>
              <a:rPr lang="en-US" altLang="en-US" sz="3600" dirty="0"/>
            </a:br>
            <a:br>
              <a:rPr lang="en-US" altLang="en-US" sz="3600" dirty="0"/>
            </a:br>
            <a:br>
              <a:rPr lang="en-US" altLang="en-US" sz="3600" dirty="0"/>
            </a:br>
            <a:r>
              <a:rPr lang="en-US" altLang="en-US" sz="3600" dirty="0"/>
              <a:t>Chapter 8: Unix</a:t>
            </a:r>
            <a:br>
              <a:rPr lang="en-US" altLang="en-US" sz="3600" dirty="0"/>
            </a:br>
            <a:r>
              <a:rPr lang="en-US" altLang="en-US" sz="3600" dirty="0"/>
              <a:t>System Interface</a:t>
            </a:r>
            <a:br>
              <a:rPr lang="en-US" altLang="en-US" sz="3600" dirty="0"/>
            </a:br>
            <a:r>
              <a:rPr lang="en-US" altLang="en-US" sz="2400" dirty="0">
                <a:solidFill>
                  <a:schemeClr val="tx1"/>
                </a:solidFill>
              </a:rPr>
              <a:t>Kianoosh G. Boroojeni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48D23-49C3-4A8D-8645-E355775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3CE66-B41F-43B7-9DBE-A87DD44399D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D24EA-00C2-4DED-A7F7-4CE7DAD7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52097"/>
            <a:ext cx="3124200" cy="42629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4739-4793-4CB3-936C-70F7311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Error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070-76C5-42A9-968F-81923BD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2ADC6D-4EAE-4A26-81AD-77308FA63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505" y="2160588"/>
            <a:ext cx="57426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9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4739-4793-4CB3-936C-70F7311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(LSEEK)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070-76C5-42A9-968F-81923BD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B1215-5A96-4AA1-8C20-5BCB2A59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348413" cy="4441825"/>
          </a:xfrm>
        </p:spPr>
        <p:txBody>
          <a:bodyPr/>
          <a:lstStyle/>
          <a:p>
            <a:r>
              <a:rPr lang="en-US" dirty="0"/>
              <a:t>long </a:t>
            </a:r>
            <a:r>
              <a:rPr lang="en-US" dirty="0" err="1"/>
              <a:t>lseek</a:t>
            </a:r>
            <a:r>
              <a:rPr lang="en-US" dirty="0"/>
              <a:t> (int </a:t>
            </a:r>
            <a:r>
              <a:rPr lang="en-US" dirty="0" err="1"/>
              <a:t>fd</a:t>
            </a:r>
            <a:r>
              <a:rPr lang="en-US" dirty="0"/>
              <a:t>, long offset, int origin)</a:t>
            </a:r>
          </a:p>
          <a:p>
            <a:r>
              <a:rPr lang="en-US" dirty="0"/>
              <a:t>origin = 0, 1, or 2</a:t>
            </a:r>
          </a:p>
          <a:p>
            <a:pPr lvl="1"/>
            <a:r>
              <a:rPr lang="en-US" dirty="0"/>
              <a:t>means that offset must be measured from the beginning, current position or end of the file.</a:t>
            </a:r>
          </a:p>
          <a:p>
            <a:r>
              <a:rPr lang="en-US" dirty="0"/>
              <a:t>Move around in a file without reading or writing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344BA-4CB1-4CD5-9DF1-5C6B3F4C3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41561"/>
            <a:ext cx="6096000" cy="28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0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4739-4793-4CB3-936C-70F7311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(LSEEK)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070-76C5-42A9-968F-81923BD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B1215-5A96-4AA1-8C20-5BCB2A59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348413" cy="4441825"/>
          </a:xfrm>
        </p:spPr>
        <p:txBody>
          <a:bodyPr/>
          <a:lstStyle/>
          <a:p>
            <a:r>
              <a:rPr lang="en-US" dirty="0"/>
              <a:t>To append to a file, before writing, seek to the end of file using:</a:t>
            </a:r>
          </a:p>
          <a:p>
            <a:pPr lvl="1"/>
            <a:r>
              <a:rPr lang="en-US" dirty="0" err="1"/>
              <a:t>lseek</a:t>
            </a:r>
            <a:r>
              <a:rPr lang="en-US" dirty="0"/>
              <a:t> (</a:t>
            </a:r>
            <a:r>
              <a:rPr lang="en-US" dirty="0" err="1"/>
              <a:t>fd</a:t>
            </a:r>
            <a:r>
              <a:rPr lang="en-US" dirty="0"/>
              <a:t>, 0L, 2)</a:t>
            </a:r>
          </a:p>
          <a:p>
            <a:r>
              <a:rPr lang="en-US" dirty="0"/>
              <a:t>To rewind (get back to the beginning):</a:t>
            </a:r>
          </a:p>
          <a:p>
            <a:pPr lvl="1"/>
            <a:r>
              <a:rPr lang="en-US" dirty="0" err="1"/>
              <a:t>lseek</a:t>
            </a:r>
            <a:r>
              <a:rPr lang="en-US" dirty="0"/>
              <a:t> (</a:t>
            </a:r>
            <a:r>
              <a:rPr lang="en-US" dirty="0" err="1"/>
              <a:t>fd</a:t>
            </a:r>
            <a:r>
              <a:rPr lang="en-US" dirty="0"/>
              <a:t>, 0L, 0)</a:t>
            </a:r>
          </a:p>
          <a:p>
            <a:r>
              <a:rPr lang="en-US" dirty="0"/>
              <a:t>Write a program that copy the characters of file 1 (FD = fd1) to file 2 (FD = fd2) in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44211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Fopen</a:t>
            </a:r>
            <a:r>
              <a:rPr lang="en-US" dirty="0"/>
              <a:t> and </a:t>
            </a:r>
            <a:r>
              <a:rPr lang="en-US" dirty="0" err="1"/>
              <a:t>Getc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4CF33-7203-42A6-BE29-2C4A27060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54" y="2160588"/>
            <a:ext cx="5953704" cy="3881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78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Fopen</a:t>
            </a:r>
            <a:r>
              <a:rPr lang="en-US" dirty="0"/>
              <a:t> and </a:t>
            </a:r>
            <a:r>
              <a:rPr lang="en-US" dirty="0" err="1"/>
              <a:t>Getc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6FE095-DE70-4E4E-AFD8-74C1013A1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0"/>
            <a:ext cx="6705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2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Fopen</a:t>
            </a:r>
            <a:r>
              <a:rPr lang="en-US" dirty="0"/>
              <a:t> and </a:t>
            </a:r>
            <a:r>
              <a:rPr lang="en-US" dirty="0" err="1"/>
              <a:t>Getc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C203A2-4ABB-4ED4-A6C6-2847CB1A3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2895600"/>
            <a:ext cx="7244739" cy="20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9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Fopen</a:t>
            </a:r>
            <a:r>
              <a:rPr lang="en-US" dirty="0"/>
              <a:t> and </a:t>
            </a:r>
            <a:r>
              <a:rPr lang="en-US" dirty="0" err="1"/>
              <a:t>Getc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6B7E26-6308-4C85-B3B4-1E5FFCE96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98" y="2160588"/>
            <a:ext cx="62684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Fopen</a:t>
            </a:r>
            <a:r>
              <a:rPr lang="en-US" dirty="0"/>
              <a:t> and </a:t>
            </a:r>
            <a:r>
              <a:rPr lang="en-US" dirty="0" err="1"/>
              <a:t>Getc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6B7E26-6308-4C85-B3B4-1E5FFCE96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98" y="2160588"/>
            <a:ext cx="62684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0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Fopen</a:t>
            </a:r>
            <a:r>
              <a:rPr lang="en-US" dirty="0"/>
              <a:t> and </a:t>
            </a:r>
            <a:r>
              <a:rPr lang="en-US" dirty="0" err="1"/>
              <a:t>Getc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AA5D3F-5930-4132-8A67-1C0362C4A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14957"/>
            <a:ext cx="6348413" cy="37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8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Fopen</a:t>
            </a:r>
            <a:r>
              <a:rPr lang="en-US" dirty="0"/>
              <a:t> and </a:t>
            </a:r>
            <a:r>
              <a:rPr lang="en-US" dirty="0" err="1"/>
              <a:t>Getc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EA2238-D00A-47AE-9E24-1F4F5E899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18" y="2286000"/>
            <a:ext cx="66047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E30B-A8E5-43A1-B6DC-73D638EF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 The UNIX System Interface _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2BA1-EDE7-41BE-92F8-DFEA3813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Learning how to use some of the most important UNIX system calls from C programs:</a:t>
            </a:r>
          </a:p>
          <a:p>
            <a:endParaRPr lang="en-US" sz="2000" dirty="0"/>
          </a:p>
          <a:p>
            <a:pPr lvl="1"/>
            <a:r>
              <a:rPr lang="en-US" sz="1800" dirty="0"/>
              <a:t>Learning I/O system calls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Learning system calls related to File System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Learning system calls for storage allocation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4A3DD-A5E8-4F22-B861-0E6B65A6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10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Fopen</a:t>
            </a:r>
            <a:r>
              <a:rPr lang="en-US" dirty="0"/>
              <a:t> and </a:t>
            </a:r>
            <a:r>
              <a:rPr lang="en-US" dirty="0" err="1"/>
              <a:t>Getc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2ED3C-90F1-487C-B202-65A52853E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40896"/>
            <a:ext cx="6348413" cy="33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Fopen</a:t>
            </a:r>
            <a:r>
              <a:rPr lang="en-US" dirty="0"/>
              <a:t> and </a:t>
            </a:r>
            <a:r>
              <a:rPr lang="en-US" dirty="0" err="1"/>
              <a:t>Getc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F03CA-A1BD-4DC8-9FDB-7F12AE7FC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895600"/>
            <a:ext cx="7086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5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Allocator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F1E9CD-98D1-4AAE-8466-816A8FD16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949086"/>
            <a:ext cx="6348413" cy="23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5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Allocator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937207-1DC0-4099-9A3F-04AC2B6B8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89876"/>
            <a:ext cx="6348413" cy="26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66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Header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BBD94-F96A-4823-8AE9-78EE76A37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693420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128054-22F3-4900-9E78-7926D3945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09800"/>
            <a:ext cx="68093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7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3ACB60-3825-46BB-A58D-A8A570C21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88472"/>
            <a:ext cx="6348413" cy="38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22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9F64B3-3FAB-498F-BF20-379AAF48D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67" y="2160588"/>
            <a:ext cx="615287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9F64B3-3FAB-498F-BF20-379AAF48D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67" y="2160588"/>
            <a:ext cx="615287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59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63B6-E326-4330-8F06-D08C2911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60E7-D8F4-4111-8846-50A2A8E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46776-6A0D-47E4-8942-986D472CD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00" y="1981200"/>
            <a:ext cx="594690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1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D897-5CEA-466F-B8A7-7CECFDC7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E94E-2D3C-433A-B55F-6E28DB7D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0"/>
            <a:ext cx="6348413" cy="4654550"/>
          </a:xfrm>
        </p:spPr>
        <p:txBody>
          <a:bodyPr/>
          <a:lstStyle/>
          <a:p>
            <a:r>
              <a:rPr lang="en-US" dirty="0"/>
              <a:t>Small non-negative integer for every file in UNIX</a:t>
            </a:r>
          </a:p>
          <a:p>
            <a:r>
              <a:rPr lang="en-US" dirty="0"/>
              <a:t>Is used instead of the file name to identify it.</a:t>
            </a:r>
          </a:p>
          <a:p>
            <a:r>
              <a:rPr lang="en-US" dirty="0"/>
              <a:t>When opening a file, open function returns pointer to FILE which is a structure containing FD</a:t>
            </a:r>
          </a:p>
          <a:p>
            <a:r>
              <a:rPr lang="en-US" dirty="0"/>
              <a:t>Every Peripheral device (even keyboard and screen) is a file in UNIX file system.</a:t>
            </a:r>
          </a:p>
          <a:p>
            <a:r>
              <a:rPr lang="en-US" dirty="0"/>
              <a:t>Since input and output invoking keyboard and screen is so common,</a:t>
            </a:r>
          </a:p>
          <a:p>
            <a:pPr lvl="1"/>
            <a:r>
              <a:rPr lang="en-US" dirty="0"/>
              <a:t>File Descriptor 0 is reserved for standard input;</a:t>
            </a:r>
          </a:p>
          <a:p>
            <a:pPr lvl="1"/>
            <a:r>
              <a:rPr lang="en-US" dirty="0"/>
              <a:t>File Descriptor 1 is reserved for standard output;</a:t>
            </a:r>
          </a:p>
          <a:p>
            <a:pPr lvl="1"/>
            <a:r>
              <a:rPr lang="en-US" dirty="0"/>
              <a:t>File Descriptor 2 is reserved for standard error;</a:t>
            </a:r>
          </a:p>
          <a:p>
            <a:r>
              <a:rPr lang="en-US" dirty="0"/>
              <a:t>Possible to redirect standard I/O to and from files using &lt; and &gt;: </a:t>
            </a:r>
            <a:r>
              <a:rPr lang="en-US" dirty="0" err="1"/>
              <a:t>programName</a:t>
            </a:r>
            <a:r>
              <a:rPr lang="en-US" dirty="0"/>
              <a:t> &lt;</a:t>
            </a:r>
            <a:r>
              <a:rPr lang="en-US" dirty="0" err="1"/>
              <a:t>infile</a:t>
            </a:r>
            <a:r>
              <a:rPr lang="en-US" dirty="0"/>
              <a:t> &gt;</a:t>
            </a:r>
            <a:r>
              <a:rPr lang="en-US" dirty="0" err="1"/>
              <a:t>outfile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7C851-20D7-46DA-94B8-AF76FF4A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08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D56E-086E-47CA-ADA5-069E3E0B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Functions: Character Testing/Conversion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42DB7-0DE5-46FD-B262-CEF06A751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743200"/>
            <a:ext cx="7155172" cy="2514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7CA53-046C-4CA1-8A7B-3FAEAD6B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018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D56E-086E-47CA-ADA5-069E3E0B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Functions: String Operations (</a:t>
            </a:r>
            <a:r>
              <a:rPr lang="en-US" dirty="0" err="1"/>
              <a:t>string.h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7CA53-046C-4CA1-8A7B-3FAEAD6B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2EB1A9-1363-4764-AE71-6EE9D3493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52" y="2819400"/>
            <a:ext cx="68331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D56E-086E-47CA-ADA5-069E3E0B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Functions: String Operations (</a:t>
            </a:r>
            <a:r>
              <a:rPr lang="en-US" dirty="0" err="1"/>
              <a:t>string.h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7CA53-046C-4CA1-8A7B-3FAEAD6B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2EB1A9-1363-4764-AE71-6EE9D3493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52" y="2819400"/>
            <a:ext cx="68331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3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D56E-086E-47CA-ADA5-069E3E0B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162800" cy="1320800"/>
          </a:xfrm>
        </p:spPr>
        <p:txBody>
          <a:bodyPr/>
          <a:lstStyle/>
          <a:p>
            <a:r>
              <a:rPr lang="en-US" dirty="0"/>
              <a:t>Helpful Functions: Mathematical Operations (</a:t>
            </a:r>
            <a:r>
              <a:rPr lang="en-US" dirty="0" err="1"/>
              <a:t>math.h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7CA53-046C-4CA1-8A7B-3FAEAD6B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107CEF-36DC-4870-B23C-D6B9B3BC7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16640"/>
            <a:ext cx="6348413" cy="27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D56E-086E-47CA-ADA5-069E3E0B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162800" cy="1320800"/>
          </a:xfrm>
        </p:spPr>
        <p:txBody>
          <a:bodyPr/>
          <a:lstStyle/>
          <a:p>
            <a:r>
              <a:rPr lang="en-US" dirty="0"/>
              <a:t>Helpful Functions: Random Number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7CA53-046C-4CA1-8A7B-3FAEAD6B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2D7C48-F344-4406-905A-931F6DE3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rand(): returns a random integer in the range 0, 1, 2, …, RAND_MAX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generate a uniformly distributed random number in the range [0,1),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#define </a:t>
            </a:r>
            <a:r>
              <a:rPr lang="en-US" dirty="0" err="1"/>
              <a:t>frand</a:t>
            </a:r>
            <a:r>
              <a:rPr lang="en-US" dirty="0"/>
              <a:t>() ((double) rand() / (RAND_MAX + 1))</a:t>
            </a:r>
          </a:p>
        </p:txBody>
      </p:sp>
    </p:spTree>
    <p:extLst>
      <p:ext uri="{BB962C8B-B14F-4D97-AF65-F5344CB8AC3E}">
        <p14:creationId xmlns:p14="http://schemas.microsoft.com/office/powerpoint/2010/main" val="59812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4739-4793-4CB3-936C-70F7311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I/O _ Read &amp; Write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4E4-E761-4898-9324-940198A8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n_read</a:t>
            </a:r>
            <a:r>
              <a:rPr lang="en-US" dirty="0"/>
              <a:t> = read( int </a:t>
            </a:r>
            <a:r>
              <a:rPr lang="en-US" dirty="0" err="1"/>
              <a:t>fd</a:t>
            </a:r>
            <a:r>
              <a:rPr lang="en-US" dirty="0"/>
              <a:t>, char *</a:t>
            </a:r>
            <a:r>
              <a:rPr lang="en-US" dirty="0" err="1"/>
              <a:t>buf</a:t>
            </a:r>
            <a:r>
              <a:rPr lang="en-US" dirty="0"/>
              <a:t>, int n);</a:t>
            </a:r>
          </a:p>
          <a:p>
            <a:pPr lvl="1"/>
            <a:r>
              <a:rPr lang="en-US" dirty="0"/>
              <a:t>Transfers up to n bytes from </a:t>
            </a:r>
            <a:r>
              <a:rPr lang="en-US" dirty="0" err="1"/>
              <a:t>fd</a:t>
            </a:r>
            <a:r>
              <a:rPr lang="en-US" dirty="0"/>
              <a:t> to </a:t>
            </a:r>
            <a:r>
              <a:rPr lang="en-US" dirty="0" err="1"/>
              <a:t>buf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n_written</a:t>
            </a:r>
            <a:r>
              <a:rPr lang="en-US" dirty="0"/>
              <a:t> = write( int </a:t>
            </a:r>
            <a:r>
              <a:rPr lang="en-US" dirty="0" err="1"/>
              <a:t>fd</a:t>
            </a:r>
            <a:r>
              <a:rPr lang="en-US" dirty="0"/>
              <a:t>, char *</a:t>
            </a:r>
            <a:r>
              <a:rPr lang="en-US" dirty="0" err="1"/>
              <a:t>buf</a:t>
            </a:r>
            <a:r>
              <a:rPr lang="en-US" dirty="0"/>
              <a:t>, int n);</a:t>
            </a:r>
          </a:p>
          <a:p>
            <a:pPr lvl="1"/>
            <a:r>
              <a:rPr lang="en-US" dirty="0"/>
              <a:t>transfers up to n bytes from </a:t>
            </a:r>
            <a:r>
              <a:rPr lang="en-US" dirty="0" err="1"/>
              <a:t>buf</a:t>
            </a:r>
            <a:r>
              <a:rPr lang="en-US" dirty="0"/>
              <a:t> to </a:t>
            </a:r>
            <a:r>
              <a:rPr lang="en-US" dirty="0" err="1"/>
              <a:t>fd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call returns the number of bytes transferred or -1 if an error happens.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070-76C5-42A9-968F-81923BD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11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4739-4793-4CB3-936C-70F7311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Standard Input to 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4E4-E761-4898-9324-940198A8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070-76C5-42A9-968F-81923BD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F3D83-0EA4-4BBC-A975-E8A5717B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658029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4739-4793-4CB3-936C-70F7311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getchar</a:t>
            </a:r>
            <a:r>
              <a:rPr lang="en-US" dirty="0"/>
              <a:t>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CDABC4-D61A-419C-9928-8E34B157B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048000"/>
            <a:ext cx="7003838" cy="2438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070-76C5-42A9-968F-81923BD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77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4739-4793-4CB3-936C-70F7311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getchar</a:t>
            </a:r>
            <a:r>
              <a:rPr lang="en-US" dirty="0"/>
              <a:t> Function (Buffered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070-76C5-42A9-968F-81923BD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7B3B48-F65F-4597-BDC9-638B053A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64635"/>
            <a:ext cx="6783194" cy="36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4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4739-4793-4CB3-936C-70F7311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I/O for Files: Open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070-76C5-42A9-968F-81923BD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28EE73-FDD0-44A3-8394-76630A0F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Flags: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9E207-9803-4503-A5DC-A9A85942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54508"/>
            <a:ext cx="6324600" cy="1171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27095B-1807-4679-BBDF-B330C196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69448"/>
            <a:ext cx="6248400" cy="18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4739-4793-4CB3-936C-70F7311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 File to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070-76C5-42A9-968F-81923BD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2496E49-2322-45E9-82BA-3101831DC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282405"/>
            <a:ext cx="6132897" cy="54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2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3981</TotalTime>
  <Words>572</Words>
  <Application>Microsoft Office PowerPoint</Application>
  <PresentationFormat>On-screen Show (4:3)</PresentationFormat>
  <Paragraphs>116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   Chapter 8: Unix System Interface Kianoosh G. Boroojeni</vt:lpstr>
      <vt:lpstr>Chapter 8: The UNIX System Interface _ Objectives</vt:lpstr>
      <vt:lpstr>File Descriptors in UNIX</vt:lpstr>
      <vt:lpstr>Low Level I/O _ Read &amp; Write </vt:lpstr>
      <vt:lpstr>Copying Standard Input to Standard Output</vt:lpstr>
      <vt:lpstr>Implementing getchar Function</vt:lpstr>
      <vt:lpstr>Implementing getchar Function (Buffered Version)</vt:lpstr>
      <vt:lpstr>Handling I/O for Files: Open Function</vt:lpstr>
      <vt:lpstr>Copy a File to Another</vt:lpstr>
      <vt:lpstr>Printing Error Message</vt:lpstr>
      <vt:lpstr>Random Access (LSEEK)</vt:lpstr>
      <vt:lpstr>Random Access (LSEEK)</vt:lpstr>
      <vt:lpstr>Implementation of Fopen and Getc</vt:lpstr>
      <vt:lpstr>Implementation of Fopen and Getc</vt:lpstr>
      <vt:lpstr>Implementation of Fopen and Getc</vt:lpstr>
      <vt:lpstr>Implementation of Fopen and Getc</vt:lpstr>
      <vt:lpstr>Implementation of Fopen and Getc</vt:lpstr>
      <vt:lpstr>Implementation of Fopen and Getc</vt:lpstr>
      <vt:lpstr>Implementation of Fopen and Getc</vt:lpstr>
      <vt:lpstr>Implementation of Fopen and Getc</vt:lpstr>
      <vt:lpstr>Implementation of Fopen and Getc</vt:lpstr>
      <vt:lpstr>Storage Allocator</vt:lpstr>
      <vt:lpstr>Storage Allocator</vt:lpstr>
      <vt:lpstr>Block Header</vt:lpstr>
      <vt:lpstr>Malloc Implementation</vt:lpstr>
      <vt:lpstr>Malloc Implementation</vt:lpstr>
      <vt:lpstr>Malloc Implementation</vt:lpstr>
      <vt:lpstr>Malloc Implementation</vt:lpstr>
      <vt:lpstr>Free Implementation</vt:lpstr>
      <vt:lpstr>Helpful Functions: Character Testing/Conversion</vt:lpstr>
      <vt:lpstr>Helpful Functions: String Operations (string.h)</vt:lpstr>
      <vt:lpstr>Helpful Functions: String Operations (string.h)</vt:lpstr>
      <vt:lpstr>Helpful Functions: Mathematical Operations (math.h)</vt:lpstr>
      <vt:lpstr>Helpful Functions: Random Number Generation</vt:lpstr>
    </vt:vector>
  </TitlesOfParts>
  <Company>Gokaraju Infotech Inc.,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Samira Zad</cp:lastModifiedBy>
  <cp:revision>272</cp:revision>
  <dcterms:created xsi:type="dcterms:W3CDTF">2002-05-19T15:38:14Z</dcterms:created>
  <dcterms:modified xsi:type="dcterms:W3CDTF">2020-04-01T12:39:55Z</dcterms:modified>
</cp:coreProperties>
</file>