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9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9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5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5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5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2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10/8/23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6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10/8/23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1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10/8/23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B4309B-EE00-9BB0-DB1B-E63155BA2BEB}"/>
              </a:ext>
            </a:extLst>
          </p:cNvPr>
          <p:cNvSpPr txBox="1">
            <a:spLocks/>
          </p:cNvSpPr>
          <p:nvPr/>
        </p:nvSpPr>
        <p:spPr>
          <a:xfrm>
            <a:off x="7395660" y="477077"/>
            <a:ext cx="4294414" cy="433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 cap="all" spc="300" baseline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>
                <a:latin typeface="Garamond" panose="02020404030301010803" pitchFamily="18" charset="0"/>
              </a:rPr>
              <a:t>Teorías</a:t>
            </a:r>
            <a:r>
              <a:rPr lang="en-US" dirty="0">
                <a:latin typeface="Garamond" panose="02020404030301010803" pitchFamily="18" charset="0"/>
              </a:rPr>
              <a:t> y </a:t>
            </a:r>
            <a:r>
              <a:rPr lang="en-US" dirty="0" err="1">
                <a:latin typeface="Garamond" panose="02020404030301010803" pitchFamily="18" charset="0"/>
              </a:rPr>
              <a:t>técnicas</a:t>
            </a:r>
            <a:r>
              <a:rPr lang="en-US" dirty="0">
                <a:latin typeface="Garamond" panose="02020404030301010803" pitchFamily="18" charset="0"/>
              </a:rPr>
              <a:t> para </a:t>
            </a:r>
            <a:r>
              <a:rPr lang="en-US" dirty="0" err="1">
                <a:latin typeface="Garamond" panose="02020404030301010803" pitchFamily="18" charset="0"/>
              </a:rPr>
              <a:t>imputación</a:t>
            </a:r>
            <a:r>
              <a:rPr lang="en-US" dirty="0">
                <a:latin typeface="Garamond" panose="02020404030301010803" pitchFamily="18" charset="0"/>
              </a:rPr>
              <a:t> de data </a:t>
            </a:r>
            <a:r>
              <a:rPr lang="en-US" dirty="0" err="1">
                <a:latin typeface="Garamond" panose="02020404030301010803" pitchFamily="18" charset="0"/>
              </a:rPr>
              <a:t>faltantes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F9DD75-10AF-7C47-C183-5D3E7611BA6B}"/>
              </a:ext>
            </a:extLst>
          </p:cNvPr>
          <p:cNvSpPr txBox="1">
            <a:spLocks/>
          </p:cNvSpPr>
          <p:nvPr/>
        </p:nvSpPr>
        <p:spPr>
          <a:xfrm>
            <a:off x="7395660" y="6056243"/>
            <a:ext cx="4294414" cy="8017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800" dirty="0" err="1">
                <a:latin typeface="Garamond" panose="02020404030301010803" pitchFamily="18" charset="0"/>
                <a:ea typeface="+mj-ea"/>
                <a:cs typeface="+mj-cs"/>
              </a:rPr>
              <a:t>Facilitador</a:t>
            </a:r>
            <a:r>
              <a:rPr lang="en-US" sz="2800" dirty="0">
                <a:latin typeface="Garamond" panose="02020404030301010803" pitchFamily="18" charset="0"/>
                <a:ea typeface="+mj-ea"/>
                <a:cs typeface="+mj-cs"/>
              </a:rPr>
              <a:t>: Ricardo J. Serrano</a:t>
            </a:r>
          </a:p>
        </p:txBody>
      </p:sp>
      <p:pic>
        <p:nvPicPr>
          <p:cNvPr id="1026" name="Picture 2" descr="Power BI Panama User Group cover photo">
            <a:extLst>
              <a:ext uri="{FF2B5EF4-FFF2-40B4-BE49-F238E27FC236}">
                <a16:creationId xmlns:a16="http://schemas.microsoft.com/office/drawing/2014/main" id="{6CC75100-5574-98FC-7F4B-D3F2F071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1" y="1523999"/>
            <a:ext cx="6844748" cy="309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93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4000">
              <a:schemeClr val="accent1">
                <a:lumMod val="45000"/>
                <a:lumOff val="5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ED76-D99E-B083-2044-B8FB47D0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399"/>
            <a:ext cx="9512110" cy="596349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05494BB-CB87-5A02-7FAA-16677736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89" y="1828800"/>
            <a:ext cx="5846227" cy="4114801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_tradnl" sz="2400" dirty="0">
                <a:latin typeface="Garamond" panose="02020404030301010803" pitchFamily="18" charset="0"/>
              </a:rPr>
              <a:t>Definición de datos faltantes (“</a:t>
            </a:r>
            <a:r>
              <a:rPr lang="es-ES_tradnl" sz="2400" dirty="0" err="1">
                <a:latin typeface="Garamond" panose="02020404030301010803" pitchFamily="18" charset="0"/>
              </a:rPr>
              <a:t>missing</a:t>
            </a:r>
            <a:r>
              <a:rPr lang="es-ES_tradnl" sz="2400" dirty="0">
                <a:latin typeface="Garamond" panose="02020404030301010803" pitchFamily="18" charset="0"/>
              </a:rPr>
              <a:t> data”)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_tradnl" sz="2400" dirty="0">
                <a:latin typeface="Garamond" panose="02020404030301010803" pitchFamily="18" charset="0"/>
              </a:rPr>
              <a:t>Mecanismos que explican la procedencia e interacción de los datos faltantes con el resto de los datos (MCAR, MAR, MNAR)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_tradnl" sz="2400" dirty="0">
                <a:latin typeface="Garamond" panose="02020404030301010803" pitchFamily="18" charset="0"/>
              </a:rPr>
              <a:t>Técnicas para lidiar con datos faltantes (remoción, imputación)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_tradnl" sz="2400" dirty="0">
                <a:latin typeface="Garamond" panose="02020404030301010803" pitchFamily="18" charset="0"/>
              </a:rPr>
              <a:t>Utilización de R/Python/</a:t>
            </a:r>
            <a:r>
              <a:rPr lang="es-ES_tradnl" sz="2400" dirty="0" err="1">
                <a:latin typeface="Garamond" panose="02020404030301010803" pitchFamily="18" charset="0"/>
              </a:rPr>
              <a:t>Power</a:t>
            </a:r>
            <a:r>
              <a:rPr lang="es-ES_tradnl" sz="2400" dirty="0">
                <a:latin typeface="Garamond" panose="02020404030301010803" pitchFamily="18" charset="0"/>
              </a:rPr>
              <a:t> BI para remover/imputar datos faltantes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_tradnl" sz="2400" dirty="0">
                <a:latin typeface="Garamond" panose="02020404030301010803" pitchFamily="18" charset="0"/>
              </a:rPr>
              <a:t>Conclusiones</a:t>
            </a:r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00C6194B-00F0-6FDF-1466-6F06CC7F3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6599582" y="1828800"/>
            <a:ext cx="4944717" cy="39719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16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rca de exclamación sobre fondo amarillo">
            <a:extLst>
              <a:ext uri="{FF2B5EF4-FFF2-40B4-BE49-F238E27FC236}">
                <a16:creationId xmlns:a16="http://schemas.microsoft.com/office/drawing/2014/main" id="{A76F1EED-7FFB-0CC9-DC8A-035CC9FD8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0" r="3333"/>
          <a:stretch/>
        </p:blipFill>
        <p:spPr>
          <a:xfrm>
            <a:off x="20" y="10"/>
            <a:ext cx="6612815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AF634-F1BB-3E1D-7BD1-3FF49D55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362201"/>
            <a:ext cx="4413532" cy="3848100"/>
          </a:xfrm>
        </p:spPr>
        <p:txBody>
          <a:bodyPr anchor="b">
            <a:normAutofit/>
          </a:bodyPr>
          <a:lstStyle/>
          <a:p>
            <a:r>
              <a:rPr lang="en-US"/>
              <a:t>Definición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B176-9198-6D12-41D8-B211748B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2170" y="554279"/>
            <a:ext cx="4542481" cy="5749442"/>
          </a:xfrm>
        </p:spPr>
        <p:txBody>
          <a:bodyPr>
            <a:normAutofit/>
          </a:bodyPr>
          <a:lstStyle/>
          <a:p>
            <a:r>
              <a:rPr lang="es-ES_tradnl" sz="2800" dirty="0">
                <a:latin typeface="Garamond" panose="02020404030301010803" pitchFamily="18" charset="0"/>
              </a:rPr>
              <a:t>Datos faltantes</a:t>
            </a:r>
          </a:p>
          <a:p>
            <a:pPr marL="0" indent="0">
              <a:buNone/>
            </a:pPr>
            <a:r>
              <a:rPr lang="es-ES_tradnl" sz="2800" i="1" dirty="0">
                <a:latin typeface="Garamond" panose="02020404030301010803" pitchFamily="18" charset="0"/>
              </a:rPr>
              <a:t>“</a:t>
            </a:r>
            <a:r>
              <a:rPr lang="es-ES_tradnl" sz="2800" i="1" dirty="0">
                <a:effectLst/>
                <a:latin typeface="Garamond" panose="02020404030301010803" pitchFamily="18" charset="0"/>
              </a:rPr>
              <a:t>valores no disponibles que </a:t>
            </a:r>
            <a:r>
              <a:rPr lang="es-ES_tradnl" sz="2800" i="1" dirty="0" err="1">
                <a:effectLst/>
                <a:latin typeface="Garamond" panose="02020404030301010803" pitchFamily="18" charset="0"/>
              </a:rPr>
              <a:t>serían</a:t>
            </a:r>
            <a:r>
              <a:rPr lang="es-ES_tradnl" sz="2800" i="1" dirty="0">
                <a:effectLst/>
                <a:latin typeface="Garamond" panose="02020404030301010803" pitchFamily="18" charset="0"/>
              </a:rPr>
              <a:t> </a:t>
            </a:r>
            <a:r>
              <a:rPr lang="es-ES_tradnl" sz="2800" i="1" dirty="0" err="1">
                <a:effectLst/>
                <a:latin typeface="Garamond" panose="02020404030301010803" pitchFamily="18" charset="0"/>
              </a:rPr>
              <a:t>útiles</a:t>
            </a:r>
            <a:r>
              <a:rPr lang="es-ES_tradnl" sz="2800" i="1" dirty="0">
                <a:effectLst/>
                <a:latin typeface="Garamond" panose="02020404030301010803" pitchFamily="18" charset="0"/>
              </a:rPr>
              <a:t> o significativos para el </a:t>
            </a:r>
            <a:r>
              <a:rPr lang="es-ES_tradnl" sz="2800" i="1" dirty="0" err="1">
                <a:effectLst/>
                <a:latin typeface="Garamond" panose="02020404030301010803" pitchFamily="18" charset="0"/>
              </a:rPr>
              <a:t>análisis</a:t>
            </a:r>
            <a:r>
              <a:rPr lang="es-ES_tradnl" sz="2800" i="1" dirty="0">
                <a:effectLst/>
                <a:latin typeface="Garamond" panose="02020404030301010803" pitchFamily="18" charset="0"/>
              </a:rPr>
              <a:t> de los resultados</a:t>
            </a:r>
            <a:r>
              <a:rPr lang="es-ES_tradnl" sz="2800" i="1" dirty="0">
                <a:latin typeface="Garamond" panose="02020404030301010803" pitchFamily="18" charset="0"/>
              </a:rPr>
              <a:t>”</a:t>
            </a:r>
          </a:p>
          <a:p>
            <a:r>
              <a:rPr lang="es-ES_tradnl" sz="2800" dirty="0">
                <a:latin typeface="Garamond" panose="02020404030301010803" pitchFamily="18" charset="0"/>
              </a:rPr>
              <a:t>Causas</a:t>
            </a:r>
          </a:p>
          <a:p>
            <a:pPr lvl="1"/>
            <a:r>
              <a:rPr lang="es-ES_tradnl" sz="2800" dirty="0">
                <a:latin typeface="Garamond" panose="02020404030301010803" pitchFamily="18" charset="0"/>
              </a:rPr>
              <a:t>errores en la entrada de datos</a:t>
            </a:r>
          </a:p>
          <a:p>
            <a:pPr lvl="1"/>
            <a:r>
              <a:rPr lang="es-ES_tradnl" sz="2800" dirty="0">
                <a:latin typeface="Garamond" panose="02020404030301010803" pitchFamily="18" charset="0"/>
              </a:rPr>
              <a:t>desperfecto de sensores</a:t>
            </a:r>
          </a:p>
          <a:p>
            <a:pPr lvl="1"/>
            <a:r>
              <a:rPr lang="es-ES_tradnl" sz="2800" dirty="0">
                <a:latin typeface="Garamond" panose="02020404030301010803" pitchFamily="18" charset="0"/>
              </a:rPr>
              <a:t>omisiones intencionales (ej. encuestas)</a:t>
            </a:r>
          </a:p>
        </p:txBody>
      </p:sp>
    </p:spTree>
    <p:extLst>
      <p:ext uri="{BB962C8B-B14F-4D97-AF65-F5344CB8AC3E}">
        <p14:creationId xmlns:p14="http://schemas.microsoft.com/office/powerpoint/2010/main" val="394613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4000">
              <a:schemeClr val="accent1">
                <a:lumMod val="45000"/>
                <a:lumOff val="5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B386-51A4-2C9C-800E-29009248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mecanismos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0D0F-3AFB-C7D7-A9CD-7FBC9E241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2095500"/>
            <a:ext cx="10620855" cy="4114800"/>
          </a:xfrm>
        </p:spPr>
        <p:txBody>
          <a:bodyPr>
            <a:normAutofit/>
          </a:bodyPr>
          <a:lstStyle/>
          <a:p>
            <a:r>
              <a:rPr lang="es-ES_tradnl" sz="2800" dirty="0">
                <a:latin typeface="Garamond" panose="02020404030301010803" pitchFamily="18" charset="0"/>
              </a:rPr>
              <a:t>MCAR (completamente al azar)</a:t>
            </a:r>
          </a:p>
          <a:p>
            <a:pPr lvl="1"/>
            <a:r>
              <a:rPr lang="es-ES_tradnl" sz="2400" dirty="0">
                <a:latin typeface="Garamond" panose="02020404030301010803" pitchFamily="18" charset="0"/>
              </a:rPr>
              <a:t>la falta de una observación </a:t>
            </a:r>
            <a:r>
              <a:rPr lang="es-ES_tradnl" sz="2400" b="1" dirty="0">
                <a:latin typeface="Garamond" panose="02020404030301010803" pitchFamily="18" charset="0"/>
              </a:rPr>
              <a:t>no</a:t>
            </a:r>
            <a:r>
              <a:rPr lang="es-ES_tradnl" sz="2400" dirty="0">
                <a:latin typeface="Garamond" panose="02020404030301010803" pitchFamily="18" charset="0"/>
              </a:rPr>
              <a:t> está relacionada con los valores faltantes o existentes</a:t>
            </a:r>
          </a:p>
          <a:p>
            <a:pPr lvl="1"/>
            <a:r>
              <a:rPr lang="es-ES_tradnl" sz="2400" dirty="0">
                <a:latin typeface="Garamond" panose="02020404030301010803" pitchFamily="18" charset="0"/>
              </a:rPr>
              <a:t>Ejemplos:</a:t>
            </a:r>
          </a:p>
          <a:p>
            <a:pPr lvl="2"/>
            <a:r>
              <a:rPr lang="es-ES_tradnl" sz="2000" dirty="0">
                <a:effectLst/>
                <a:latin typeface="TimesNewRomanPSMT"/>
              </a:rPr>
              <a:t>fallas ocasionales de equipos que impiden hacer una </a:t>
            </a:r>
            <a:r>
              <a:rPr lang="es-ES_tradnl" sz="2000" dirty="0" err="1">
                <a:effectLst/>
                <a:latin typeface="TimesNewRomanPSMT"/>
              </a:rPr>
              <a:t>medición</a:t>
            </a:r>
            <a:endParaRPr lang="es-ES_tradnl" sz="2000" dirty="0">
              <a:latin typeface="TimesNewRomanPSMT"/>
            </a:endParaRPr>
          </a:p>
          <a:p>
            <a:pPr lvl="2"/>
            <a:r>
              <a:rPr lang="es-ES_tradnl" sz="2000" dirty="0">
                <a:effectLst/>
                <a:latin typeface="TimesNewRomanPSMT"/>
              </a:rPr>
              <a:t>olvido ocasional en registrar un dato </a:t>
            </a:r>
            <a:endParaRPr lang="es-ES_tradnl" sz="3200" dirty="0"/>
          </a:p>
          <a:p>
            <a:pPr lvl="2"/>
            <a:r>
              <a:rPr lang="es-ES_tradnl" sz="2400" dirty="0">
                <a:latin typeface="Garamond" panose="02020404030301010803" pitchFamily="18" charset="0"/>
              </a:rPr>
              <a:t> </a:t>
            </a:r>
            <a:r>
              <a:rPr lang="es-ES_tradnl" sz="2000" dirty="0">
                <a:effectLst/>
                <a:latin typeface="TimesNewRomanPSMT"/>
              </a:rPr>
              <a:t>encargado de hacer la </a:t>
            </a:r>
            <a:r>
              <a:rPr lang="es-ES_tradnl" sz="2000" dirty="0" err="1">
                <a:effectLst/>
                <a:latin typeface="TimesNewRomanPSMT"/>
              </a:rPr>
              <a:t>medición</a:t>
            </a:r>
            <a:r>
              <a:rPr lang="es-ES_tradnl" sz="2000" dirty="0">
                <a:effectLst/>
                <a:latin typeface="TimesNewRomanPSMT"/>
              </a:rPr>
              <a:t> se enfermó</a:t>
            </a:r>
          </a:p>
          <a:p>
            <a:pPr lvl="1"/>
            <a:r>
              <a:rPr lang="es-ES_tradnl" sz="2400" dirty="0">
                <a:latin typeface="Garamond" panose="02020404030301010803" pitchFamily="18" charset="0"/>
              </a:rPr>
              <a:t>’</a:t>
            </a:r>
            <a:r>
              <a:rPr lang="es-ES_tradnl" sz="2400" dirty="0" err="1">
                <a:latin typeface="Garamond" panose="02020404030301010803" pitchFamily="18" charset="0"/>
              </a:rPr>
              <a:t>mcar_test</a:t>
            </a:r>
            <a:r>
              <a:rPr lang="es-ES_tradnl" sz="2400" dirty="0">
                <a:latin typeface="Garamond" panose="02020404030301010803" pitchFamily="18" charset="0"/>
              </a:rPr>
              <a:t>’ (R </a:t>
            </a:r>
            <a:r>
              <a:rPr lang="es-ES_tradnl" sz="2400" dirty="0" err="1">
                <a:latin typeface="Garamond" panose="02020404030301010803" pitchFamily="18" charset="0"/>
              </a:rPr>
              <a:t>naniar</a:t>
            </a:r>
            <a:r>
              <a:rPr lang="es-ES_tradnl" sz="2400" dirty="0"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664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4000">
              <a:schemeClr val="accent1">
                <a:lumMod val="45000"/>
                <a:lumOff val="5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B386-51A4-2C9C-800E-29009248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1"/>
            <a:ext cx="10625229" cy="902804"/>
          </a:xfrm>
        </p:spPr>
        <p:txBody>
          <a:bodyPr/>
          <a:lstStyle/>
          <a:p>
            <a:r>
              <a:rPr lang="en-US" dirty="0" err="1"/>
              <a:t>mecanismos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0D0F-3AFB-C7D7-A9CD-7FBC9E241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1895061"/>
            <a:ext cx="10620855" cy="4505739"/>
          </a:xfrm>
        </p:spPr>
        <p:txBody>
          <a:bodyPr>
            <a:normAutofit/>
          </a:bodyPr>
          <a:lstStyle/>
          <a:p>
            <a:r>
              <a:rPr lang="es-ES_tradnl" sz="2800" dirty="0">
                <a:latin typeface="Garamond" panose="02020404030301010803" pitchFamily="18" charset="0"/>
              </a:rPr>
              <a:t>MAR (al azar)</a:t>
            </a:r>
          </a:p>
          <a:p>
            <a:pPr lvl="1"/>
            <a:r>
              <a:rPr lang="es-ES_tradnl" sz="2400" dirty="0">
                <a:latin typeface="Garamond" panose="02020404030301010803" pitchFamily="18" charset="0"/>
              </a:rPr>
              <a:t>la falta de una observación </a:t>
            </a:r>
            <a:r>
              <a:rPr lang="es-ES_tradnl" sz="2400" b="1" dirty="0">
                <a:latin typeface="Garamond" panose="02020404030301010803" pitchFamily="18" charset="0"/>
              </a:rPr>
              <a:t>está</a:t>
            </a:r>
            <a:r>
              <a:rPr lang="es-ES_tradnl" sz="2400" dirty="0">
                <a:latin typeface="Garamond" panose="02020404030301010803" pitchFamily="18" charset="0"/>
              </a:rPr>
              <a:t> relacionada con los valores existentes</a:t>
            </a:r>
          </a:p>
          <a:p>
            <a:pPr lvl="1"/>
            <a:r>
              <a:rPr lang="es-ES_tradnl" sz="2400" dirty="0">
                <a:latin typeface="Garamond" panose="02020404030301010803" pitchFamily="18" charset="0"/>
              </a:rPr>
              <a:t>Ejemplos:</a:t>
            </a:r>
          </a:p>
          <a:p>
            <a:pPr lvl="2"/>
            <a:r>
              <a:rPr lang="en-US" sz="2000" dirty="0" err="1">
                <a:latin typeface="TimesNewRomanPSMT"/>
              </a:rPr>
              <a:t>el</a:t>
            </a:r>
            <a:r>
              <a:rPr lang="en-US" sz="2000" dirty="0">
                <a:latin typeface="TimesNewRomanPSMT"/>
              </a:rPr>
              <a:t> </a:t>
            </a:r>
            <a:r>
              <a:rPr lang="en-US" sz="2000" dirty="0" err="1">
                <a:latin typeface="TimesNewRomanPSMT"/>
              </a:rPr>
              <a:t>nivel</a:t>
            </a:r>
            <a:r>
              <a:rPr lang="en-US" sz="2000" dirty="0">
                <a:latin typeface="TimesNewRomanPSMT"/>
              </a:rPr>
              <a:t> de </a:t>
            </a:r>
            <a:r>
              <a:rPr lang="en-US" sz="2000" dirty="0" err="1">
                <a:latin typeface="TimesNewRomanPSMT"/>
              </a:rPr>
              <a:t>respuestas</a:t>
            </a:r>
            <a:r>
              <a:rPr lang="en-US" sz="2000" dirty="0">
                <a:latin typeface="TimesNewRomanPSMT"/>
              </a:rPr>
              <a:t> </a:t>
            </a:r>
            <a:r>
              <a:rPr lang="en-US" sz="2000" dirty="0" err="1">
                <a:latin typeface="TimesNewRomanPSMT"/>
              </a:rPr>
              <a:t>faltantes</a:t>
            </a:r>
            <a:r>
              <a:rPr lang="en-US" sz="2000" dirty="0">
                <a:latin typeface="TimesNewRomanPSMT"/>
              </a:rPr>
              <a:t> </a:t>
            </a:r>
            <a:r>
              <a:rPr lang="en-US" sz="2000" dirty="0" err="1">
                <a:latin typeface="TimesNewRomanPSMT"/>
              </a:rPr>
              <a:t>en</a:t>
            </a:r>
            <a:r>
              <a:rPr lang="en-US" sz="2000" dirty="0">
                <a:latin typeface="TimesNewRomanPSMT"/>
              </a:rPr>
              <a:t> </a:t>
            </a:r>
            <a:r>
              <a:rPr lang="en-US" sz="2000" dirty="0" err="1">
                <a:latin typeface="TimesNewRomanPSMT"/>
              </a:rPr>
              <a:t>una</a:t>
            </a:r>
            <a:r>
              <a:rPr lang="en-US" sz="2000" dirty="0">
                <a:latin typeface="TimesNewRomanPSMT"/>
              </a:rPr>
              <a:t> </a:t>
            </a:r>
            <a:r>
              <a:rPr lang="en-US" sz="2000" dirty="0" err="1">
                <a:latin typeface="TimesNewRomanPSMT"/>
              </a:rPr>
              <a:t>encuesta</a:t>
            </a:r>
            <a:r>
              <a:rPr lang="en-US" sz="2000" dirty="0">
                <a:latin typeface="TimesNewRomanPSMT"/>
              </a:rPr>
              <a:t> </a:t>
            </a:r>
            <a:r>
              <a:rPr lang="en-US" sz="2000" dirty="0" err="1">
                <a:latin typeface="TimesNewRomanPSMT"/>
              </a:rPr>
              <a:t>esta</a:t>
            </a:r>
            <a:r>
              <a:rPr lang="en-US" sz="2000" dirty="0">
                <a:latin typeface="TimesNewRomanPSMT"/>
              </a:rPr>
              <a:t>́ </a:t>
            </a:r>
            <a:r>
              <a:rPr lang="en-US" sz="2000" dirty="0" err="1">
                <a:latin typeface="TimesNewRomanPSMT"/>
              </a:rPr>
              <a:t>relacionado</a:t>
            </a:r>
            <a:r>
              <a:rPr lang="en-US" sz="2000" dirty="0">
                <a:latin typeface="TimesNewRomanPSMT"/>
              </a:rPr>
              <a:t> con </a:t>
            </a:r>
            <a:r>
              <a:rPr lang="en-US" sz="2000" dirty="0" err="1">
                <a:latin typeface="TimesNewRomanPSMT"/>
              </a:rPr>
              <a:t>el</a:t>
            </a:r>
            <a:r>
              <a:rPr lang="en-US" sz="2000" dirty="0">
                <a:latin typeface="TimesNewRomanPSMT"/>
              </a:rPr>
              <a:t> </a:t>
            </a:r>
            <a:r>
              <a:rPr lang="en-US" sz="2000" dirty="0" err="1">
                <a:latin typeface="TimesNewRomanPSMT"/>
              </a:rPr>
              <a:t>nivel</a:t>
            </a:r>
            <a:r>
              <a:rPr lang="en-US" sz="2000" dirty="0">
                <a:latin typeface="TimesNewRomanPSMT"/>
              </a:rPr>
              <a:t> </a:t>
            </a:r>
            <a:r>
              <a:rPr lang="en-US" sz="2000" dirty="0" err="1">
                <a:latin typeface="TimesNewRomanPSMT"/>
              </a:rPr>
              <a:t>socio-económico</a:t>
            </a:r>
            <a:r>
              <a:rPr lang="en-US" sz="2000" dirty="0">
                <a:latin typeface="TimesNewRomanPSMT"/>
              </a:rPr>
              <a:t> </a:t>
            </a:r>
          </a:p>
          <a:p>
            <a:pPr lvl="2"/>
            <a:r>
              <a:rPr lang="es-ES_tradnl" sz="2000" dirty="0">
                <a:latin typeface="TimesNewRomanPSMT"/>
              </a:rPr>
              <a:t>un sensor de temperatura requiere ser apagado por mantenimiento preventivo. Debido a que el itinerario de mantenimiento ocurre los días laborales, existe una relación entre los datos faltantes y los días de la semana.</a:t>
            </a:r>
          </a:p>
          <a:p>
            <a:pPr lvl="1"/>
            <a:r>
              <a:rPr lang="es-ES_tradnl" sz="2000" dirty="0">
                <a:effectLst/>
                <a:latin typeface="TimesNewRomanPSMT"/>
              </a:rPr>
              <a:t>Visualización entre los datos faltantes y los existentes</a:t>
            </a:r>
          </a:p>
          <a:p>
            <a:pPr lvl="1"/>
            <a:endParaRPr lang="es-ES_tradnl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4000">
              <a:schemeClr val="accent1">
                <a:lumMod val="45000"/>
                <a:lumOff val="55000"/>
              </a:schemeClr>
            </a:gs>
            <a:gs pos="8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B386-51A4-2C9C-800E-29009248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1"/>
            <a:ext cx="10625229" cy="902804"/>
          </a:xfrm>
        </p:spPr>
        <p:txBody>
          <a:bodyPr/>
          <a:lstStyle/>
          <a:p>
            <a:r>
              <a:rPr lang="en-US" dirty="0" err="1"/>
              <a:t>mecanismos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0D0F-3AFB-C7D7-A9CD-7FBC9E241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1895061"/>
            <a:ext cx="10620855" cy="4505739"/>
          </a:xfrm>
        </p:spPr>
        <p:txBody>
          <a:bodyPr>
            <a:normAutofit/>
          </a:bodyPr>
          <a:lstStyle/>
          <a:p>
            <a:r>
              <a:rPr lang="es-ES_tradnl" sz="2800" dirty="0">
                <a:latin typeface="Garamond" panose="02020404030301010803" pitchFamily="18" charset="0"/>
              </a:rPr>
              <a:t>MNAR (no al azar)</a:t>
            </a:r>
          </a:p>
          <a:p>
            <a:pPr lvl="1"/>
            <a:r>
              <a:rPr lang="es-ES_tradnl" sz="2400" dirty="0">
                <a:latin typeface="Garamond" panose="02020404030301010803" pitchFamily="18" charset="0"/>
              </a:rPr>
              <a:t>los datos faltantes probablemente dependen o </a:t>
            </a:r>
            <a:r>
              <a:rPr lang="es-ES_tradnl" sz="2400" dirty="0" err="1">
                <a:latin typeface="Garamond" panose="02020404030301010803" pitchFamily="18" charset="0"/>
              </a:rPr>
              <a:t>están</a:t>
            </a:r>
            <a:r>
              <a:rPr lang="es-ES_tradnl" sz="2400" dirty="0">
                <a:latin typeface="Garamond" panose="02020404030301010803" pitchFamily="18" charset="0"/>
              </a:rPr>
              <a:t> relacionados con datos </a:t>
            </a:r>
            <a:r>
              <a:rPr lang="es-ES_tradnl" sz="2400" b="1" dirty="0">
                <a:latin typeface="Garamond" panose="02020404030301010803" pitchFamily="18" charset="0"/>
              </a:rPr>
              <a:t>no observados</a:t>
            </a:r>
          </a:p>
          <a:p>
            <a:pPr lvl="1"/>
            <a:r>
              <a:rPr lang="es-ES_tradnl" sz="2400" dirty="0">
                <a:latin typeface="Garamond" panose="02020404030301010803" pitchFamily="18" charset="0"/>
              </a:rPr>
              <a:t>Ejemplos:</a:t>
            </a:r>
          </a:p>
          <a:p>
            <a:pPr lvl="2"/>
            <a:r>
              <a:rPr lang="es-ES_tradnl" sz="2000" dirty="0">
                <a:latin typeface="TimesNewRomanPSMT"/>
              </a:rPr>
              <a:t>paciente decide no continuar el ensayo clínico debido a que su salud se deterioró durante el término del ensayo</a:t>
            </a:r>
          </a:p>
          <a:p>
            <a:pPr lvl="2"/>
            <a:r>
              <a:rPr lang="es-ES_tradnl" sz="2000" dirty="0">
                <a:latin typeface="TimesNewRomanPSMT"/>
              </a:rPr>
              <a:t>un sensor de temperatura no registra cuando la temperatura desciende y congela el sensor, lo que resulta en datos faltantes. En este caso, los datos faltantes están relacionados con la capacidad física del sensor.</a:t>
            </a:r>
          </a:p>
          <a:p>
            <a:pPr lvl="1"/>
            <a:r>
              <a:rPr lang="es-ES_tradnl" sz="2000" dirty="0">
                <a:effectLst/>
                <a:latin typeface="TimesNewRomanPSMT"/>
              </a:rPr>
              <a:t>Visualización entre los datos faltantes y los existentes</a:t>
            </a:r>
          </a:p>
          <a:p>
            <a:pPr lvl="1"/>
            <a:endParaRPr lang="es-ES_tradnl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3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B386-51A4-2C9C-800E-290092487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79" y="396773"/>
            <a:ext cx="4833620" cy="902804"/>
          </a:xfrm>
        </p:spPr>
        <p:txBody>
          <a:bodyPr anchor="t"/>
          <a:lstStyle/>
          <a:p>
            <a:r>
              <a:rPr lang="en-US" sz="2300" dirty="0" err="1"/>
              <a:t>ReMEDIos</a:t>
            </a:r>
            <a:r>
              <a:rPr lang="en-US" sz="2300" dirty="0"/>
              <a:t>/</a:t>
            </a:r>
            <a:r>
              <a:rPr lang="en-US" sz="2300" dirty="0" err="1"/>
              <a:t>alternativas</a:t>
            </a:r>
            <a:endParaRPr lang="en-US" sz="2300" dirty="0"/>
          </a:p>
        </p:txBody>
      </p:sp>
      <p:pic>
        <p:nvPicPr>
          <p:cNvPr id="9" name="Picture 8" descr="A diagram of a missing values&#10;&#10;Description automatically generated">
            <a:extLst>
              <a:ext uri="{FF2B5EF4-FFF2-40B4-BE49-F238E27FC236}">
                <a16:creationId xmlns:a16="http://schemas.microsoft.com/office/drawing/2014/main" id="{D7AD9A31-1A66-5F07-0058-93AE616D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738"/>
            <a:ext cx="12192000" cy="57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42007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RightStep">
      <a:dk1>
        <a:srgbClr val="000000"/>
      </a:dk1>
      <a:lt1>
        <a:srgbClr val="FFFFFF"/>
      </a:lt1>
      <a:dk2>
        <a:srgbClr val="243941"/>
      </a:dk2>
      <a:lt2>
        <a:srgbClr val="E8E4E2"/>
      </a:lt2>
      <a:accent1>
        <a:srgbClr val="23ADDF"/>
      </a:accent1>
      <a:accent2>
        <a:srgbClr val="4E80EB"/>
      </a:accent2>
      <a:accent3>
        <a:srgbClr val="7B6EEE"/>
      </a:accent3>
      <a:accent4>
        <a:srgbClr val="9F4EEB"/>
      </a:accent4>
      <a:accent5>
        <a:srgbClr val="E66EEE"/>
      </a:accent5>
      <a:accent6>
        <a:srgbClr val="EB4EB4"/>
      </a:accent6>
      <a:hlink>
        <a:srgbClr val="AA7562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330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Garamond</vt:lpstr>
      <vt:lpstr>Grandview</vt:lpstr>
      <vt:lpstr>Grandview Display</vt:lpstr>
      <vt:lpstr>TimesNewRomanPSMT</vt:lpstr>
      <vt:lpstr>CitationVTI</vt:lpstr>
      <vt:lpstr>PowerPoint Presentation</vt:lpstr>
      <vt:lpstr>Agenda</vt:lpstr>
      <vt:lpstr>Definición</vt:lpstr>
      <vt:lpstr>mecanismos</vt:lpstr>
      <vt:lpstr>mecanismos</vt:lpstr>
      <vt:lpstr>mecanismos</vt:lpstr>
      <vt:lpstr>ReMEDIos/alternativas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Serrano</dc:creator>
  <cp:lastModifiedBy>Ricardo Serrano</cp:lastModifiedBy>
  <cp:revision>37</cp:revision>
  <dcterms:created xsi:type="dcterms:W3CDTF">2023-10-08T11:50:21Z</dcterms:created>
  <dcterms:modified xsi:type="dcterms:W3CDTF">2023-10-08T14:11:15Z</dcterms:modified>
</cp:coreProperties>
</file>