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73" r:id="rId15"/>
    <p:sldId id="267" r:id="rId16"/>
    <p:sldId id="277" r:id="rId17"/>
    <p:sldId id="268" r:id="rId18"/>
    <p:sldId id="275" r:id="rId19"/>
    <p:sldId id="274" r:id="rId20"/>
    <p:sldId id="276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.vt.edu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.vt.edu/newriver" TargetMode="External"/><Relationship Id="rId2" Type="http://schemas.openxmlformats.org/officeDocument/2006/relationships/hyperlink" Target="https://www.arc.vt.edu/computing/cascade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ecure.hosting.vt.edu/www.arc.vt.edu/computing/dragonstooth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jpeg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41DA-4F9E-9841-91C4-7C52FAB23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Accelerating Genomics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3D96E-848F-C44A-B6C2-B21283269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Robert </a:t>
            </a:r>
            <a:r>
              <a:rPr lang="en-US" dirty="0" err="1"/>
              <a:t>Settlage</a:t>
            </a:r>
            <a:endParaRPr lang="en-US" dirty="0"/>
          </a:p>
          <a:p>
            <a:r>
              <a:rPr lang="en-US" dirty="0"/>
              <a:t>Advanced Research Computing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07873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F64-D902-6147-9D52-C8832A4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 -- Data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0FF5-6D73-484E-A152-8EFEE8CE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423020" cy="3599316"/>
          </a:xfrm>
        </p:spPr>
        <p:txBody>
          <a:bodyPr/>
          <a:lstStyle/>
          <a:p>
            <a:r>
              <a:rPr lang="en-US" dirty="0"/>
              <a:t>Choices are:</a:t>
            </a:r>
          </a:p>
          <a:p>
            <a:pPr lvl="1"/>
            <a:r>
              <a:rPr lang="en-US" dirty="0"/>
              <a:t>Central store via network</a:t>
            </a:r>
          </a:p>
          <a:p>
            <a:pPr marL="457200" lvl="1" indent="0">
              <a:buNone/>
            </a:pPr>
            <a:r>
              <a:rPr lang="en-US" dirty="0"/>
              <a:t>	/home and /work (/groups)</a:t>
            </a:r>
          </a:p>
          <a:p>
            <a:pPr lvl="1"/>
            <a:r>
              <a:rPr lang="en-US" dirty="0"/>
              <a:t>Local disk</a:t>
            </a:r>
          </a:p>
          <a:p>
            <a:pPr marL="914400" lvl="2" indent="0">
              <a:buNone/>
            </a:pPr>
            <a:r>
              <a:rPr lang="en-US" dirty="0"/>
              <a:t>$TMPDIR/$TMPSSD/$TMPNVME</a:t>
            </a:r>
          </a:p>
          <a:p>
            <a:pPr lvl="1"/>
            <a:r>
              <a:rPr lang="en-US" dirty="0"/>
              <a:t>Local RAM</a:t>
            </a:r>
          </a:p>
          <a:p>
            <a:pPr marL="914400" lvl="2" indent="0">
              <a:buNone/>
            </a:pPr>
            <a:r>
              <a:rPr lang="en-US" dirty="0"/>
              <a:t>$TMPFS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local data is wiped!!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173C3-C16D-CB49-B23B-288E99342890}"/>
              </a:ext>
            </a:extLst>
          </p:cNvPr>
          <p:cNvSpPr txBox="1"/>
          <p:nvPr/>
        </p:nvSpPr>
        <p:spPr>
          <a:xfrm>
            <a:off x="5317354" y="2336873"/>
            <a:ext cx="6194324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~$ interact --partition=</a:t>
            </a:r>
            <a:r>
              <a:rPr lang="en-US" dirty="0" err="1"/>
              <a:t>largemem_q</a:t>
            </a:r>
            <a:r>
              <a:rPr lang="en-US" dirty="0"/>
              <a:t> -n 1</a:t>
            </a:r>
          </a:p>
          <a:p>
            <a:r>
              <a:rPr lang="en-US" dirty="0"/>
              <a:t>Using </a:t>
            </a:r>
            <a:r>
              <a:rPr lang="en-US" dirty="0" err="1"/>
              <a:t>arctest</a:t>
            </a:r>
            <a:r>
              <a:rPr lang="en-US" dirty="0"/>
              <a:t>, the default allocation/account for </a:t>
            </a:r>
            <a:r>
              <a:rPr lang="en-US" dirty="0" err="1"/>
              <a:t>rsettlag</a:t>
            </a:r>
            <a:r>
              <a:rPr lang="en-US" dirty="0"/>
              <a:t>.</a:t>
            </a:r>
          </a:p>
          <a:p>
            <a:r>
              <a:rPr lang="en-US" dirty="0" err="1"/>
              <a:t>salloc</a:t>
            </a:r>
            <a:r>
              <a:rPr lang="en-US" dirty="0"/>
              <a:t>: Granted job allocation 295110</a:t>
            </a:r>
          </a:p>
          <a:p>
            <a:r>
              <a:rPr lang="en-US" dirty="0" err="1"/>
              <a:t>salloc</a:t>
            </a:r>
            <a:r>
              <a:rPr lang="en-US" dirty="0"/>
              <a:t>: Waiting for resource configuration</a:t>
            </a:r>
          </a:p>
          <a:p>
            <a:r>
              <a:rPr lang="en-US" dirty="0" err="1"/>
              <a:t>salloc</a:t>
            </a:r>
            <a:r>
              <a:rPr lang="en-US" dirty="0"/>
              <a:t>: Nodes ca002 are ready for job</a:t>
            </a:r>
          </a:p>
          <a:p>
            <a:endParaRPr lang="en-US" dirty="0"/>
          </a:p>
          <a:p>
            <a:r>
              <a:rPr lang="en-US" dirty="0"/>
              <a:t>[rsettlag@ca002 ~]$ env | grep TMP</a:t>
            </a:r>
          </a:p>
          <a:p>
            <a:r>
              <a:rPr lang="en-US" dirty="0"/>
              <a:t>TMPSSD=/scratch-</a:t>
            </a:r>
            <a:r>
              <a:rPr lang="en-US" dirty="0" err="1"/>
              <a:t>ssd</a:t>
            </a:r>
            <a:r>
              <a:rPr lang="en-US" dirty="0"/>
              <a:t>/295110</a:t>
            </a:r>
          </a:p>
          <a:p>
            <a:r>
              <a:rPr lang="en-US" dirty="0"/>
              <a:t>TMPDIR=/scratch-local/295110</a:t>
            </a:r>
          </a:p>
          <a:p>
            <a:r>
              <a:rPr lang="en-US" dirty="0"/>
              <a:t>TMPRAM=/scratch-local/295110/</a:t>
            </a:r>
            <a:r>
              <a:rPr lang="en-US" dirty="0" err="1"/>
              <a:t>tmpfs</a:t>
            </a:r>
            <a:endParaRPr lang="en-US" dirty="0"/>
          </a:p>
          <a:p>
            <a:r>
              <a:rPr lang="en-US" dirty="0"/>
              <a:t>TMPFS=/scratch-local/295110/</a:t>
            </a:r>
            <a:r>
              <a:rPr lang="en-US" dirty="0" err="1"/>
              <a:t>tmpfs</a:t>
            </a:r>
            <a:endParaRPr lang="en-US" dirty="0"/>
          </a:p>
          <a:p>
            <a:r>
              <a:rPr lang="en-US" dirty="0"/>
              <a:t>TMPNVME=/scratch-</a:t>
            </a:r>
            <a:r>
              <a:rPr lang="en-US" dirty="0" err="1"/>
              <a:t>nvme</a:t>
            </a:r>
            <a:r>
              <a:rPr lang="en-US" dirty="0"/>
              <a:t>/295110</a:t>
            </a:r>
          </a:p>
        </p:txBody>
      </p:sp>
    </p:spTree>
    <p:extLst>
      <p:ext uri="{BB962C8B-B14F-4D97-AF65-F5344CB8AC3E}">
        <p14:creationId xmlns:p14="http://schemas.microsoft.com/office/powerpoint/2010/main" val="313859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F64-D902-6147-9D52-C8832A4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 -- Data location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0FF5-6D73-484E-A152-8EFEE8CE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8276"/>
            <a:ext cx="5868759" cy="443397"/>
          </a:xfrm>
        </p:spPr>
        <p:txBody>
          <a:bodyPr/>
          <a:lstStyle/>
          <a:p>
            <a:r>
              <a:rPr lang="en-US" dirty="0"/>
              <a:t>Let’s map some reads to a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173C3-C16D-CB49-B23B-288E99342890}"/>
              </a:ext>
            </a:extLst>
          </p:cNvPr>
          <p:cNvSpPr txBox="1"/>
          <p:nvPr/>
        </p:nvSpPr>
        <p:spPr>
          <a:xfrm>
            <a:off x="164586" y="2624840"/>
            <a:ext cx="10486937" cy="1754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interact --partition=</a:t>
            </a:r>
            <a:r>
              <a:rPr lang="en-US" dirty="0" err="1"/>
              <a:t>largemem_q</a:t>
            </a:r>
            <a:r>
              <a:rPr lang="en-US" dirty="0"/>
              <a:t> -n 30</a:t>
            </a:r>
          </a:p>
          <a:p>
            <a:r>
              <a:rPr lang="en-US" dirty="0"/>
              <a:t>module purge</a:t>
            </a:r>
          </a:p>
          <a:p>
            <a:r>
              <a:rPr lang="en-US" dirty="0"/>
              <a:t>module load </a:t>
            </a:r>
            <a:r>
              <a:rPr lang="en-US" dirty="0" err="1"/>
              <a:t>gcc</a:t>
            </a:r>
            <a:r>
              <a:rPr lang="en-US" dirty="0"/>
              <a:t>/5.2.0 python/2.7.10 boost/1.58.0 </a:t>
            </a:r>
            <a:r>
              <a:rPr lang="en-US" dirty="0" err="1"/>
              <a:t>gsl</a:t>
            </a:r>
            <a:r>
              <a:rPr lang="en-US" dirty="0"/>
              <a:t>/2.4 hisat2/2.1.0 </a:t>
            </a:r>
            <a:r>
              <a:rPr lang="en-US" dirty="0" err="1"/>
              <a:t>samtools</a:t>
            </a:r>
            <a:r>
              <a:rPr lang="en-US" dirty="0"/>
              <a:t>/1.3.1</a:t>
            </a:r>
          </a:p>
          <a:p>
            <a:endParaRPr lang="en-US" dirty="0"/>
          </a:p>
          <a:p>
            <a:r>
              <a:rPr lang="en-US" dirty="0"/>
              <a:t>time hisat2 -p 10 -x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--rf \</a:t>
            </a:r>
          </a:p>
          <a:p>
            <a:r>
              <a:rPr lang="en-US" dirty="0"/>
              <a:t>          -1 mouse_reads_R1.fastq.gz -2 mouse_reads_R2.fastq.gz -S </a:t>
            </a:r>
            <a:r>
              <a:rPr lang="en-US" dirty="0" err="1"/>
              <a:t>test.sam.bam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653D25-3DFC-804B-9927-DDFA5E218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66186"/>
              </p:ext>
            </p:extLst>
          </p:nvPr>
        </p:nvGraphicFramePr>
        <p:xfrm>
          <a:off x="1380605" y="4621412"/>
          <a:ext cx="82132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12">
                  <a:extLst>
                    <a:ext uri="{9D8B030D-6E8A-4147-A177-3AD203B41FA5}">
                      <a16:colId xmlns:a16="http://schemas.microsoft.com/office/drawing/2014/main" val="549661923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1603929174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250215079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3873165997"/>
                    </a:ext>
                  </a:extLst>
                </a:gridCol>
                <a:gridCol w="1280012">
                  <a:extLst>
                    <a:ext uri="{9D8B030D-6E8A-4147-A177-3AD203B41FA5}">
                      <a16:colId xmlns:a16="http://schemas.microsoft.com/office/drawing/2014/main" val="2649824872"/>
                    </a:ext>
                  </a:extLst>
                </a:gridCol>
                <a:gridCol w="1813231">
                  <a:extLst>
                    <a:ext uri="{9D8B030D-6E8A-4147-A177-3AD203B41FA5}">
                      <a16:colId xmlns:a16="http://schemas.microsoft.com/office/drawing/2014/main" val="189738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$TMPDIR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$TMPFS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$TMPNVME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86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4C848-974D-D140-A615-2611201BFFE1}"/>
              </a:ext>
            </a:extLst>
          </p:cNvPr>
          <p:cNvSpPr txBox="1">
            <a:spLocks/>
          </p:cNvSpPr>
          <p:nvPr/>
        </p:nvSpPr>
        <p:spPr>
          <a:xfrm>
            <a:off x="3387077" y="6216450"/>
            <a:ext cx="5868759" cy="443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1M read partition</a:t>
            </a:r>
          </a:p>
        </p:txBody>
      </p:sp>
    </p:spTree>
    <p:extLst>
      <p:ext uri="{BB962C8B-B14F-4D97-AF65-F5344CB8AC3E}">
        <p14:creationId xmlns:p14="http://schemas.microsoft.com/office/powerpoint/2010/main" val="202927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Parallelizing within a node – application threading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101F-CF1B-0646-B6AE-E1F2CE6D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Parallelism is the New Moore’s Law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Power  and energy efficiency impose a key constraint on design of micro-architectures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Clock speeds have plateaued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Hardware parallelism is increasing rapidly to make up the difference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.png">
            <a:extLst>
              <a:ext uri="{FF2B5EF4-FFF2-40B4-BE49-F238E27FC236}">
                <a16:creationId xmlns:a16="http://schemas.microsoft.com/office/drawing/2014/main" id="{F1CE2754-5599-D844-9EA1-D1120BB73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17" y="955591"/>
            <a:ext cx="4952404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111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within a node – application 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1E4FA-63A7-F34B-9F08-1B444F9399D8}"/>
              </a:ext>
            </a:extLst>
          </p:cNvPr>
          <p:cNvSpPr txBox="1"/>
          <p:nvPr/>
        </p:nvSpPr>
        <p:spPr>
          <a:xfrm>
            <a:off x="215349" y="3637151"/>
            <a:ext cx="10486937" cy="25853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module purge</a:t>
            </a:r>
          </a:p>
          <a:p>
            <a:r>
              <a:rPr lang="en-US" dirty="0"/>
              <a:t>module load </a:t>
            </a:r>
            <a:r>
              <a:rPr lang="en-US" dirty="0" err="1"/>
              <a:t>gcc</a:t>
            </a:r>
            <a:r>
              <a:rPr lang="en-US" dirty="0"/>
              <a:t>/5.2.0 python/2.7.10 boost/1.58.0 </a:t>
            </a:r>
            <a:r>
              <a:rPr lang="en-US" dirty="0" err="1"/>
              <a:t>gsl</a:t>
            </a:r>
            <a:r>
              <a:rPr lang="en-US" dirty="0"/>
              <a:t>/2.4 hisat2/2.1.0 </a:t>
            </a:r>
            <a:r>
              <a:rPr lang="en-US" dirty="0" err="1"/>
              <a:t>samtools</a:t>
            </a:r>
            <a:r>
              <a:rPr lang="en-US" dirty="0"/>
              <a:t>/1.3.1</a:t>
            </a:r>
          </a:p>
          <a:p>
            <a:endParaRPr lang="en-US" dirty="0"/>
          </a:p>
          <a:p>
            <a:r>
              <a:rPr lang="en-US" dirty="0"/>
              <a:t>time hisat2 -p 30 -x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--rf \</a:t>
            </a:r>
          </a:p>
          <a:p>
            <a:r>
              <a:rPr lang="en-US" dirty="0"/>
              <a:t>          -1 mouse_reads_R1.fastq.gz -2 mouse_reads_R2.fastq.gz -S </a:t>
            </a:r>
            <a:r>
              <a:rPr lang="en-US" dirty="0" err="1"/>
              <a:t>test.sam.bam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 hisat2 -p 1 -x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--rf \</a:t>
            </a:r>
          </a:p>
          <a:p>
            <a:r>
              <a:rPr lang="en-US" dirty="0"/>
              <a:t>          -1 mouse_reads_R1.fastq.gz -2 mouse_reads_R2.fastq.gz -S </a:t>
            </a:r>
            <a:r>
              <a:rPr lang="en-US" dirty="0" err="1"/>
              <a:t>test.sam.bam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0E115C-05F8-8C43-9E1B-CD16529A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24650"/>
              </p:ext>
            </p:extLst>
          </p:nvPr>
        </p:nvGraphicFramePr>
        <p:xfrm>
          <a:off x="3448279" y="2066765"/>
          <a:ext cx="3840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9">
                  <a:extLst>
                    <a:ext uri="{9D8B030D-6E8A-4147-A177-3AD203B41FA5}">
                      <a16:colId xmlns:a16="http://schemas.microsoft.com/office/drawing/2014/main" val="549661923"/>
                    </a:ext>
                  </a:extLst>
                </a:gridCol>
                <a:gridCol w="960009">
                  <a:extLst>
                    <a:ext uri="{9D8B030D-6E8A-4147-A177-3AD203B41FA5}">
                      <a16:colId xmlns:a16="http://schemas.microsoft.com/office/drawing/2014/main" val="1603929174"/>
                    </a:ext>
                  </a:extLst>
                </a:gridCol>
                <a:gridCol w="960009">
                  <a:extLst>
                    <a:ext uri="{9D8B030D-6E8A-4147-A177-3AD203B41FA5}">
                      <a16:colId xmlns:a16="http://schemas.microsoft.com/office/drawing/2014/main" val="250215079"/>
                    </a:ext>
                  </a:extLst>
                </a:gridCol>
                <a:gridCol w="960009">
                  <a:extLst>
                    <a:ext uri="{9D8B030D-6E8A-4147-A177-3AD203B41FA5}">
                      <a16:colId xmlns:a16="http://schemas.microsoft.com/office/drawing/2014/main" val="176552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1m44s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1m36s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98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FA4A32-FD21-C04C-A6DE-F293CAC534C2}"/>
              </a:ext>
            </a:extLst>
          </p:cNvPr>
          <p:cNvSpPr txBox="1"/>
          <p:nvPr/>
        </p:nvSpPr>
        <p:spPr>
          <a:xfrm>
            <a:off x="9126333" y="2200744"/>
            <a:ext cx="286025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Caution: Use env variable to avoid oversubscription.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$SLURM_CPUS_ON_NODE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4A786C-44EE-3E40-B65F-09F377CEB18F}"/>
              </a:ext>
            </a:extLst>
          </p:cNvPr>
          <p:cNvSpPr txBox="1">
            <a:spLocks/>
          </p:cNvSpPr>
          <p:nvPr/>
        </p:nvSpPr>
        <p:spPr>
          <a:xfrm>
            <a:off x="3387077" y="6216450"/>
            <a:ext cx="5868759" cy="443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1M read partition</a:t>
            </a:r>
          </a:p>
        </p:txBody>
      </p:sp>
    </p:spTree>
    <p:extLst>
      <p:ext uri="{BB962C8B-B14F-4D97-AF65-F5344CB8AC3E}">
        <p14:creationId xmlns:p14="http://schemas.microsoft.com/office/powerpoint/2010/main" val="188577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within a node – </a:t>
            </a:r>
            <a:r>
              <a:rPr lang="en-US" dirty="0" err="1"/>
              <a:t>OpenBLAS</a:t>
            </a:r>
            <a:r>
              <a:rPr lang="en-US" dirty="0"/>
              <a:t>/MKL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101F-CF1B-0646-B6AE-E1F2CE6D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0" y="2078455"/>
            <a:ext cx="9338322" cy="22649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Vectorizing and parallelizing matrix operations</a:t>
            </a:r>
          </a:p>
          <a:p>
            <a:r>
              <a:rPr lang="en-US" dirty="0"/>
              <a:t>module load intel/18.2 R 3.6.2</a:t>
            </a:r>
          </a:p>
          <a:p>
            <a:r>
              <a:rPr lang="en-US" dirty="0"/>
              <a:t>export MKL_NUM_THREADS=1 or 36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&gt;temp &lt;- matrix(</a:t>
            </a:r>
            <a:r>
              <a:rPr lang="en-US" dirty="0" err="1"/>
              <a:t>rnorm</a:t>
            </a:r>
            <a:r>
              <a:rPr lang="en-US" dirty="0"/>
              <a:t>(100000000),</a:t>
            </a:r>
            <a:r>
              <a:rPr lang="en-US" dirty="0" err="1"/>
              <a:t>nrow</a:t>
            </a:r>
            <a:r>
              <a:rPr lang="en-US" dirty="0"/>
              <a:t>=10000,ncol=10000)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system.time</a:t>
            </a:r>
            <a:r>
              <a:rPr lang="en-US" dirty="0"/>
              <a:t>(temp1&lt;-solve(temp))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639E34-5021-A447-A383-7450BE581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5983"/>
              </p:ext>
            </p:extLst>
          </p:nvPr>
        </p:nvGraphicFramePr>
        <p:xfrm>
          <a:off x="1246809" y="446757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1859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0022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1132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961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9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5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9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8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within a node – Forking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0854D-3B05-264A-B7D4-D0C14C5B6675}"/>
              </a:ext>
            </a:extLst>
          </p:cNvPr>
          <p:cNvSpPr txBox="1"/>
          <p:nvPr/>
        </p:nvSpPr>
        <p:spPr>
          <a:xfrm>
            <a:off x="86140" y="2062196"/>
            <a:ext cx="10486937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{0..9}; do </a:t>
            </a:r>
          </a:p>
          <a:p>
            <a:r>
              <a:rPr lang="en-US" dirty="0"/>
              <a:t>	hisat2 -p 30 -x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\ </a:t>
            </a:r>
          </a:p>
          <a:p>
            <a:r>
              <a:rPr lang="en-US" dirty="0"/>
              <a:t>	--rf -1 mouse_R1_00$i -2 mouse_R2_00$i -S </a:t>
            </a:r>
            <a:r>
              <a:rPr lang="en-US" dirty="0" err="1"/>
              <a:t>test.sam.b</a:t>
            </a:r>
            <a:r>
              <a:rPr lang="en-US" dirty="0"/>
              <a:t> ; </a:t>
            </a:r>
          </a:p>
          <a:p>
            <a:r>
              <a:rPr lang="en-US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60352-1AA8-934D-A648-4307AC2184D8}"/>
              </a:ext>
            </a:extLst>
          </p:cNvPr>
          <p:cNvSpPr txBox="1"/>
          <p:nvPr/>
        </p:nvSpPr>
        <p:spPr>
          <a:xfrm>
            <a:off x="86139" y="3805543"/>
            <a:ext cx="10486937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{0..9}; do </a:t>
            </a:r>
          </a:p>
          <a:p>
            <a:r>
              <a:rPr lang="en-US" dirty="0"/>
              <a:t>	hisat2 -p 3 -x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\ </a:t>
            </a:r>
          </a:p>
          <a:p>
            <a:r>
              <a:rPr lang="en-US" dirty="0"/>
              <a:t>	--rf -1 mouse_R1_00$i -2 mouse_R2_00$i -S </a:t>
            </a:r>
            <a:r>
              <a:rPr lang="en-US" dirty="0" err="1"/>
              <a:t>test.sam.b</a:t>
            </a:r>
            <a:r>
              <a:rPr lang="en-US" dirty="0"/>
              <a:t> &amp;</a:t>
            </a:r>
          </a:p>
          <a:p>
            <a:r>
              <a:rPr lang="en-US" dirty="0"/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49859-91A3-3045-A761-E10A9AE00DF8}"/>
              </a:ext>
            </a:extLst>
          </p:cNvPr>
          <p:cNvSpPr txBox="1"/>
          <p:nvPr/>
        </p:nvSpPr>
        <p:spPr>
          <a:xfrm>
            <a:off x="9250091" y="286583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	2m35s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F3743-43A1-BA47-B1DD-3C612C181DAF}"/>
              </a:ext>
            </a:extLst>
          </p:cNvPr>
          <p:cNvSpPr txBox="1"/>
          <p:nvPr/>
        </p:nvSpPr>
        <p:spPr>
          <a:xfrm>
            <a:off x="9442451" y="463654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	~40s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1FDF7-49E3-2746-B050-B096E4F8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" y="3326086"/>
            <a:ext cx="9373430" cy="37973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EA80C-9CD4-EA46-9888-E00FE242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" y="5069433"/>
            <a:ext cx="9356312" cy="16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within a node – GNU parallel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D6D5D-F460-D149-8198-21D0649A788B}"/>
              </a:ext>
            </a:extLst>
          </p:cNvPr>
          <p:cNvSpPr txBox="1"/>
          <p:nvPr/>
        </p:nvSpPr>
        <p:spPr>
          <a:xfrm>
            <a:off x="86141" y="2062196"/>
            <a:ext cx="4764156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./ -</a:t>
            </a:r>
            <a:r>
              <a:rPr lang="en-US" dirty="0" err="1"/>
              <a:t>iname</a:t>
            </a:r>
            <a:r>
              <a:rPr lang="en-US" dirty="0"/>
              <a:t> '*R1_???' | parallel "</a:t>
            </a:r>
            <a:r>
              <a:rPr lang="en-US" dirty="0" err="1"/>
              <a:t>wc</a:t>
            </a:r>
            <a:r>
              <a:rPr lang="en-US" dirty="0"/>
              <a:t> -l {}"</a:t>
            </a:r>
          </a:p>
          <a:p>
            <a:r>
              <a:rPr lang="en-US" dirty="0"/>
              <a:t>1681428 ./mouse_R1_050</a:t>
            </a:r>
          </a:p>
          <a:p>
            <a:r>
              <a:rPr lang="en-US" dirty="0"/>
              <a:t>4000000 ./mouse_R1_008</a:t>
            </a:r>
          </a:p>
          <a:p>
            <a:r>
              <a:rPr lang="en-US" dirty="0"/>
              <a:t>4000000 ./mouse_R1_006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025F1-6D2A-5C4D-A601-FBC04BC24059}"/>
              </a:ext>
            </a:extLst>
          </p:cNvPr>
          <p:cNvSpPr txBox="1"/>
          <p:nvPr/>
        </p:nvSpPr>
        <p:spPr>
          <a:xfrm>
            <a:off x="86140" y="3339549"/>
            <a:ext cx="10486937" cy="20313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cat </a:t>
            </a:r>
            <a:r>
              <a:rPr lang="en-US" dirty="0" err="1"/>
              <a:t>for_loop.sh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{0..9}; do</a:t>
            </a:r>
          </a:p>
          <a:p>
            <a:r>
              <a:rPr lang="en-US" dirty="0"/>
              <a:t>    echo hisat2 -p 3 -x Mus_musculus.GRCm38.dna.primary_assembly --</a:t>
            </a:r>
            <a:r>
              <a:rPr lang="en-US" dirty="0" err="1"/>
              <a:t>rna-strandness</a:t>
            </a:r>
            <a:r>
              <a:rPr lang="en-US" dirty="0"/>
              <a:t> RF --rf -1 \</a:t>
            </a:r>
          </a:p>
          <a:p>
            <a:r>
              <a:rPr lang="en-US" dirty="0"/>
              <a:t>    mouse_R1_00$i -2 mouse_R2_00$i -S </a:t>
            </a:r>
            <a:r>
              <a:rPr lang="en-US" dirty="0" err="1"/>
              <a:t>test.sam.b</a:t>
            </a:r>
            <a:r>
              <a:rPr lang="en-US" dirty="0"/>
              <a:t> &amp;</a:t>
            </a:r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bash </a:t>
            </a:r>
            <a:r>
              <a:rPr lang="en-US" dirty="0" err="1"/>
              <a:t>for_loop.sh</a:t>
            </a:r>
            <a:r>
              <a:rPr lang="en-US" dirty="0"/>
              <a:t> | parallel "{}"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A42FC-215E-DE4E-874F-A9A4209FF6B8}"/>
              </a:ext>
            </a:extLst>
          </p:cNvPr>
          <p:cNvSpPr txBox="1"/>
          <p:nvPr/>
        </p:nvSpPr>
        <p:spPr>
          <a:xfrm>
            <a:off x="1212573" y="5447898"/>
            <a:ext cx="83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care must be taken to match the total core count with threads running.</a:t>
            </a:r>
          </a:p>
        </p:txBody>
      </p:sp>
    </p:spTree>
    <p:extLst>
      <p:ext uri="{BB962C8B-B14F-4D97-AF65-F5344CB8AC3E}">
        <p14:creationId xmlns:p14="http://schemas.microsoft.com/office/powerpoint/2010/main" val="145724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within a node – GNU parallel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A42FC-215E-DE4E-874F-A9A4209FF6B8}"/>
              </a:ext>
            </a:extLst>
          </p:cNvPr>
          <p:cNvSpPr txBox="1"/>
          <p:nvPr/>
        </p:nvSpPr>
        <p:spPr>
          <a:xfrm>
            <a:off x="380700" y="2042317"/>
            <a:ext cx="1021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care must be taken to match the total core count with threads running.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96FD4-3A7F-9F4F-B15A-4C97D8C21E4A}"/>
              </a:ext>
            </a:extLst>
          </p:cNvPr>
          <p:cNvSpPr txBox="1"/>
          <p:nvPr/>
        </p:nvSpPr>
        <p:spPr>
          <a:xfrm>
            <a:off x="106864" y="2411649"/>
            <a:ext cx="10486937" cy="20313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f in </a:t>
            </a:r>
            <a:r>
              <a:rPr lang="en-US" dirty="0" err="1"/>
              <a:t>test_seq</a:t>
            </a:r>
            <a:r>
              <a:rPr lang="en-US" dirty="0"/>
              <a:t>*.</a:t>
            </a:r>
            <a:r>
              <a:rPr lang="en-US" dirty="0" err="1"/>
              <a:t>fas</a:t>
            </a:r>
            <a:r>
              <a:rPr lang="en-US" dirty="0"/>
              <a:t>; do </a:t>
            </a:r>
          </a:p>
          <a:p>
            <a:r>
              <a:rPr lang="en-US" dirty="0"/>
              <a:t>	out=${f/.</a:t>
            </a:r>
            <a:r>
              <a:rPr lang="en-US" dirty="0" err="1"/>
              <a:t>fas</a:t>
            </a:r>
            <a:r>
              <a:rPr lang="en-US" dirty="0"/>
              <a:t>/.out}; echo "</a:t>
            </a:r>
            <a:r>
              <a:rPr lang="en-US" dirty="0" err="1"/>
              <a:t>blastp</a:t>
            </a:r>
            <a:r>
              <a:rPr lang="en-US" dirty="0"/>
              <a:t> 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pdb_blast_db_example</a:t>
            </a:r>
            <a:r>
              <a:rPr lang="en-US" dirty="0"/>
              <a:t>/</a:t>
            </a:r>
            <a:r>
              <a:rPr lang="en-US" dirty="0" err="1"/>
              <a:t>pdb_seqres.txt</a:t>
            </a:r>
            <a:r>
              <a:rPr lang="en-US" dirty="0"/>
              <a:t> -query $f –out \</a:t>
            </a:r>
          </a:p>
          <a:p>
            <a:r>
              <a:rPr lang="en-US" dirty="0"/>
              <a:t>       blastp_outfiles3/$out -</a:t>
            </a:r>
            <a:r>
              <a:rPr lang="en-US" dirty="0" err="1"/>
              <a:t>evalue</a:t>
            </a:r>
            <a:r>
              <a:rPr lang="en-US" dirty="0"/>
              <a:t> 0.0001 -</a:t>
            </a:r>
            <a:r>
              <a:rPr lang="en-US" dirty="0" err="1"/>
              <a:t>word_size</a:t>
            </a:r>
            <a:r>
              <a:rPr lang="en-US" dirty="0"/>
              <a:t> 7 -</a:t>
            </a:r>
            <a:r>
              <a:rPr lang="en-US" dirty="0" err="1"/>
              <a:t>outfmt</a:t>
            </a:r>
            <a:r>
              <a:rPr lang="en-US" dirty="0"/>
              <a:t> \"6 std </a:t>
            </a:r>
            <a:r>
              <a:rPr lang="en-US" dirty="0" err="1"/>
              <a:t>stitle</a:t>
            </a:r>
            <a:r>
              <a:rPr lang="en-US" dirty="0"/>
              <a:t> </a:t>
            </a:r>
            <a:r>
              <a:rPr lang="en-US" dirty="0" err="1"/>
              <a:t>staxids</a:t>
            </a:r>
            <a:r>
              <a:rPr lang="en-US" dirty="0"/>
              <a:t> </a:t>
            </a:r>
            <a:r>
              <a:rPr lang="en-US" dirty="0" err="1"/>
              <a:t>sscinames</a:t>
            </a:r>
            <a:r>
              <a:rPr lang="en-US" dirty="0"/>
              <a:t>\" \</a:t>
            </a:r>
          </a:p>
          <a:p>
            <a:r>
              <a:rPr lang="en-US" dirty="0"/>
              <a:t>       -</a:t>
            </a:r>
            <a:r>
              <a:rPr lang="en-US" dirty="0" err="1"/>
              <a:t>max_target_seqs</a:t>
            </a:r>
            <a:r>
              <a:rPr lang="en-US" dirty="0"/>
              <a:t> 10 -</a:t>
            </a:r>
            <a:r>
              <a:rPr lang="en-US" dirty="0" err="1"/>
              <a:t>num_threads</a:t>
            </a:r>
            <a:r>
              <a:rPr lang="en-US" dirty="0"/>
              <a:t> 1" &gt;&gt; </a:t>
            </a:r>
            <a:r>
              <a:rPr lang="en-US" dirty="0" err="1"/>
              <a:t>blastp_cmds.txt</a:t>
            </a:r>
            <a:r>
              <a:rPr lang="en-US" dirty="0"/>
              <a:t> </a:t>
            </a:r>
          </a:p>
          <a:p>
            <a:r>
              <a:rPr lang="en-US" dirty="0"/>
              <a:t>done </a:t>
            </a:r>
          </a:p>
          <a:p>
            <a:endParaRPr lang="en-US" dirty="0"/>
          </a:p>
          <a:p>
            <a:r>
              <a:rPr lang="en-US" dirty="0"/>
              <a:t>cat </a:t>
            </a:r>
            <a:r>
              <a:rPr lang="en-US" dirty="0" err="1"/>
              <a:t>blastp_cmds.txt</a:t>
            </a:r>
            <a:r>
              <a:rPr lang="en-US" dirty="0"/>
              <a:t> | parallel --eta -j 2 --load 80% --</a:t>
            </a:r>
            <a:r>
              <a:rPr lang="en-US" dirty="0" err="1"/>
              <a:t>noswap</a:t>
            </a:r>
            <a:r>
              <a:rPr lang="en-US" dirty="0"/>
              <a:t> '{}'</a:t>
            </a:r>
          </a:p>
        </p:txBody>
      </p:sp>
    </p:spTree>
    <p:extLst>
      <p:ext uri="{BB962C8B-B14F-4D97-AF65-F5344CB8AC3E}">
        <p14:creationId xmlns:p14="http://schemas.microsoft.com/office/powerpoint/2010/main" val="244642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across nodes – GNU parallel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09942-148E-C544-9E7C-AF1F7DC3B124}"/>
              </a:ext>
            </a:extLst>
          </p:cNvPr>
          <p:cNvSpPr txBox="1"/>
          <p:nvPr/>
        </p:nvSpPr>
        <p:spPr>
          <a:xfrm>
            <a:off x="96080" y="2166732"/>
            <a:ext cx="10340008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 *R?_??? | </a:t>
            </a:r>
            <a:r>
              <a:rPr lang="en-US" dirty="0" err="1"/>
              <a:t>awk</a:t>
            </a:r>
            <a:r>
              <a:rPr lang="en-US" dirty="0"/>
              <a:t> '{ print "</a:t>
            </a:r>
            <a:r>
              <a:rPr lang="en-US" dirty="0" err="1"/>
              <a:t>wc</a:t>
            </a:r>
            <a:r>
              <a:rPr lang="en-US" dirty="0"/>
              <a:t> -l "$9 }' &gt;</a:t>
            </a:r>
            <a:r>
              <a:rPr lang="en-US" dirty="0" err="1"/>
              <a:t>line_count.txt</a:t>
            </a:r>
            <a:endParaRPr lang="en-US" dirty="0"/>
          </a:p>
          <a:p>
            <a:r>
              <a:rPr lang="en-US" dirty="0"/>
              <a:t>sort -u $PBS_NODEFILE &gt; </a:t>
            </a:r>
            <a:r>
              <a:rPr lang="en-US" dirty="0" err="1"/>
              <a:t>nodelist.txt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parallel --jobs 1 --</a:t>
            </a:r>
            <a:r>
              <a:rPr lang="en-US" dirty="0" err="1"/>
              <a:t>sshloginfile</a:t>
            </a:r>
            <a:r>
              <a:rPr lang="en-US" dirty="0"/>
              <a:t> </a:t>
            </a:r>
            <a:r>
              <a:rPr lang="en-US" dirty="0" err="1"/>
              <a:t>nodelist.txt</a:t>
            </a:r>
            <a:r>
              <a:rPr lang="en-US" dirty="0"/>
              <a:t> --</a:t>
            </a:r>
            <a:r>
              <a:rPr lang="en-US" dirty="0" err="1"/>
              <a:t>workdir</a:t>
            </a:r>
            <a:r>
              <a:rPr lang="en-US" dirty="0"/>
              <a:t> $PWD &lt; </a:t>
            </a:r>
            <a:r>
              <a:rPr lang="en-US" dirty="0" err="1"/>
              <a:t>line_count.txt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4D6F-B494-E94B-8001-37CF0E2A23F8}"/>
              </a:ext>
            </a:extLst>
          </p:cNvPr>
          <p:cNvSpPr txBox="1"/>
          <p:nvPr/>
        </p:nvSpPr>
        <p:spPr>
          <a:xfrm>
            <a:off x="1298713" y="3463530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Need to worry about the environment on the different nodes.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3A888-5CF4-E04B-AED0-A4577BB8D58C}"/>
              </a:ext>
            </a:extLst>
          </p:cNvPr>
          <p:cNvSpPr txBox="1"/>
          <p:nvPr/>
        </p:nvSpPr>
        <p:spPr>
          <a:xfrm>
            <a:off x="96078" y="3961212"/>
            <a:ext cx="10340009" cy="20313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{1..80}; do </a:t>
            </a:r>
          </a:p>
          <a:p>
            <a:r>
              <a:rPr lang="en-US" dirty="0"/>
              <a:t>     echo "module load </a:t>
            </a:r>
            <a:r>
              <a:rPr lang="en-US" dirty="0" err="1"/>
              <a:t>gcc</a:t>
            </a:r>
            <a:r>
              <a:rPr lang="en-US" dirty="0"/>
              <a:t>/7.3.0 bowtie; \</a:t>
            </a:r>
          </a:p>
          <a:p>
            <a:r>
              <a:rPr lang="en-US" dirty="0"/>
              <a:t>     bowtie --version; grep bowtie" </a:t>
            </a:r>
          </a:p>
          <a:p>
            <a:r>
              <a:rPr lang="en-US" dirty="0"/>
              <a:t>done &gt;</a:t>
            </a:r>
            <a:r>
              <a:rPr lang="en-US" dirty="0" err="1"/>
              <a:t>command.txt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parallel -j 1 --</a:t>
            </a:r>
            <a:r>
              <a:rPr lang="en-US" dirty="0" err="1"/>
              <a:t>sshloginfile</a:t>
            </a:r>
            <a:r>
              <a:rPr lang="en-US" dirty="0"/>
              <a:t> </a:t>
            </a:r>
            <a:r>
              <a:rPr lang="en-US" dirty="0" err="1"/>
              <a:t>node_list</a:t>
            </a:r>
            <a:r>
              <a:rPr lang="en-US" dirty="0"/>
              <a:t> &lt; </a:t>
            </a:r>
            <a:r>
              <a:rPr lang="en-US" dirty="0" err="1"/>
              <a:t>command.txt</a:t>
            </a:r>
            <a:r>
              <a:rPr lang="en-US" dirty="0"/>
              <a:t> | sort -u</a:t>
            </a:r>
          </a:p>
        </p:txBody>
      </p:sp>
    </p:spTree>
    <p:extLst>
      <p:ext uri="{BB962C8B-B14F-4D97-AF65-F5344CB8AC3E}">
        <p14:creationId xmlns:p14="http://schemas.microsoft.com/office/powerpoint/2010/main" val="335189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across nodes – pleasingly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101F-CF1B-0646-B6AE-E1F2CE6D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2" y="2118087"/>
            <a:ext cx="6074259" cy="1414413"/>
          </a:xfrm>
        </p:spPr>
        <p:txBody>
          <a:bodyPr/>
          <a:lstStyle/>
          <a:p>
            <a:r>
              <a:rPr lang="en-US" dirty="0"/>
              <a:t>Independent tasks can be separate jobs</a:t>
            </a:r>
          </a:p>
          <a:p>
            <a:r>
              <a:rPr lang="en-US" dirty="0"/>
              <a:t>Use the scheduler to handle tasks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7D330-8EC8-B944-9DD5-3AEF95B76280}"/>
              </a:ext>
            </a:extLst>
          </p:cNvPr>
          <p:cNvSpPr txBox="1">
            <a:spLocks/>
          </p:cNvSpPr>
          <p:nvPr/>
        </p:nvSpPr>
        <p:spPr>
          <a:xfrm>
            <a:off x="6326262" y="2649762"/>
            <a:ext cx="4912968" cy="90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Blade : Rack :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755F0-9F0F-E943-A949-0D86C81A0640}"/>
              </a:ext>
            </a:extLst>
          </p:cNvPr>
          <p:cNvSpPr txBox="1">
            <a:spLocks/>
          </p:cNvSpPr>
          <p:nvPr/>
        </p:nvSpPr>
        <p:spPr>
          <a:xfrm>
            <a:off x="5825129" y="3389501"/>
            <a:ext cx="6074259" cy="141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1 node : 2 x 64 cores       : 128 cores</a:t>
            </a:r>
          </a:p>
          <a:p>
            <a:r>
              <a:rPr lang="en-US" dirty="0">
                <a:solidFill>
                  <a:srgbClr val="FFFF00"/>
                </a:solidFill>
              </a:rPr>
              <a:t>1 rack  : 44 nodes	           : 5,632 cores</a:t>
            </a:r>
          </a:p>
          <a:p>
            <a:r>
              <a:rPr lang="en-US" dirty="0">
                <a:solidFill>
                  <a:srgbClr val="FFFF00"/>
                </a:solidFill>
              </a:rPr>
              <a:t>System : 7 racks (316) 	 : 40,448 cores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565FE-BCD7-314C-88DC-751A5DA13803}"/>
              </a:ext>
            </a:extLst>
          </p:cNvPr>
          <p:cNvGrpSpPr/>
          <p:nvPr/>
        </p:nvGrpSpPr>
        <p:grpSpPr>
          <a:xfrm>
            <a:off x="3916851" y="4727713"/>
            <a:ext cx="7801384" cy="1948215"/>
            <a:chOff x="656816" y="3962400"/>
            <a:chExt cx="7801384" cy="1948215"/>
          </a:xfrm>
        </p:grpSpPr>
        <p:pic>
          <p:nvPicPr>
            <p:cNvPr id="7" name="Picture 10" descr="Blade Server">
              <a:extLst>
                <a:ext uri="{FF2B5EF4-FFF2-40B4-BE49-F238E27FC236}">
                  <a16:creationId xmlns:a16="http://schemas.microsoft.com/office/drawing/2014/main" id="{F728C6CE-7C91-524B-8440-1316E03BE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6816" y="4206148"/>
              <a:ext cx="886781" cy="14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60">
              <a:extLst>
                <a:ext uri="{FF2B5EF4-FFF2-40B4-BE49-F238E27FC236}">
                  <a16:creationId xmlns:a16="http://schemas.microsoft.com/office/drawing/2014/main" id="{72716C85-EB5B-DB44-9BDA-42342966B344}"/>
                </a:ext>
              </a:extLst>
            </p:cNvPr>
            <p:cNvGrpSpPr/>
            <p:nvPr/>
          </p:nvGrpSpPr>
          <p:grpSpPr>
            <a:xfrm>
              <a:off x="4191000" y="3962400"/>
              <a:ext cx="4267200" cy="1948215"/>
              <a:chOff x="4191000" y="3962400"/>
              <a:chExt cx="4267200" cy="1948215"/>
            </a:xfrm>
          </p:grpSpPr>
          <p:pic>
            <p:nvPicPr>
              <p:cNvPr id="13" name="Picture 12" descr="lonestar-small.JPG">
                <a:extLst>
                  <a:ext uri="{FF2B5EF4-FFF2-40B4-BE49-F238E27FC236}">
                    <a16:creationId xmlns:a16="http://schemas.microsoft.com/office/drawing/2014/main" id="{A1FB7F5F-1595-FC48-AF97-5B566F8C4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6800" y="3962400"/>
                <a:ext cx="3581400" cy="194821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E0ABC9-6FBA-5E49-ABA9-4B6210280453}"/>
                  </a:ext>
                </a:extLst>
              </p:cNvPr>
              <p:cNvSpPr txBox="1"/>
              <p:nvPr/>
            </p:nvSpPr>
            <p:spPr>
              <a:xfrm>
                <a:off x="4191000" y="41910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76DF2E-F51E-1A41-B7A2-3585AB6A999B}"/>
                  </a:ext>
                </a:extLst>
              </p:cNvPr>
              <p:cNvSpPr/>
              <p:nvPr/>
            </p:nvSpPr>
            <p:spPr bwMode="auto">
              <a:xfrm>
                <a:off x="5029200" y="4267200"/>
                <a:ext cx="573024" cy="286512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5B0A65C-FA41-F14E-B35C-FB875C5024FA}"/>
                  </a:ext>
                </a:extLst>
              </p:cNvPr>
              <p:cNvSpPr/>
              <p:nvPr/>
            </p:nvSpPr>
            <p:spPr bwMode="auto">
              <a:xfrm>
                <a:off x="5029200" y="5380334"/>
                <a:ext cx="573024" cy="286512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90B7B4C-B927-E945-B782-D9EACB4BF02D}"/>
                  </a:ext>
                </a:extLst>
              </p:cNvPr>
              <p:cNvSpPr/>
              <p:nvPr/>
            </p:nvSpPr>
            <p:spPr bwMode="auto">
              <a:xfrm>
                <a:off x="5029200" y="4999334"/>
                <a:ext cx="573024" cy="286512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A3FF12-238A-E24E-8FFF-D1C1CAE711E8}"/>
                  </a:ext>
                </a:extLst>
              </p:cNvPr>
              <p:cNvSpPr/>
              <p:nvPr/>
            </p:nvSpPr>
            <p:spPr bwMode="auto">
              <a:xfrm>
                <a:off x="5029200" y="4648200"/>
                <a:ext cx="573024" cy="286512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E736C84-990E-9E4E-93DE-CD02EE57550E}"/>
                  </a:ext>
                </a:extLst>
              </p:cNvPr>
              <p:cNvCxnSpPr>
                <a:endCxn id="15" idx="1"/>
              </p:cNvCxnSpPr>
              <p:nvPr/>
            </p:nvCxnSpPr>
            <p:spPr bwMode="auto">
              <a:xfrm flipV="1">
                <a:off x="4210812" y="4410456"/>
                <a:ext cx="818388" cy="531922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8A42380-3650-4B4B-AC7C-2392DA38A920}"/>
                  </a:ext>
                </a:extLst>
              </p:cNvPr>
              <p:cNvCxnSpPr>
                <a:endCxn id="18" idx="1"/>
              </p:cNvCxnSpPr>
              <p:nvPr/>
            </p:nvCxnSpPr>
            <p:spPr bwMode="auto">
              <a:xfrm flipV="1">
                <a:off x="4210812" y="4791456"/>
                <a:ext cx="818388" cy="150922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DEC951-B7C4-C04D-B78F-64D34CEE4814}"/>
                  </a:ext>
                </a:extLst>
              </p:cNvPr>
              <p:cNvCxnSpPr>
                <a:endCxn id="17" idx="1"/>
              </p:cNvCxnSpPr>
              <p:nvPr/>
            </p:nvCxnSpPr>
            <p:spPr bwMode="auto">
              <a:xfrm>
                <a:off x="4210812" y="4942378"/>
                <a:ext cx="818388" cy="200212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DC333FD-7409-0041-A706-7EE761F65FF9}"/>
                  </a:ext>
                </a:extLst>
              </p:cNvPr>
              <p:cNvCxnSpPr>
                <a:endCxn id="16" idx="1"/>
              </p:cNvCxnSpPr>
              <p:nvPr/>
            </p:nvCxnSpPr>
            <p:spPr bwMode="auto">
              <a:xfrm>
                <a:off x="4210812" y="4942378"/>
                <a:ext cx="818388" cy="581212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9" name="Group 53">
              <a:extLst>
                <a:ext uri="{FF2B5EF4-FFF2-40B4-BE49-F238E27FC236}">
                  <a16:creationId xmlns:a16="http://schemas.microsoft.com/office/drawing/2014/main" id="{03BFF282-4B93-EB4B-87C7-F47001E5B8F6}"/>
                </a:ext>
              </a:extLst>
            </p:cNvPr>
            <p:cNvGrpSpPr/>
            <p:nvPr/>
          </p:nvGrpSpPr>
          <p:grpSpPr>
            <a:xfrm>
              <a:off x="1524000" y="4191000"/>
              <a:ext cx="2686812" cy="1502755"/>
              <a:chOff x="1524000" y="4191000"/>
              <a:chExt cx="2686812" cy="1502755"/>
            </a:xfrm>
          </p:grpSpPr>
          <p:pic>
            <p:nvPicPr>
              <p:cNvPr id="10" name="Picture 9" descr="pedge_1855_hr">
                <a:extLst>
                  <a:ext uri="{FF2B5EF4-FFF2-40B4-BE49-F238E27FC236}">
                    <a16:creationId xmlns:a16="http://schemas.microsoft.com/office/drawing/2014/main" id="{B3BF438E-0237-A34E-B68D-9530399B2E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33600" y="4191000"/>
                <a:ext cx="2077212" cy="1502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105855-B6F9-E142-9EFB-ECEA1CB21D95}"/>
                  </a:ext>
                </a:extLst>
              </p:cNvPr>
              <p:cNvSpPr txBox="1"/>
              <p:nvPr/>
            </p:nvSpPr>
            <p:spPr>
              <a:xfrm>
                <a:off x="1524000" y="4495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>
                    <a:solidFill>
                      <a:srgbClr val="000000"/>
                    </a:solidFill>
                  </a:rPr>
                  <a:t>x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10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A8C816A-9ED9-FD48-9426-62E416441D98}"/>
                  </a:ext>
                </a:extLst>
              </p:cNvPr>
              <p:cNvCxnSpPr>
                <a:stCxn id="7" idx="3"/>
              </p:cNvCxnSpPr>
              <p:nvPr/>
            </p:nvCxnSpPr>
            <p:spPr bwMode="auto">
              <a:xfrm>
                <a:off x="1543597" y="4921712"/>
                <a:ext cx="590003" cy="2066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1658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A363-E53D-2D42-8BD2-6F6F2C9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C0F4-6EBA-5445-907B-B0667BF7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676870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</a:t>
            </a:r>
          </a:p>
          <a:p>
            <a:r>
              <a:rPr lang="en-US" dirty="0"/>
              <a:t>Getting Started on ARC</a:t>
            </a:r>
          </a:p>
          <a:p>
            <a:r>
              <a:rPr lang="en-US" dirty="0"/>
              <a:t>Computing on a Cluster</a:t>
            </a:r>
          </a:p>
          <a:p>
            <a:pPr lvl="1"/>
            <a:r>
              <a:rPr lang="en-US" dirty="0"/>
              <a:t>Overall cluster design</a:t>
            </a:r>
          </a:p>
          <a:p>
            <a:pPr lvl="1"/>
            <a:r>
              <a:rPr lang="en-US" dirty="0"/>
              <a:t>Shared vs distributed memory</a:t>
            </a:r>
          </a:p>
          <a:p>
            <a:pPr lvl="1"/>
            <a:r>
              <a:rPr lang="en-US" dirty="0"/>
              <a:t>Disk</a:t>
            </a:r>
          </a:p>
          <a:p>
            <a:r>
              <a:rPr lang="en-US" dirty="0"/>
              <a:t>Data location</a:t>
            </a:r>
          </a:p>
          <a:p>
            <a:pPr lvl="1"/>
            <a:r>
              <a:rPr lang="en-US" dirty="0"/>
              <a:t>/home vs /work</a:t>
            </a:r>
          </a:p>
          <a:p>
            <a:pPr lvl="1"/>
            <a:r>
              <a:rPr lang="en-US" dirty="0"/>
              <a:t>Local vs network</a:t>
            </a:r>
          </a:p>
          <a:p>
            <a:pPr lvl="1"/>
            <a:r>
              <a:rPr lang="en-US" dirty="0"/>
              <a:t>Disk vs RAM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D76762-32D1-6F46-B671-1B0326D7D659}"/>
              </a:ext>
            </a:extLst>
          </p:cNvPr>
          <p:cNvSpPr txBox="1">
            <a:spLocks/>
          </p:cNvSpPr>
          <p:nvPr/>
        </p:nvSpPr>
        <p:spPr>
          <a:xfrm>
            <a:off x="5487251" y="2336873"/>
            <a:ext cx="467687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Parallelizing within a node</a:t>
            </a:r>
          </a:p>
          <a:p>
            <a:pPr lvl="1"/>
            <a:r>
              <a:rPr lang="en-US" dirty="0" err="1"/>
              <a:t>OpenBLAS</a:t>
            </a:r>
            <a:r>
              <a:rPr lang="en-US" dirty="0"/>
              <a:t>/MKL</a:t>
            </a:r>
          </a:p>
          <a:p>
            <a:pPr lvl="1"/>
            <a:r>
              <a:rPr lang="en-US" dirty="0"/>
              <a:t>Forking</a:t>
            </a:r>
          </a:p>
          <a:p>
            <a:pPr lvl="1"/>
            <a:r>
              <a:rPr lang="en-US" dirty="0"/>
              <a:t>GNU parallel</a:t>
            </a:r>
          </a:p>
          <a:p>
            <a:r>
              <a:rPr lang="en-US" dirty="0"/>
              <a:t>Parallelizing across nodes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GPUs</a:t>
            </a:r>
          </a:p>
          <a:p>
            <a:r>
              <a:rPr lang="en-US" dirty="0"/>
              <a:t>Containers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3909-88AF-E74E-9EDE-DC8B5C5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across nodes – find/for +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09942-148E-C544-9E7C-AF1F7DC3B124}"/>
              </a:ext>
            </a:extLst>
          </p:cNvPr>
          <p:cNvSpPr txBox="1"/>
          <p:nvPr/>
        </p:nvSpPr>
        <p:spPr>
          <a:xfrm>
            <a:off x="96079" y="2266122"/>
            <a:ext cx="10486937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</a:t>
            </a:r>
            <a:r>
              <a:rPr lang="en-US" dirty="0" err="1"/>
              <a:t>iname</a:t>
            </a:r>
            <a:r>
              <a:rPr lang="en-US" dirty="0"/>
              <a:t> '*</a:t>
            </a:r>
            <a:r>
              <a:rPr lang="en-US" dirty="0" err="1"/>
              <a:t>fastq.gz</a:t>
            </a:r>
            <a:r>
              <a:rPr lang="en-US" dirty="0"/>
              <a:t>' -exec </a:t>
            </a:r>
            <a:r>
              <a:rPr lang="en-US" dirty="0" err="1"/>
              <a:t>sbatch</a:t>
            </a:r>
            <a:r>
              <a:rPr lang="en-US" dirty="0"/>
              <a:t> --export=PAIRED=Y,STRANDED=second,FILE1='{}’, \</a:t>
            </a:r>
          </a:p>
          <a:p>
            <a:r>
              <a:rPr lang="en-US" dirty="0"/>
              <a:t>     INDEX= /home/</a:t>
            </a:r>
            <a:r>
              <a:rPr lang="en-US" dirty="0" err="1"/>
              <a:t>rsettlag</a:t>
            </a:r>
            <a:r>
              <a:rPr lang="en-US" dirty="0"/>
              <a:t>/</a:t>
            </a:r>
            <a:r>
              <a:rPr lang="en-US" dirty="0" err="1"/>
              <a:t>useful_PBS</a:t>
            </a:r>
            <a:r>
              <a:rPr lang="en-US" dirty="0"/>
              <a:t>/</a:t>
            </a:r>
            <a:r>
              <a:rPr lang="en-US" dirty="0" err="1"/>
              <a:t>SLURM_tophat_FILE.sh</a:t>
            </a:r>
            <a:r>
              <a:rPr lang="en-US" dirty="0"/>
              <a:t> \;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A4D6F-B494-E94B-8001-37CF0E2A23F8}"/>
              </a:ext>
            </a:extLst>
          </p:cNvPr>
          <p:cNvSpPr txBox="1"/>
          <p:nvPr/>
        </p:nvSpPr>
        <p:spPr>
          <a:xfrm>
            <a:off x="96078" y="3075371"/>
            <a:ext cx="902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value into script, each job will perform same function based on file in this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12EF9-C98A-C347-882F-E281346D3F14}"/>
              </a:ext>
            </a:extLst>
          </p:cNvPr>
          <p:cNvSpPr txBox="1"/>
          <p:nvPr/>
        </p:nvSpPr>
        <p:spPr>
          <a:xfrm>
            <a:off x="96079" y="3534154"/>
            <a:ext cx="10486937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i in `ls </a:t>
            </a:r>
            <a:r>
              <a:rPr lang="en-US" dirty="0" err="1"/>
              <a:t>basename</a:t>
            </a:r>
            <a:r>
              <a:rPr lang="en-US" dirty="0"/>
              <a:t>*</a:t>
            </a:r>
            <a:r>
              <a:rPr lang="en-US" dirty="0" err="1"/>
              <a:t>fastq.gz</a:t>
            </a:r>
            <a:r>
              <a:rPr lang="en-US" dirty="0"/>
              <a:t>`; do</a:t>
            </a:r>
          </a:p>
          <a:p>
            <a:r>
              <a:rPr lang="en-US" dirty="0"/>
              <a:t>     </a:t>
            </a:r>
            <a:r>
              <a:rPr lang="en-US" dirty="0" err="1"/>
              <a:t>sbatch</a:t>
            </a:r>
            <a:r>
              <a:rPr lang="en-US" dirty="0"/>
              <a:t> --export=PAIRED=Y,STRANDED=second,FILE1=$i, \</a:t>
            </a:r>
          </a:p>
          <a:p>
            <a:r>
              <a:rPr lang="en-US" dirty="0"/>
              <a:t>         INDEX=</a:t>
            </a:r>
            <a:r>
              <a:rPr lang="en-US" dirty="0" err="1"/>
              <a:t>musmus.dna.toplevel</a:t>
            </a:r>
            <a:r>
              <a:rPr lang="en-US" dirty="0"/>
              <a:t> \</a:t>
            </a:r>
          </a:p>
          <a:p>
            <a:r>
              <a:rPr lang="en-US" dirty="0"/>
              <a:t>         /home/</a:t>
            </a:r>
            <a:r>
              <a:rPr lang="en-US" dirty="0" err="1"/>
              <a:t>rsettlag</a:t>
            </a:r>
            <a:r>
              <a:rPr lang="en-US" dirty="0"/>
              <a:t>/</a:t>
            </a:r>
            <a:r>
              <a:rPr lang="en-US" dirty="0" err="1"/>
              <a:t>useful_PBS</a:t>
            </a:r>
            <a:r>
              <a:rPr lang="en-US" dirty="0"/>
              <a:t>/</a:t>
            </a:r>
            <a:r>
              <a:rPr lang="en-US" dirty="0" err="1"/>
              <a:t>SLURM_tophat_FILE.sh</a:t>
            </a:r>
            <a:r>
              <a:rPr lang="en-US" dirty="0"/>
              <a:t> \;</a:t>
            </a:r>
          </a:p>
          <a:p>
            <a:r>
              <a:rPr lang="en-US" dirty="0"/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C7830-B128-464D-BBA9-FC02B16F8D34}"/>
              </a:ext>
            </a:extLst>
          </p:cNvPr>
          <p:cNvSpPr txBox="1"/>
          <p:nvPr/>
        </p:nvSpPr>
        <p:spPr>
          <a:xfrm>
            <a:off x="96079" y="5263851"/>
            <a:ext cx="10486937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module load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tophat</a:t>
            </a:r>
            <a:endParaRPr lang="en-US" dirty="0"/>
          </a:p>
          <a:p>
            <a:r>
              <a:rPr lang="en-US" dirty="0"/>
              <a:t>mv $INDEX $TMPFS</a:t>
            </a:r>
          </a:p>
          <a:p>
            <a:r>
              <a:rPr lang="en-US" dirty="0"/>
              <a:t>tophat2 -p $SLURM_CPUS_ON_NODE -r 100 --library-type </a:t>
            </a:r>
            <a:r>
              <a:rPr lang="en-US" dirty="0" err="1"/>
              <a:t>fr-firststrand</a:t>
            </a:r>
            <a:r>
              <a:rPr lang="en-US" dirty="0"/>
              <a:t> -o $SLURM_SUBMIT_DIR \</a:t>
            </a:r>
          </a:p>
          <a:p>
            <a:r>
              <a:rPr lang="en-US" dirty="0"/>
              <a:t>     $TMPFS/$INDEX $FILE1</a:t>
            </a:r>
          </a:p>
        </p:txBody>
      </p:sp>
    </p:spTree>
    <p:extLst>
      <p:ext uri="{BB962C8B-B14F-4D97-AF65-F5344CB8AC3E}">
        <p14:creationId xmlns:p14="http://schemas.microsoft.com/office/powerpoint/2010/main" val="116400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048F-6BB6-4F42-A39A-FB3DC36C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– massive parallelism at a cost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3588B3-EFE4-0C43-A444-7D018F00E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48468"/>
              </p:ext>
            </p:extLst>
          </p:nvPr>
        </p:nvGraphicFramePr>
        <p:xfrm>
          <a:off x="2781544" y="4100557"/>
          <a:ext cx="46273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CUDA, </a:t>
                      </a:r>
                      <a:r>
                        <a:rPr lang="en-US" dirty="0" err="1"/>
                        <a:t>OpenACC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52DDB0-8A8E-2744-8F47-C5F461073498}"/>
              </a:ext>
            </a:extLst>
          </p:cNvPr>
          <p:cNvGrpSpPr/>
          <p:nvPr/>
        </p:nvGrpSpPr>
        <p:grpSpPr>
          <a:xfrm>
            <a:off x="2541893" y="2274630"/>
            <a:ext cx="5431814" cy="1385462"/>
            <a:chOff x="636893" y="1678896"/>
            <a:chExt cx="5431814" cy="13854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01E079-01A6-E148-9335-3A9CF3937C85}"/>
                </a:ext>
              </a:extLst>
            </p:cNvPr>
            <p:cNvGrpSpPr/>
            <p:nvPr/>
          </p:nvGrpSpPr>
          <p:grpSpPr>
            <a:xfrm>
              <a:off x="636893" y="2007266"/>
              <a:ext cx="268485" cy="751022"/>
              <a:chOff x="884724" y="4231386"/>
              <a:chExt cx="268485" cy="75102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91F835-145F-B040-A9CA-6F0F0A00AB53}"/>
                  </a:ext>
                </a:extLst>
              </p:cNvPr>
              <p:cNvCxnSpPr>
                <a:stCxn id="49" idx="0"/>
              </p:cNvCxnSpPr>
              <p:nvPr/>
            </p:nvCxnSpPr>
            <p:spPr>
              <a:xfrm rot="5400000" flipH="1" flipV="1">
                <a:off x="910817" y="4606335"/>
                <a:ext cx="216300" cy="11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DA04F-5EA9-3448-B7A9-A49336B2F79C}"/>
                  </a:ext>
                </a:extLst>
              </p:cNvPr>
              <p:cNvSpPr/>
              <p:nvPr/>
            </p:nvSpPr>
            <p:spPr>
              <a:xfrm>
                <a:off x="884724" y="4715047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P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1A65AE8-E6C5-8B4A-BD01-EA6E4038ED15}"/>
                  </a:ext>
                </a:extLst>
              </p:cNvPr>
              <p:cNvSpPr/>
              <p:nvPr/>
            </p:nvSpPr>
            <p:spPr>
              <a:xfrm>
                <a:off x="885848" y="4231386"/>
                <a:ext cx="267361" cy="267361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M</a:t>
                </a:r>
              </a:p>
            </p:txBody>
          </p:sp>
        </p:grpSp>
        <p:grpSp>
          <p:nvGrpSpPr>
            <p:cNvPr id="9" name="Group 176">
              <a:extLst>
                <a:ext uri="{FF2B5EF4-FFF2-40B4-BE49-F238E27FC236}">
                  <a16:creationId xmlns:a16="http://schemas.microsoft.com/office/drawing/2014/main" id="{A775B5C7-8BD6-974C-83BA-70AF24ABF291}"/>
                </a:ext>
              </a:extLst>
            </p:cNvPr>
            <p:cNvGrpSpPr/>
            <p:nvPr/>
          </p:nvGrpSpPr>
          <p:grpSpPr>
            <a:xfrm>
              <a:off x="4561820" y="1678896"/>
              <a:ext cx="1506887" cy="1379744"/>
              <a:chOff x="948446" y="1549723"/>
              <a:chExt cx="1506887" cy="13797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8231E27-8FD8-B143-8C0F-4B9F0F616222}"/>
                  </a:ext>
                </a:extLst>
              </p:cNvPr>
              <p:cNvSpPr/>
              <p:nvPr/>
            </p:nvSpPr>
            <p:spPr>
              <a:xfrm>
                <a:off x="2057400" y="1938867"/>
                <a:ext cx="397933" cy="990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8292828-3BB4-7447-8C24-BB4134D03505}"/>
                  </a:ext>
                </a:extLst>
              </p:cNvPr>
              <p:cNvSpPr/>
              <p:nvPr/>
            </p:nvSpPr>
            <p:spPr>
              <a:xfrm>
                <a:off x="948446" y="1938289"/>
                <a:ext cx="972693" cy="9878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CF4DAD-8293-5C42-B3E4-EC2D609B2177}"/>
                  </a:ext>
                </a:extLst>
              </p:cNvPr>
              <p:cNvSpPr/>
              <p:nvPr/>
            </p:nvSpPr>
            <p:spPr>
              <a:xfrm>
                <a:off x="1082920" y="2071963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C610976-19CB-024C-8884-FD5783311001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 rot="16200000" flipH="1">
                <a:off x="1082920" y="2205643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8F9F32-272F-E848-85D0-A1D07F001B6B}"/>
                  </a:ext>
                </a:extLst>
              </p:cNvPr>
              <p:cNvCxnSpPr>
                <a:stCxn id="30" idx="1"/>
              </p:cNvCxnSpPr>
              <p:nvPr/>
            </p:nvCxnSpPr>
            <p:spPr>
              <a:xfrm rot="10800000" flipH="1" flipV="1">
                <a:off x="1082919" y="2205643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FBAA624-1A63-B542-B36D-3D583F231C07}"/>
                  </a:ext>
                </a:extLst>
              </p:cNvPr>
              <p:cNvSpPr/>
              <p:nvPr/>
            </p:nvSpPr>
            <p:spPr>
              <a:xfrm>
                <a:off x="1502683" y="2071169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C7625B8-AAEC-4047-9C0C-17813AA24DA9}"/>
                  </a:ext>
                </a:extLst>
              </p:cNvPr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1502683" y="2204849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D3F985C-859D-4A44-9690-DC2912F5721B}"/>
                  </a:ext>
                </a:extLst>
              </p:cNvPr>
              <p:cNvCxnSpPr>
                <a:stCxn id="33" idx="1"/>
              </p:cNvCxnSpPr>
              <p:nvPr/>
            </p:nvCxnSpPr>
            <p:spPr>
              <a:xfrm rot="10800000" flipH="1" flipV="1">
                <a:off x="1502682" y="2204849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90CC1B-110B-8F4C-9E4F-589359CFD635}"/>
                  </a:ext>
                </a:extLst>
              </p:cNvPr>
              <p:cNvSpPr/>
              <p:nvPr/>
            </p:nvSpPr>
            <p:spPr>
              <a:xfrm>
                <a:off x="1082126" y="2491724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AD4AC7-09F2-5448-BF8C-17C963523883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 rot="16200000" flipH="1">
                <a:off x="1082126" y="2625404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AF8F21D-4014-D04F-9F68-C592DE35ADD4}"/>
                  </a:ext>
                </a:extLst>
              </p:cNvPr>
              <p:cNvCxnSpPr>
                <a:stCxn id="36" idx="1"/>
              </p:cNvCxnSpPr>
              <p:nvPr/>
            </p:nvCxnSpPr>
            <p:spPr>
              <a:xfrm rot="10800000" flipH="1" flipV="1">
                <a:off x="1082125" y="2625404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CBAE0B4-0D66-C64F-A3E1-58E6B44815EE}"/>
                  </a:ext>
                </a:extLst>
              </p:cNvPr>
              <p:cNvSpPr/>
              <p:nvPr/>
            </p:nvSpPr>
            <p:spPr>
              <a:xfrm>
                <a:off x="1502681" y="2490929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3C6109-060C-1A4B-81F2-CA3C95AB4056}"/>
                  </a:ext>
                </a:extLst>
              </p:cNvPr>
              <p:cNvCxnSpPr>
                <a:stCxn id="39" idx="0"/>
                <a:endCxn id="39" idx="2"/>
              </p:cNvCxnSpPr>
              <p:nvPr/>
            </p:nvCxnSpPr>
            <p:spPr>
              <a:xfrm rot="16200000" flipH="1">
                <a:off x="1502681" y="2624609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36D72C-2B03-BB4F-9C40-4F1FD26DD808}"/>
                  </a:ext>
                </a:extLst>
              </p:cNvPr>
              <p:cNvCxnSpPr>
                <a:stCxn id="39" idx="1"/>
              </p:cNvCxnSpPr>
              <p:nvPr/>
            </p:nvCxnSpPr>
            <p:spPr>
              <a:xfrm rot="10800000" flipH="1" flipV="1">
                <a:off x="1502680" y="2624609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0BC5FB-1413-AB4F-8B8E-9FA0290771C6}"/>
                  </a:ext>
                </a:extLst>
              </p:cNvPr>
              <p:cNvSpPr/>
              <p:nvPr/>
            </p:nvSpPr>
            <p:spPr>
              <a:xfrm>
                <a:off x="2130825" y="2249565"/>
                <a:ext cx="262467" cy="560610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GPU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A658CAB-1654-CB41-9343-7E7D7B5C94CA}"/>
                  </a:ext>
                </a:extLst>
              </p:cNvPr>
              <p:cNvSpPr/>
              <p:nvPr/>
            </p:nvSpPr>
            <p:spPr>
              <a:xfrm>
                <a:off x="949240" y="1549723"/>
                <a:ext cx="972693" cy="272395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C659A30-76A7-BF48-88F6-AC6098D8DC53}"/>
                  </a:ext>
                </a:extLst>
              </p:cNvPr>
              <p:cNvSpPr/>
              <p:nvPr/>
            </p:nvSpPr>
            <p:spPr>
              <a:xfrm flipV="1">
                <a:off x="2130031" y="2011898"/>
                <a:ext cx="262467" cy="136065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888BD7-FC74-0548-9F97-FAD5E1FEC7C9}"/>
                  </a:ext>
                </a:extLst>
              </p:cNvPr>
              <p:cNvCxnSpPr>
                <a:stCxn id="44" idx="0"/>
                <a:endCxn id="42" idx="0"/>
              </p:cNvCxnSpPr>
              <p:nvPr/>
            </p:nvCxnSpPr>
            <p:spPr>
              <a:xfrm rot="16200000" flipH="1">
                <a:off x="2210861" y="2198367"/>
                <a:ext cx="101602" cy="7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B5910F0-79AA-624F-84FC-3ED89ACC5AF0}"/>
                  </a:ext>
                </a:extLst>
              </p:cNvPr>
              <p:cNvCxnSpPr>
                <a:stCxn id="29" idx="3"/>
                <a:endCxn id="28" idx="1"/>
              </p:cNvCxnSpPr>
              <p:nvPr/>
            </p:nvCxnSpPr>
            <p:spPr>
              <a:xfrm>
                <a:off x="1921139" y="2432229"/>
                <a:ext cx="136261" cy="19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A5EE071-87DC-C343-B3C6-8104920E8A89}"/>
                  </a:ext>
                </a:extLst>
              </p:cNvPr>
              <p:cNvCxnSpPr>
                <a:stCxn id="43" idx="2"/>
                <a:endCxn id="29" idx="0"/>
              </p:cNvCxnSpPr>
              <p:nvPr/>
            </p:nvCxnSpPr>
            <p:spPr>
              <a:xfrm rot="5400000">
                <a:off x="1377105" y="1879806"/>
                <a:ext cx="116171" cy="7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BB6A0C1-7E3A-E64A-9D84-AD899696A380}"/>
                </a:ext>
              </a:extLst>
            </p:cNvPr>
            <p:cNvSpPr/>
            <p:nvPr/>
          </p:nvSpPr>
          <p:spPr>
            <a:xfrm>
              <a:off x="3502193" y="2185057"/>
              <a:ext cx="764088" cy="395440"/>
            </a:xfrm>
            <a:prstGeom prst="rightArrow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3C8E1A-0417-FA45-95E4-308F0EA6EB38}"/>
                </a:ext>
              </a:extLst>
            </p:cNvPr>
            <p:cNvGrpSpPr/>
            <p:nvPr/>
          </p:nvGrpSpPr>
          <p:grpSpPr>
            <a:xfrm>
              <a:off x="2260546" y="1688711"/>
              <a:ext cx="946107" cy="1375647"/>
              <a:chOff x="1660669" y="1550519"/>
              <a:chExt cx="946107" cy="137564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A84362-AEE3-1341-BFE7-8F1DD380FD5D}"/>
                  </a:ext>
                </a:extLst>
              </p:cNvPr>
              <p:cNvCxnSpPr>
                <a:stCxn id="14" idx="0"/>
                <a:endCxn id="16" idx="2"/>
              </p:cNvCxnSpPr>
              <p:nvPr/>
            </p:nvCxnSpPr>
            <p:spPr>
              <a:xfrm rot="16200000" flipV="1">
                <a:off x="2076037" y="1880204"/>
                <a:ext cx="115373" cy="7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6303FE-4D2C-B648-8E29-4B881FDA8FB0}"/>
                  </a:ext>
                </a:extLst>
              </p:cNvPr>
              <p:cNvSpPr/>
              <p:nvPr/>
            </p:nvSpPr>
            <p:spPr>
              <a:xfrm>
                <a:off x="1661463" y="1938287"/>
                <a:ext cx="945313" cy="9878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A4EC24-EC2F-0341-9003-D12016CB7C9D}"/>
                  </a:ext>
                </a:extLst>
              </p:cNvPr>
              <p:cNvSpPr/>
              <p:nvPr/>
            </p:nvSpPr>
            <p:spPr>
              <a:xfrm>
                <a:off x="1795143" y="2071961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009A21-B111-984E-8A0D-4E2312DEB8D5}"/>
                  </a:ext>
                </a:extLst>
              </p:cNvPr>
              <p:cNvSpPr/>
              <p:nvPr/>
            </p:nvSpPr>
            <p:spPr>
              <a:xfrm>
                <a:off x="1660669" y="1550519"/>
                <a:ext cx="945313" cy="272395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9E13C60-3439-C548-8011-9A37A6CC5296}"/>
                  </a:ext>
                </a:extLst>
              </p:cNvPr>
              <p:cNvCxnSpPr>
                <a:stCxn id="15" idx="0"/>
                <a:endCxn id="15" idx="2"/>
              </p:cNvCxnSpPr>
              <p:nvPr/>
            </p:nvCxnSpPr>
            <p:spPr>
              <a:xfrm rot="16200000" flipH="1">
                <a:off x="1795143" y="2205641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334CCB6-0D7E-2640-943F-6B18CA04B1EB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rot="10800000" flipH="1" flipV="1">
                <a:off x="1795142" y="2205641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8664A3-2BDD-8446-B62A-8A08BBB9EBC8}"/>
                  </a:ext>
                </a:extLst>
              </p:cNvPr>
              <p:cNvSpPr/>
              <p:nvPr/>
            </p:nvSpPr>
            <p:spPr>
              <a:xfrm>
                <a:off x="2214906" y="2071167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EB8A8EE-09D3-A94B-B45C-9620DE84C544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 rot="16200000" flipH="1">
                <a:off x="2214906" y="2204847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0396E9-00CA-B04B-B65C-FF7BF5535217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rot="10800000" flipH="1" flipV="1">
                <a:off x="2214905" y="2204847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DCEDD-178A-604A-AFFB-ED982526ADD8}"/>
                  </a:ext>
                </a:extLst>
              </p:cNvPr>
              <p:cNvSpPr/>
              <p:nvPr/>
            </p:nvSpPr>
            <p:spPr>
              <a:xfrm>
                <a:off x="1794349" y="2491722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2033DD-3FF9-9947-B0D7-A190BCD594FC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794349" y="2625402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801CB9-3269-674E-8408-79CB3F3D0601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rot="10800000" flipH="1" flipV="1">
                <a:off x="1794348" y="2625402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94DE2D-7037-3E4F-BC65-C3FA761A7FF2}"/>
                  </a:ext>
                </a:extLst>
              </p:cNvPr>
              <p:cNvSpPr/>
              <p:nvPr/>
            </p:nvSpPr>
            <p:spPr>
              <a:xfrm>
                <a:off x="2214904" y="2490927"/>
                <a:ext cx="267361" cy="267361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633633E-D47A-E34C-84B5-02C81FCEEB49}"/>
                  </a:ext>
                </a:extLst>
              </p:cNvPr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214904" y="2624607"/>
                <a:ext cx="267361" cy="15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68E835-602F-054A-87FE-3B15B881D718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rot="10800000" flipH="1" flipV="1">
                <a:off x="2214903" y="2624607"/>
                <a:ext cx="267361" cy="15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04C0F0D0-8A4D-7B4E-A959-3DA98A6AD46D}"/>
                </a:ext>
              </a:extLst>
            </p:cNvPr>
            <p:cNvSpPr/>
            <p:nvPr/>
          </p:nvSpPr>
          <p:spPr>
            <a:xfrm>
              <a:off x="1200918" y="2185057"/>
              <a:ext cx="764088" cy="395440"/>
            </a:xfrm>
            <a:prstGeom prst="rightArrow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23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048F-6BB6-4F42-A39A-FB3DC36C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– massive parallelism at a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26F7-66A6-004C-8F65-26105A28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890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widespread in Bioinformatics yet, notable exceptions: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err="1"/>
              <a:t>MinION</a:t>
            </a:r>
            <a:r>
              <a:rPr lang="en-US" dirty="0"/>
              <a:t> Guppy </a:t>
            </a:r>
            <a:r>
              <a:rPr lang="en-US" dirty="0" err="1"/>
              <a:t>basecaller</a:t>
            </a:r>
            <a:endParaRPr lang="en-US" dirty="0"/>
          </a:p>
          <a:p>
            <a:pPr lvl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/>
              <a:t>Clara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err="1"/>
              <a:t>AtakWorks</a:t>
            </a:r>
            <a:endParaRPr lang="en-US" dirty="0"/>
          </a:p>
          <a:p>
            <a:pPr lvl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/>
              <a:t>NVBIO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4CECE8-74EA-A040-BACF-091A2F149379}"/>
              </a:ext>
            </a:extLst>
          </p:cNvPr>
          <p:cNvSpPr txBox="1"/>
          <p:nvPr/>
        </p:nvSpPr>
        <p:spPr>
          <a:xfrm>
            <a:off x="96079" y="3925957"/>
            <a:ext cx="11761304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module load </a:t>
            </a:r>
            <a:r>
              <a:rPr lang="en-US" dirty="0" err="1"/>
              <a:t>gcc</a:t>
            </a:r>
            <a:r>
              <a:rPr lang="en-US" dirty="0"/>
              <a:t>/5.2.0 python/3.5.0</a:t>
            </a:r>
          </a:p>
          <a:p>
            <a:endParaRPr lang="en-US" dirty="0"/>
          </a:p>
          <a:p>
            <a:r>
              <a:rPr lang="en-US" dirty="0" err="1"/>
              <a:t>guppy_basecaller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./ -s </a:t>
            </a:r>
            <a:r>
              <a:rPr lang="en-US" dirty="0" err="1"/>
              <a:t>fastq_out</a:t>
            </a:r>
            <a:r>
              <a:rPr lang="en-US" dirty="0"/>
              <a:t> --</a:t>
            </a:r>
            <a:r>
              <a:rPr lang="en-US" dirty="0" err="1"/>
              <a:t>gpu_runners_per_device</a:t>
            </a:r>
            <a:r>
              <a:rPr lang="en-US" dirty="0"/>
              <a:t> 2 --</a:t>
            </a:r>
            <a:r>
              <a:rPr lang="en-US" dirty="0" err="1"/>
              <a:t>num_callers</a:t>
            </a:r>
            <a:r>
              <a:rPr lang="en-US" dirty="0"/>
              <a:t> 6 \</a:t>
            </a:r>
          </a:p>
          <a:p>
            <a:r>
              <a:rPr lang="en-US" dirty="0"/>
              <a:t>           --</a:t>
            </a:r>
            <a:r>
              <a:rPr lang="en-US" dirty="0" err="1"/>
              <a:t>flowcell</a:t>
            </a:r>
            <a:r>
              <a:rPr lang="en-US" dirty="0"/>
              <a:t> FLO-MIN107 --kit SQK-LSK109</a:t>
            </a:r>
          </a:p>
        </p:txBody>
      </p:sp>
    </p:spTree>
    <p:extLst>
      <p:ext uri="{BB962C8B-B14F-4D97-AF65-F5344CB8AC3E}">
        <p14:creationId xmlns:p14="http://schemas.microsoft.com/office/powerpoint/2010/main" val="388926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048F-6BB6-4F42-A39A-FB3DC36C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Containers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5F6A-364D-A24E-B5A1-89DEE975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2336873"/>
            <a:ext cx="3990621" cy="208684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future of HPC, cloud, computing (IMO)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Orchestrators give throughput, scale, and parallelism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Docker, Singularity, Kubernetes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Coming soon to a HPC center near you.  ;)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C054C4-068C-4F44-8849-0DD73AF5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912738"/>
            <a:ext cx="5629268" cy="30257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649B2-585E-FE40-8CA5-4E7FCCF528FE}"/>
              </a:ext>
            </a:extLst>
          </p:cNvPr>
          <p:cNvSpPr/>
          <p:nvPr/>
        </p:nvSpPr>
        <p:spPr>
          <a:xfrm>
            <a:off x="272840" y="6261618"/>
            <a:ext cx="11036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www.bing.com</a:t>
            </a:r>
            <a:r>
              <a:rPr lang="en-US" sz="600" dirty="0"/>
              <a:t>/images/</a:t>
            </a:r>
            <a:r>
              <a:rPr lang="en-US" sz="600" dirty="0" err="1"/>
              <a:t>search?view</a:t>
            </a:r>
            <a:r>
              <a:rPr lang="en-US" sz="600" dirty="0"/>
              <a:t>=detailV2&amp;ccid=</a:t>
            </a:r>
            <a:r>
              <a:rPr lang="en-US" sz="600" dirty="0" err="1"/>
              <a:t>trPGfGPV&amp;id</a:t>
            </a:r>
            <a:r>
              <a:rPr lang="en-US" sz="600" dirty="0"/>
              <a:t>=9BE0825E037D8110760FBD2E1F61CE20C96475A5&amp;thid=OIP.trPGfGPVmtOlMr8n-vV6kgHaEE&amp;mediaurl=http%3A%2F%2Fdocs.electric-cloud.com%2Feflow_doc%2F7_1%2FUser%2FMobile%2FAdvanced%2FContent%2FResources%2FImages%2FAppAndEnvModelingWithMicroservicesAndContainers_652x359.png&amp;exph=359&amp;expw=652&amp;q=</a:t>
            </a:r>
            <a:r>
              <a:rPr lang="en-US" sz="600" dirty="0" err="1"/>
              <a:t>microservices+containers+and+orchestration+examples&amp;simid</a:t>
            </a:r>
            <a:r>
              <a:rPr lang="en-US" sz="600" dirty="0"/>
              <a:t>=608004396061886820&amp;selectedindex=17&amp;adlt=</a:t>
            </a:r>
            <a:r>
              <a:rPr lang="en-US" sz="600" dirty="0" err="1"/>
              <a:t>demote&amp;shtp</a:t>
            </a:r>
            <a:r>
              <a:rPr lang="en-US" sz="600" dirty="0"/>
              <a:t>=</a:t>
            </a:r>
            <a:r>
              <a:rPr lang="en-US" sz="600" dirty="0" err="1"/>
              <a:t>GetUrl&amp;shid</a:t>
            </a:r>
            <a:r>
              <a:rPr lang="en-US" sz="600" dirty="0"/>
              <a:t>=9323cf01-da6a-4e5d-884c-4df9022f5287&amp;shtk=TWljcm9zZXJ2aWNlIEFwcGxpY2F0aW9uIERlcGxveW1lbnQgVXNpbmcgQ29udGFpbmVycw%3D%3D&amp;shdk=Rm91bmQgb24gQmluZyBmcm9tIGRvY3MuZWxlY3RyaWMtY2xvdWQuY29t&amp;shhk=sKfxoPobdccij5iFwTvL3hpcXktY4c0q%2Fa9l%2F3z3g3o%3D&amp;form=EX0023&amp;shth=OSH.Irb6wl1IRURxLwuTZDKIyQ</a:t>
            </a:r>
          </a:p>
        </p:txBody>
      </p:sp>
    </p:spTree>
    <p:extLst>
      <p:ext uri="{BB962C8B-B14F-4D97-AF65-F5344CB8AC3E}">
        <p14:creationId xmlns:p14="http://schemas.microsoft.com/office/powerpoint/2010/main" val="28110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3710-A891-CB4E-B8E6-0CDEB91B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(1)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3680310-4E3B-8F4B-B4EF-0C7D281D5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374" b="24374"/>
          <a:stretch>
            <a:fillRect/>
          </a:stretch>
        </p:blipFill>
        <p:spPr>
          <a:xfrm>
            <a:off x="4868333" y="2336874"/>
            <a:ext cx="6524597" cy="43281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83FF5-28AB-A546-B16F-4C0DC007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88010" cy="3599315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Unit within the Office of the Vice President of Information Technology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Provide centralized resources for: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Research computing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Visualization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Staff to assist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Website: </a:t>
            </a:r>
            <a:r>
              <a:rPr lang="en-US" sz="1800" u="sng" dirty="0">
                <a:hlinkClick r:id="rId3"/>
              </a:rPr>
              <a:t>http://www.arc.vt.edu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20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D092-B657-6540-99D6-B6C139F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47E2-0EBE-A242-BF9B-F9721D46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Advance the use of computing and visualization in VT research</a:t>
            </a:r>
          </a:p>
          <a:p>
            <a:pPr fontAlgn="base"/>
            <a:r>
              <a:rPr lang="en-US" dirty="0"/>
              <a:t>Centralize resource acquisition, maintenance, and support for research community</a:t>
            </a:r>
          </a:p>
          <a:p>
            <a:pPr fontAlgn="base"/>
            <a:r>
              <a:rPr lang="en-US" dirty="0"/>
              <a:t>Provide support to facilitate usage of resources and minimize barriers to entry</a:t>
            </a:r>
          </a:p>
          <a:p>
            <a:pPr fontAlgn="base"/>
            <a:r>
              <a:rPr lang="en-US" dirty="0"/>
              <a:t>Enable and participate in research collaborations between departments</a:t>
            </a:r>
          </a:p>
          <a:p>
            <a:pPr fontAlgn="base"/>
            <a:r>
              <a:rPr lang="en-US" dirty="0"/>
              <a:t>Provide resources for instruction</a:t>
            </a:r>
          </a:p>
        </p:txBody>
      </p:sp>
    </p:spTree>
    <p:extLst>
      <p:ext uri="{BB962C8B-B14F-4D97-AF65-F5344CB8AC3E}">
        <p14:creationId xmlns:p14="http://schemas.microsoft.com/office/powerpoint/2010/main" val="129935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9E4E-E302-1347-A3BF-44BFF649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on ARC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367A-254B-024F-8DB9-01A693FC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6" y="1984235"/>
            <a:ext cx="3049705" cy="576262"/>
          </a:xfrm>
        </p:spPr>
        <p:txBody>
          <a:bodyPr/>
          <a:lstStyle/>
          <a:p>
            <a:r>
              <a:rPr lang="en-US" dirty="0"/>
              <a:t>What do you need?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BFA2AB-A87F-3E42-BADD-4B3E73C79BE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230226" y="2559529"/>
            <a:ext cx="3049705" cy="893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allocation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B5AFB-D27A-BE41-8FAD-A98DD0A5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5060" y="5431546"/>
            <a:ext cx="3063240" cy="576262"/>
          </a:xfrm>
        </p:spPr>
        <p:txBody>
          <a:bodyPr/>
          <a:lstStyle/>
          <a:p>
            <a:r>
              <a:rPr lang="en-US" dirty="0" err="1"/>
              <a:t>ARC.vt.edu</a:t>
            </a:r>
            <a:endParaRPr lang="en-US" dirty="0"/>
          </a:p>
        </p:txBody>
      </p:sp>
      <p:pic>
        <p:nvPicPr>
          <p:cNvPr id="14" name="Picture Placeholder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CEAF12-A8DF-8C49-BD37-D601DA33571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3856" b="3856"/>
          <a:stretch>
            <a:fillRect/>
          </a:stretch>
        </p:blipFill>
        <p:spPr>
          <a:xfrm>
            <a:off x="223706" y="3757476"/>
            <a:ext cx="3063240" cy="152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44B7BF-4438-1641-B9A2-6AA3D4638128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223706" y="6007807"/>
            <a:ext cx="3067297" cy="7110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 </a:t>
            </a: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account request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356F59-84E5-1E4F-A70E-5E51C95A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7752" y="2192139"/>
            <a:ext cx="3063505" cy="576262"/>
          </a:xfrm>
        </p:spPr>
        <p:txBody>
          <a:bodyPr/>
          <a:lstStyle/>
          <a:p>
            <a:r>
              <a:rPr lang="en-US" dirty="0" err="1"/>
              <a:t>Coldfront.arc.vt.edu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A18D22-723F-984B-AA80-9CA0A55201FC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517627" y="2768398"/>
            <a:ext cx="3067563" cy="63110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 a project</a:t>
            </a:r>
          </a:p>
          <a:p>
            <a:pPr marL="342900" indent="-342900">
              <a:buAutoNum type="arabicPeriod"/>
            </a:pPr>
            <a:r>
              <a:rPr lang="en-US" dirty="0"/>
              <a:t>Create an allocation</a:t>
            </a:r>
          </a:p>
        </p:txBody>
      </p:sp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2C3E0D-4089-9740-960A-7425696F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249" y="2164884"/>
            <a:ext cx="4294045" cy="436506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AF6AEA-881E-D046-96FB-774CBB4C3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34" y="3554794"/>
            <a:ext cx="3568823" cy="21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DCA0-380B-714B-9ECA-D24DD14B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on ARC (2)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DAAB85-8E79-6747-93D1-A9A9B8CAF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387967"/>
              </p:ext>
            </p:extLst>
          </p:nvPr>
        </p:nvGraphicFramePr>
        <p:xfrm>
          <a:off x="4213655" y="2100650"/>
          <a:ext cx="6845643" cy="4497861"/>
        </p:xfrm>
        <a:graphic>
          <a:graphicData uri="http://schemas.openxmlformats.org/drawingml/2006/table">
            <a:tbl>
              <a:tblPr/>
              <a:tblGrid>
                <a:gridCol w="1303932">
                  <a:extLst>
                    <a:ext uri="{9D8B030D-6E8A-4147-A177-3AD203B41FA5}">
                      <a16:colId xmlns:a16="http://schemas.microsoft.com/office/drawing/2014/main" val="2418593694"/>
                    </a:ext>
                  </a:extLst>
                </a:gridCol>
                <a:gridCol w="1272129">
                  <a:extLst>
                    <a:ext uri="{9D8B030D-6E8A-4147-A177-3AD203B41FA5}">
                      <a16:colId xmlns:a16="http://schemas.microsoft.com/office/drawing/2014/main" val="636156275"/>
                    </a:ext>
                  </a:extLst>
                </a:gridCol>
                <a:gridCol w="667868">
                  <a:extLst>
                    <a:ext uri="{9D8B030D-6E8A-4147-A177-3AD203B41FA5}">
                      <a16:colId xmlns:a16="http://schemas.microsoft.com/office/drawing/2014/main" val="116794832"/>
                    </a:ext>
                  </a:extLst>
                </a:gridCol>
                <a:gridCol w="1868439">
                  <a:extLst>
                    <a:ext uri="{9D8B030D-6E8A-4147-A177-3AD203B41FA5}">
                      <a16:colId xmlns:a16="http://schemas.microsoft.com/office/drawing/2014/main" val="1354767030"/>
                    </a:ext>
                  </a:extLst>
                </a:gridCol>
                <a:gridCol w="1733275">
                  <a:extLst>
                    <a:ext uri="{9D8B030D-6E8A-4147-A177-3AD203B41FA5}">
                      <a16:colId xmlns:a16="http://schemas.microsoft.com/office/drawing/2014/main" val="4041998260"/>
                    </a:ext>
                  </a:extLst>
                </a:gridCol>
              </a:tblGrid>
              <a:tr h="4488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 Description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Features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2055"/>
                  </a:ext>
                </a:extLst>
              </a:tr>
              <a:tr h="115275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Cascades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Large-scale CPU, Powerful GPU, Large data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Mainly: 32 cores, 128GB (2x Intel Broadwell)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General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2 Large Mem (3TB)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4 nodes with 4 K80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40 nodes with 2 V100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29503"/>
                  </a:ext>
                </a:extLst>
              </a:tr>
              <a:tr h="136668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NewRiver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Large-scale, Data Intensive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cores, 128 GB 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(2× Intel Haswell) </a:t>
                      </a:r>
                      <a:endParaRPr lang="en-US" sz="1200" dirty="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8  K80 GPU 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  “big data” nodes 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  512GB nodes 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2  3TB nodes 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  nodes with 2 P100s 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85732"/>
                  </a:ext>
                </a:extLst>
              </a:tr>
              <a:tr h="76476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DragonsTooth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Pleasingly parallel, long jobs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cores, 256 GB 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(2× Intel Haswell) 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2TB SSD local storage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day walltime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43929"/>
                  </a:ext>
                </a:extLst>
              </a:tr>
              <a:tr h="76476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Huckleberry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DeepLearning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8, 256 GB</a:t>
                      </a:r>
                      <a:endParaRPr lang="en-US" sz="12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(2x IBM Minsky S822LC)</a:t>
                      </a:r>
                      <a:endParaRPr lang="en-US" sz="120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P100s / Node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NVLink</a:t>
                      </a:r>
                      <a:endParaRPr lang="en-US" sz="1200" dirty="0">
                        <a:effectLst/>
                      </a:endParaRPr>
                    </a:p>
                  </a:txBody>
                  <a:tcPr marL="65141" marR="65141" marT="32570" marB="325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0055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4197A-0B30-2E46-A6DA-29A9667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 anchorCtr="0"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en-US" sz="2800" dirty="0"/>
              <a:t>Choose a system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RAM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CPU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Storage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interconnect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GPU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 err="1"/>
              <a:t>Walltime</a:t>
            </a:r>
            <a:endParaRPr lang="en-US" sz="2800" dirty="0"/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2800" dirty="0"/>
              <a:t>Jobs in queue</a:t>
            </a:r>
          </a:p>
        </p:txBody>
      </p:sp>
    </p:spTree>
    <p:extLst>
      <p:ext uri="{BB962C8B-B14F-4D97-AF65-F5344CB8AC3E}">
        <p14:creationId xmlns:p14="http://schemas.microsoft.com/office/powerpoint/2010/main" val="401305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EA7-5208-7547-960B-2BDAC62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cluster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A23416-DDE8-014D-B0BA-889CFDEBB0B0}"/>
              </a:ext>
            </a:extLst>
          </p:cNvPr>
          <p:cNvGrpSpPr/>
          <p:nvPr/>
        </p:nvGrpSpPr>
        <p:grpSpPr>
          <a:xfrm>
            <a:off x="877330" y="2125362"/>
            <a:ext cx="8377881" cy="4514498"/>
            <a:chOff x="298712" y="671832"/>
            <a:chExt cx="8843383" cy="5813103"/>
          </a:xfrm>
        </p:grpSpPr>
        <p:cxnSp>
          <p:nvCxnSpPr>
            <p:cNvPr id="11" name="AutoShape 46">
              <a:extLst>
                <a:ext uri="{FF2B5EF4-FFF2-40B4-BE49-F238E27FC236}">
                  <a16:creationId xmlns:a16="http://schemas.microsoft.com/office/drawing/2014/main" id="{3CDD9771-220E-094F-8EDA-73C964EC422D}"/>
                </a:ext>
              </a:extLst>
            </p:cNvPr>
            <p:cNvCxnSpPr>
              <a:cxnSpLocks noChangeShapeType="1"/>
              <a:stCxn id="33" idx="1"/>
              <a:endCxn id="22" idx="1"/>
            </p:cNvCxnSpPr>
            <p:nvPr/>
          </p:nvCxnSpPr>
          <p:spPr bwMode="auto">
            <a:xfrm rot="10800000" flipH="1">
              <a:off x="461962" y="1385446"/>
              <a:ext cx="615156" cy="1379979"/>
            </a:xfrm>
            <a:prstGeom prst="bentConnector5">
              <a:avLst>
                <a:gd name="adj1" fmla="val -39491"/>
                <a:gd name="adj2" fmla="val 52733"/>
                <a:gd name="adj3" fmla="val 1394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94CAA8C8-0A9B-AF4D-91BE-589B354F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5381625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081D6E75-5DA3-4D45-9B8D-D52F66001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5245100"/>
              <a:ext cx="66675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 err="1"/>
                <a:t>GigE</a:t>
              </a:r>
              <a:endParaRPr lang="en-US" sz="1400" b="0" dirty="0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0DEBB56B-B7CD-B446-8AD8-B24C8908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5610225"/>
              <a:ext cx="76200" cy="152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5511F254-E985-094E-8E92-E2B7EC34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5500688"/>
              <a:ext cx="117475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b="0" dirty="0" err="1">
                  <a:latin typeface="Calibri"/>
                </a:rPr>
                <a:t>InfiniBand</a:t>
              </a:r>
              <a:endParaRPr lang="en-US" sz="1400" b="0" dirty="0">
                <a:latin typeface="Calibri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DD027C4-F71B-894C-A5E1-22719E95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75263"/>
              <a:ext cx="1828800" cy="838201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A6C4085-C297-4843-8C2D-B7A5FDE59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5930900"/>
              <a:ext cx="76200" cy="1524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6DC68DE8-37AA-374B-929A-C647A32FF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240" y="2448603"/>
              <a:ext cx="990600" cy="832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 dirty="0" err="1"/>
                <a:t>InfiniBand</a:t>
              </a:r>
              <a:r>
                <a:rPr lang="en-US" sz="1200" dirty="0"/>
                <a:t> </a:t>
              </a:r>
            </a:p>
            <a:p>
              <a:pPr eaLnBrk="1" hangingPunct="1"/>
              <a:r>
                <a:rPr lang="en-US" sz="1200" dirty="0"/>
                <a:t>Switch </a:t>
              </a:r>
            </a:p>
            <a:p>
              <a:pPr eaLnBrk="1" hangingPunct="1"/>
              <a:r>
                <a:rPr lang="en-US" sz="1200" dirty="0"/>
                <a:t>Hierarchy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6D3FE68-9D85-D44E-BF89-2BF73BBE0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672" y="5276891"/>
              <a:ext cx="2457450" cy="67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I/O Nodes</a:t>
              </a:r>
            </a:p>
            <a:p>
              <a:pPr eaLnBrk="1" hangingPunct="1"/>
              <a:r>
                <a:rPr lang="en-US" sz="1400" dirty="0"/>
                <a:t>WORK File System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BE3E36D7-BC8D-0243-B95D-4799C611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089525" y="3049217"/>
              <a:ext cx="488950" cy="48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400"/>
                <a:t>…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E314B8DF-9235-C842-B8A4-E6FCD587A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09738" y="4573218"/>
              <a:ext cx="488950" cy="48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400"/>
                <a:t>…</a:t>
              </a:r>
            </a:p>
          </p:txBody>
        </p:sp>
        <p:sp>
          <p:nvSpPr>
            <p:cNvPr id="22" name="Cloud">
              <a:extLst>
                <a:ext uri="{FF2B5EF4-FFF2-40B4-BE49-F238E27FC236}">
                  <a16:creationId xmlns:a16="http://schemas.microsoft.com/office/drawing/2014/main" id="{03BFDEAA-B2AA-D140-88AA-1CC053CDF67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04800" y="671832"/>
              <a:ext cx="1544637" cy="7143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r>
                <a:rPr lang="en-US" b="0" dirty="0">
                  <a:latin typeface="Times New Roman" pitchFamily="-106" charset="0"/>
                </a:rPr>
                <a:t>internet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A297C1FA-C172-5D4D-B781-CF209E89F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212975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16138F18-0002-3E41-B21D-A7FD9DE4F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524001"/>
              <a:ext cx="1414463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Login Nodes</a:t>
              </a:r>
            </a:p>
          </p:txBody>
        </p:sp>
        <p:pic>
          <p:nvPicPr>
            <p:cNvPr id="25" name="Picture 17" descr="pedge_2650_front_314xvar">
              <a:extLst>
                <a:ext uri="{FF2B5EF4-FFF2-40B4-BE49-F238E27FC236}">
                  <a16:creationId xmlns:a16="http://schemas.microsoft.com/office/drawing/2014/main" id="{F61B4CF9-4C25-1B47-90B5-849DC1613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3863" y="1828800"/>
              <a:ext cx="20574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9FBFD2E3-6687-B543-AD6E-7646A56E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1982788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03A15FDA-1CCA-7A42-96B1-66717547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176463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8" name="AutoShape 20">
              <a:extLst>
                <a:ext uri="{FF2B5EF4-FFF2-40B4-BE49-F238E27FC236}">
                  <a16:creationId xmlns:a16="http://schemas.microsoft.com/office/drawing/2014/main" id="{FC60D09F-4FA1-A04F-AA4B-7F37BAEDAC8F}"/>
                </a:ext>
              </a:extLst>
            </p:cNvPr>
            <p:cNvCxnSpPr>
              <a:cxnSpLocks noChangeShapeType="1"/>
              <a:stCxn id="27" idx="1"/>
              <a:endCxn id="22" idx="1"/>
            </p:cNvCxnSpPr>
            <p:nvPr/>
          </p:nvCxnSpPr>
          <p:spPr bwMode="auto">
            <a:xfrm rot="10800000" flipH="1">
              <a:off x="463550" y="1385447"/>
              <a:ext cx="613569" cy="867217"/>
            </a:xfrm>
            <a:prstGeom prst="bentConnector5">
              <a:avLst>
                <a:gd name="adj1" fmla="val -39593"/>
                <a:gd name="adj2" fmla="val 54349"/>
                <a:gd name="adj3" fmla="val 13959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94656EFB-7A7A-ED46-A721-754105C1D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" y="1905001"/>
              <a:ext cx="647700" cy="792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latin typeface="Times New Roman" pitchFamily="-106" charset="0"/>
                </a:rPr>
                <a:t> </a:t>
              </a:r>
              <a:r>
                <a:rPr lang="en-US" sz="1600">
                  <a:latin typeface="Times New Roman" pitchFamily="-106" charset="0"/>
                </a:rPr>
                <a:t>2950</a:t>
              </a:r>
            </a:p>
          </p:txBody>
        </p:sp>
        <p:pic>
          <p:nvPicPr>
            <p:cNvPr id="30" name="Picture 22" descr="ibirx">
              <a:extLst>
                <a:ext uri="{FF2B5EF4-FFF2-40B4-BE49-F238E27FC236}">
                  <a16:creationId xmlns:a16="http://schemas.microsoft.com/office/drawing/2014/main" id="{91A4E678-25C6-8444-A45B-DE7985C4C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04800" y="4126959"/>
              <a:ext cx="696913" cy="1904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3" descr="pedge_2650_front_314xvar">
              <a:extLst>
                <a:ext uri="{FF2B5EF4-FFF2-40B4-BE49-F238E27FC236}">
                  <a16:creationId xmlns:a16="http://schemas.microsoft.com/office/drawing/2014/main" id="{A7173894-E39E-CD4A-9CE8-57263736F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3863" y="2346325"/>
              <a:ext cx="20574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B51CC494-D44B-C244-8F2A-8EF467D2D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75" y="3068015"/>
              <a:ext cx="1438275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Home Server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8735AF57-CB20-E142-8C7D-BC28153C6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689225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26C01B6-DADB-B04B-B0C6-1ADB6D0E7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3505200"/>
            <a:ext cx="16637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Image" r:id="rId5" imgW="1663492" imgH="1028571" progId="">
                    <p:embed/>
                  </p:oleObj>
                </mc:Choice>
                <mc:Fallback>
                  <p:oleObj name="Image" r:id="rId5" imgW="1663492" imgH="1028571" progId="">
                    <p:embed/>
                    <p:pic>
                      <p:nvPicPr>
                        <p:cNvPr id="10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505200"/>
                          <a:ext cx="16637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" name="Picture 30" descr="topspin_90">
              <a:extLst>
                <a:ext uri="{FF2B5EF4-FFF2-40B4-BE49-F238E27FC236}">
                  <a16:creationId xmlns:a16="http://schemas.microsoft.com/office/drawing/2014/main" id="{E73F2E53-C459-3543-9640-FC7733E29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6824133" y="1317625"/>
              <a:ext cx="1401234" cy="52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6" name="Object 3">
              <a:extLst>
                <a:ext uri="{FF2B5EF4-FFF2-40B4-BE49-F238E27FC236}">
                  <a16:creationId xmlns:a16="http://schemas.microsoft.com/office/drawing/2014/main" id="{9648C405-1FF6-AF40-9F2A-974D7E7A7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800" y="2057400"/>
            <a:ext cx="16637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Image" r:id="rId8" imgW="1663492" imgH="1028571" progId="">
                    <p:embed/>
                  </p:oleObj>
                </mc:Choice>
                <mc:Fallback>
                  <p:oleObj name="Image" r:id="rId8" imgW="1663492" imgH="1028571" progId="">
                    <p:embed/>
                    <p:pic>
                      <p:nvPicPr>
                        <p:cNvPr id="1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057400"/>
                          <a:ext cx="16637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">
              <a:extLst>
                <a:ext uri="{FF2B5EF4-FFF2-40B4-BE49-F238E27FC236}">
                  <a16:creationId xmlns:a16="http://schemas.microsoft.com/office/drawing/2014/main" id="{D73CAB46-3D85-5D45-8CB5-D623091CB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499" y="1066800"/>
            <a:ext cx="1663700" cy="102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Image" r:id="rId9" imgW="1663492" imgH="1028571" progId="">
                    <p:embed/>
                  </p:oleObj>
                </mc:Choice>
                <mc:Fallback>
                  <p:oleObj name="Image" r:id="rId9" imgW="1663492" imgH="1028571" progId="">
                    <p:embed/>
                    <p:pic>
                      <p:nvPicPr>
                        <p:cNvPr id="10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499" y="1066800"/>
                          <a:ext cx="1663700" cy="1028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AutoShape 37">
              <a:extLst>
                <a:ext uri="{FF2B5EF4-FFF2-40B4-BE49-F238E27FC236}">
                  <a16:creationId xmlns:a16="http://schemas.microsoft.com/office/drawing/2014/main" id="{0CCA662D-EA8D-E344-91D9-DE938DA5D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581150"/>
              <a:ext cx="647700" cy="0"/>
            </a:xfrm>
            <a:prstGeom prst="straightConnector1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</p:spPr>
        </p:cxnSp>
        <p:cxnSp>
          <p:nvCxnSpPr>
            <p:cNvPr id="39" name="AutoShape 38">
              <a:extLst>
                <a:ext uri="{FF2B5EF4-FFF2-40B4-BE49-F238E27FC236}">
                  <a16:creationId xmlns:a16="http://schemas.microsoft.com/office/drawing/2014/main" id="{9D4A2F7A-D28A-8143-9038-051B1A6A10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59500" y="1581150"/>
              <a:ext cx="660400" cy="990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</p:spPr>
        </p:cxnSp>
        <p:pic>
          <p:nvPicPr>
            <p:cNvPr id="40" name="Picture 39" descr="topspin_90">
              <a:extLst>
                <a:ext uri="{FF2B5EF4-FFF2-40B4-BE49-F238E27FC236}">
                  <a16:creationId xmlns:a16="http://schemas.microsoft.com/office/drawing/2014/main" id="{EC7678F1-8F04-3F4F-8193-66190FC20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6747933" y="3759200"/>
              <a:ext cx="1401234" cy="52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AutoShape 40">
              <a:extLst>
                <a:ext uri="{FF2B5EF4-FFF2-40B4-BE49-F238E27FC236}">
                  <a16:creationId xmlns:a16="http://schemas.microsoft.com/office/drawing/2014/main" id="{676B87C4-5DF0-0548-AC05-65EA6CE9C9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35700" y="4019550"/>
              <a:ext cx="508000" cy="31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</p:spPr>
        </p:cxnSp>
        <p:cxnSp>
          <p:nvCxnSpPr>
            <p:cNvPr id="42" name="AutoShape 41">
              <a:extLst>
                <a:ext uri="{FF2B5EF4-FFF2-40B4-BE49-F238E27FC236}">
                  <a16:creationId xmlns:a16="http://schemas.microsoft.com/office/drawing/2014/main" id="{73512832-1A11-8D41-A31A-2BCA9FE161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29600" y="1581150"/>
              <a:ext cx="152400" cy="704850"/>
            </a:xfrm>
            <a:prstGeom prst="bentConnector2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</p:spPr>
        </p:cxnSp>
        <p:cxnSp>
          <p:nvCxnSpPr>
            <p:cNvPr id="43" name="AutoShape 42">
              <a:extLst>
                <a:ext uri="{FF2B5EF4-FFF2-40B4-BE49-F238E27FC236}">
                  <a16:creationId xmlns:a16="http://schemas.microsoft.com/office/drawing/2014/main" id="{8B497234-7D9A-CF4F-B6A4-4F60779546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97019" y="3537744"/>
              <a:ext cx="741362" cy="228600"/>
            </a:xfrm>
            <a:prstGeom prst="bentConnector2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</p:spPr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E8A6A3F-BDDF-9243-94CF-D8FBBEB85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7621905" y="2286000"/>
              <a:ext cx="1520190" cy="995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F15B4F26-DDFD-CB46-96A4-066B28F1C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8081" y="1989001"/>
              <a:ext cx="13716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 err="1"/>
                <a:t>TopSpin</a:t>
              </a:r>
              <a:r>
                <a:rPr lang="en-US" sz="1400" dirty="0"/>
                <a:t> 270</a:t>
              </a:r>
              <a:endParaRPr lang="en-US" sz="1200" dirty="0"/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3F972DCC-864A-A546-ACB7-F2FBEC1A2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304" y="4283018"/>
              <a:ext cx="1447800" cy="35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 dirty="0" err="1"/>
                <a:t>TopSpin</a:t>
              </a:r>
              <a:r>
                <a:rPr lang="en-US" sz="1200" dirty="0"/>
                <a:t> 120</a:t>
              </a:r>
            </a:p>
          </p:txBody>
        </p:sp>
        <p:pic>
          <p:nvPicPr>
            <p:cNvPr id="47" name="Picture 47" descr="pedge_2650_front_314xvar">
              <a:extLst>
                <a:ext uri="{FF2B5EF4-FFF2-40B4-BE49-F238E27FC236}">
                  <a16:creationId xmlns:a16="http://schemas.microsoft.com/office/drawing/2014/main" id="{B514800F-0860-AE49-AEC4-E0117EBAC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3352800"/>
              <a:ext cx="205740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49" descr="1750">
              <a:extLst>
                <a:ext uri="{FF2B5EF4-FFF2-40B4-BE49-F238E27FC236}">
                  <a16:creationId xmlns:a16="http://schemas.microsoft.com/office/drawing/2014/main" id="{E7CB50FC-35E7-8741-AE8D-6E3CF1454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174750" y="4191023"/>
              <a:ext cx="1828800" cy="24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52" descr="1750">
              <a:extLst>
                <a:ext uri="{FF2B5EF4-FFF2-40B4-BE49-F238E27FC236}">
                  <a16:creationId xmlns:a16="http://schemas.microsoft.com/office/drawing/2014/main" id="{6888897D-5C45-2247-962B-35AB56B0C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174750" y="4419623"/>
              <a:ext cx="1828800" cy="24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5" descr="1750">
              <a:extLst>
                <a:ext uri="{FF2B5EF4-FFF2-40B4-BE49-F238E27FC236}">
                  <a16:creationId xmlns:a16="http://schemas.microsoft.com/office/drawing/2014/main" id="{E4F76DD2-3543-EF41-A0E9-EB0462CBE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174750" y="5029222"/>
              <a:ext cx="1828800" cy="249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2E2F77A0-2C5A-3049-A93D-371D47A9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125" y="4070350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1</a:t>
              </a:r>
            </a:p>
          </p:txBody>
        </p:sp>
        <p:sp>
          <p:nvSpPr>
            <p:cNvPr id="52" name="Text Box 58">
              <a:extLst>
                <a:ext uri="{FF2B5EF4-FFF2-40B4-BE49-F238E27FC236}">
                  <a16:creationId xmlns:a16="http://schemas.microsoft.com/office/drawing/2014/main" id="{81402A2C-227A-2D45-BAC9-C49C400E2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7" y="4267199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2</a:t>
              </a: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08561E85-1BF7-B84C-857B-5127E02A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7" y="4908549"/>
              <a:ext cx="468312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16</a:t>
              </a:r>
            </a:p>
          </p:txBody>
        </p:sp>
        <p:sp>
          <p:nvSpPr>
            <p:cNvPr id="54" name="Rectangle 60">
              <a:extLst>
                <a:ext uri="{FF2B5EF4-FFF2-40B4-BE49-F238E27FC236}">
                  <a16:creationId xmlns:a16="http://schemas.microsoft.com/office/drawing/2014/main" id="{5721DA9B-F62F-914F-82A8-73E4D966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138" y="4265613"/>
              <a:ext cx="77787" cy="7778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5" name="AutoShape 61">
              <a:extLst>
                <a:ext uri="{FF2B5EF4-FFF2-40B4-BE49-F238E27FC236}">
                  <a16:creationId xmlns:a16="http://schemas.microsoft.com/office/drawing/2014/main" id="{5B4BC732-F4F6-734B-B7F7-4AEB5B721144}"/>
                </a:ext>
              </a:extLst>
            </p:cNvPr>
            <p:cNvCxnSpPr>
              <a:cxnSpLocks noChangeShapeType="1"/>
              <a:stCxn id="54" idx="1"/>
              <a:endCxn id="56" idx="3"/>
            </p:cNvCxnSpPr>
            <p:nvPr/>
          </p:nvCxnSpPr>
          <p:spPr bwMode="auto">
            <a:xfrm rot="10800000">
              <a:off x="992188" y="4305300"/>
              <a:ext cx="234950" cy="0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</p:cxn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48051388-5B2F-6C49-8D96-8E29783A0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265613"/>
              <a:ext cx="77788" cy="7778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3">
              <a:extLst>
                <a:ext uri="{FF2B5EF4-FFF2-40B4-BE49-F238E27FC236}">
                  <a16:creationId xmlns:a16="http://schemas.microsoft.com/office/drawing/2014/main" id="{4FA31841-9D63-4345-A139-FB2FBB33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0" y="4495800"/>
              <a:ext cx="77788" cy="777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8" name="AutoShape 64">
              <a:extLst>
                <a:ext uri="{FF2B5EF4-FFF2-40B4-BE49-F238E27FC236}">
                  <a16:creationId xmlns:a16="http://schemas.microsoft.com/office/drawing/2014/main" id="{65EDEDC0-804C-9541-8AE9-53FDCB935F3D}"/>
                </a:ext>
              </a:extLst>
            </p:cNvPr>
            <p:cNvCxnSpPr>
              <a:cxnSpLocks noChangeShapeType="1"/>
              <a:stCxn id="57" idx="1"/>
              <a:endCxn id="59" idx="3"/>
            </p:cNvCxnSpPr>
            <p:nvPr/>
          </p:nvCxnSpPr>
          <p:spPr bwMode="auto">
            <a:xfrm rot="10800000">
              <a:off x="990600" y="4535488"/>
              <a:ext cx="234950" cy="0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</p:cxnSp>
        <p:sp>
          <p:nvSpPr>
            <p:cNvPr id="59" name="Rectangle 65">
              <a:extLst>
                <a:ext uri="{FF2B5EF4-FFF2-40B4-BE49-F238E27FC236}">
                  <a16:creationId xmlns:a16="http://schemas.microsoft.com/office/drawing/2014/main" id="{6205303F-BEDA-FD41-96D2-78CF84B7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13" y="4495800"/>
              <a:ext cx="77787" cy="777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57F96C2-4750-5D42-B12F-9FDE1243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5103813"/>
              <a:ext cx="77787" cy="7778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AutoShape 67">
              <a:extLst>
                <a:ext uri="{FF2B5EF4-FFF2-40B4-BE49-F238E27FC236}">
                  <a16:creationId xmlns:a16="http://schemas.microsoft.com/office/drawing/2014/main" id="{924AD7EE-019C-8B44-883F-8005B1ECD561}"/>
                </a:ext>
              </a:extLst>
            </p:cNvPr>
            <p:cNvCxnSpPr>
              <a:cxnSpLocks noChangeShapeType="1"/>
              <a:stCxn id="60" idx="1"/>
              <a:endCxn id="62" idx="3"/>
            </p:cNvCxnSpPr>
            <p:nvPr/>
          </p:nvCxnSpPr>
          <p:spPr bwMode="auto">
            <a:xfrm rot="10800000">
              <a:off x="989013" y="5143500"/>
              <a:ext cx="234950" cy="0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</p:cxnSp>
        <p:sp>
          <p:nvSpPr>
            <p:cNvPr id="62" name="Rectangle 68">
              <a:extLst>
                <a:ext uri="{FF2B5EF4-FFF2-40B4-BE49-F238E27FC236}">
                  <a16:creationId xmlns:a16="http://schemas.microsoft.com/office/drawing/2014/main" id="{134A8D1F-2AF0-7445-B71D-4CB82944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5" y="5103813"/>
              <a:ext cx="77788" cy="7778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id="{D6F33608-4379-B443-97AC-C6B2CD24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70500"/>
              <a:ext cx="3278188" cy="838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 Box 70">
              <a:extLst>
                <a:ext uri="{FF2B5EF4-FFF2-40B4-BE49-F238E27FC236}">
                  <a16:creationId xmlns:a16="http://schemas.microsoft.com/office/drawing/2014/main" id="{0569190B-5E0C-4842-A174-8EC24E96A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636" y="5573424"/>
              <a:ext cx="2706687" cy="911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/>
                <a:t>GigE</a:t>
              </a:r>
              <a:r>
                <a:rPr lang="en-US" sz="2000" dirty="0"/>
                <a:t> Switch Hierarchy</a:t>
              </a:r>
            </a:p>
          </p:txBody>
        </p:sp>
        <p:sp>
          <p:nvSpPr>
            <p:cNvPr id="65" name="Rectangle 72">
              <a:extLst>
                <a:ext uri="{FF2B5EF4-FFF2-40B4-BE49-F238E27FC236}">
                  <a16:creationId xmlns:a16="http://schemas.microsoft.com/office/drawing/2014/main" id="{71CD4198-8C96-3248-ACB4-245B5E543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6670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73">
              <a:extLst>
                <a:ext uri="{FF2B5EF4-FFF2-40B4-BE49-F238E27FC236}">
                  <a16:creationId xmlns:a16="http://schemas.microsoft.com/office/drawing/2014/main" id="{E82C82CD-5739-BD4E-AB00-0D008BA8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1336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74">
              <a:extLst>
                <a:ext uri="{FF2B5EF4-FFF2-40B4-BE49-F238E27FC236}">
                  <a16:creationId xmlns:a16="http://schemas.microsoft.com/office/drawing/2014/main" id="{49A41880-E9CB-AA48-A361-6995F1F9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75" y="3690938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75">
              <a:extLst>
                <a:ext uri="{FF2B5EF4-FFF2-40B4-BE49-F238E27FC236}">
                  <a16:creationId xmlns:a16="http://schemas.microsoft.com/office/drawing/2014/main" id="{A3CF3D40-91CE-C348-8FAD-50A22D21C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2672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76">
              <a:extLst>
                <a:ext uri="{FF2B5EF4-FFF2-40B4-BE49-F238E27FC236}">
                  <a16:creationId xmlns:a16="http://schemas.microsoft.com/office/drawing/2014/main" id="{1E964BF9-B56D-1B48-B9F6-621C080C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44958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7">
              <a:extLst>
                <a:ext uri="{FF2B5EF4-FFF2-40B4-BE49-F238E27FC236}">
                  <a16:creationId xmlns:a16="http://schemas.microsoft.com/office/drawing/2014/main" id="{850A4681-6A05-EA4B-AF96-95E4DEE1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51054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8">
              <a:extLst>
                <a:ext uri="{FF2B5EF4-FFF2-40B4-BE49-F238E27FC236}">
                  <a16:creationId xmlns:a16="http://schemas.microsoft.com/office/drawing/2014/main" id="{BE39B781-0676-DD4F-91E8-7822C896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2672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9">
              <a:extLst>
                <a:ext uri="{FF2B5EF4-FFF2-40B4-BE49-F238E27FC236}">
                  <a16:creationId xmlns:a16="http://schemas.microsoft.com/office/drawing/2014/main" id="{7389F63B-2E5F-F742-A2ED-762C7678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2841625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0">
              <a:extLst>
                <a:ext uri="{FF2B5EF4-FFF2-40B4-BE49-F238E27FC236}">
                  <a16:creationId xmlns:a16="http://schemas.microsoft.com/office/drawing/2014/main" id="{985B2742-6EF8-8540-B715-61B14DF1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839913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">
              <a:extLst>
                <a:ext uri="{FF2B5EF4-FFF2-40B4-BE49-F238E27FC236}">
                  <a16:creationId xmlns:a16="http://schemas.microsoft.com/office/drawing/2014/main" id="{063921D3-375D-F949-892F-C1B6A1AE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82">
              <a:extLst>
                <a:ext uri="{FF2B5EF4-FFF2-40B4-BE49-F238E27FC236}">
                  <a16:creationId xmlns:a16="http://schemas.microsoft.com/office/drawing/2014/main" id="{3DDC7F7D-69F7-3644-99E5-EBA9A27C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83">
              <a:extLst>
                <a:ext uri="{FF2B5EF4-FFF2-40B4-BE49-F238E27FC236}">
                  <a16:creationId xmlns:a16="http://schemas.microsoft.com/office/drawing/2014/main" id="{08061115-4652-7B45-9D42-5101B36F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4">
              <a:extLst>
                <a:ext uri="{FF2B5EF4-FFF2-40B4-BE49-F238E27FC236}">
                  <a16:creationId xmlns:a16="http://schemas.microsoft.com/office/drawing/2014/main" id="{A795EAB6-0169-9342-9E79-37F8CF7B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5">
              <a:extLst>
                <a:ext uri="{FF2B5EF4-FFF2-40B4-BE49-F238E27FC236}">
                  <a16:creationId xmlns:a16="http://schemas.microsoft.com/office/drawing/2014/main" id="{8CE91359-6484-2141-A8B4-35F2EB637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86">
              <a:extLst>
                <a:ext uri="{FF2B5EF4-FFF2-40B4-BE49-F238E27FC236}">
                  <a16:creationId xmlns:a16="http://schemas.microsoft.com/office/drawing/2014/main" id="{321D1CD0-FF5E-5442-BB7A-D9190BFE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7">
              <a:extLst>
                <a:ext uri="{FF2B5EF4-FFF2-40B4-BE49-F238E27FC236}">
                  <a16:creationId xmlns:a16="http://schemas.microsoft.com/office/drawing/2014/main" id="{D532340B-8558-C141-86D2-39A68DC8D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8">
              <a:extLst>
                <a:ext uri="{FF2B5EF4-FFF2-40B4-BE49-F238E27FC236}">
                  <a16:creationId xmlns:a16="http://schemas.microsoft.com/office/drawing/2014/main" id="{0251A77B-2CB6-C24A-97B6-88AD9DD6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9">
              <a:extLst>
                <a:ext uri="{FF2B5EF4-FFF2-40B4-BE49-F238E27FC236}">
                  <a16:creationId xmlns:a16="http://schemas.microsoft.com/office/drawing/2014/main" id="{35D27193-AA6E-D64F-ADD4-E113E275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5270500"/>
              <a:ext cx="762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3" name="AutoShape 90">
              <a:extLst>
                <a:ext uri="{FF2B5EF4-FFF2-40B4-BE49-F238E27FC236}">
                  <a16:creationId xmlns:a16="http://schemas.microsoft.com/office/drawing/2014/main" id="{8A734ED1-DE70-D44E-BD17-D583D5FECF7A}"/>
                </a:ext>
              </a:extLst>
            </p:cNvPr>
            <p:cNvCxnSpPr>
              <a:cxnSpLocks noChangeShapeType="1"/>
              <a:stCxn id="82" idx="0"/>
              <a:endCxn id="73" idx="3"/>
            </p:cNvCxnSpPr>
            <p:nvPr/>
          </p:nvCxnSpPr>
          <p:spPr bwMode="auto">
            <a:xfrm rot="5400000" flipH="1">
              <a:off x="4666456" y="3345657"/>
              <a:ext cx="3354387" cy="495300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4" name="AutoShape 91">
              <a:extLst>
                <a:ext uri="{FF2B5EF4-FFF2-40B4-BE49-F238E27FC236}">
                  <a16:creationId xmlns:a16="http://schemas.microsoft.com/office/drawing/2014/main" id="{A4957647-1CD0-5C42-AD4C-0261E822564B}"/>
                </a:ext>
              </a:extLst>
            </p:cNvPr>
            <p:cNvCxnSpPr>
              <a:cxnSpLocks noChangeShapeType="1"/>
              <a:stCxn id="81" idx="0"/>
              <a:endCxn id="72" idx="3"/>
            </p:cNvCxnSpPr>
            <p:nvPr/>
          </p:nvCxnSpPr>
          <p:spPr bwMode="auto">
            <a:xfrm rot="5400000" flipH="1">
              <a:off x="5134769" y="3890169"/>
              <a:ext cx="2352675" cy="407987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5" name="AutoShape 92">
              <a:extLst>
                <a:ext uri="{FF2B5EF4-FFF2-40B4-BE49-F238E27FC236}">
                  <a16:creationId xmlns:a16="http://schemas.microsoft.com/office/drawing/2014/main" id="{4B65A012-4DCA-9B43-9D9F-71978A093D28}"/>
                </a:ext>
              </a:extLst>
            </p:cNvPr>
            <p:cNvCxnSpPr>
              <a:cxnSpLocks noChangeShapeType="1"/>
              <a:stCxn id="80" idx="0"/>
              <a:endCxn id="71" idx="3"/>
            </p:cNvCxnSpPr>
            <p:nvPr/>
          </p:nvCxnSpPr>
          <p:spPr bwMode="auto">
            <a:xfrm rot="5400000" flipH="1">
              <a:off x="5766594" y="4749006"/>
              <a:ext cx="927100" cy="115888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6" name="AutoShape 93">
              <a:extLst>
                <a:ext uri="{FF2B5EF4-FFF2-40B4-BE49-F238E27FC236}">
                  <a16:creationId xmlns:a16="http://schemas.microsoft.com/office/drawing/2014/main" id="{1ABD7E18-884A-2B47-9721-03FB98CA769D}"/>
                </a:ext>
              </a:extLst>
            </p:cNvPr>
            <p:cNvCxnSpPr>
              <a:cxnSpLocks noChangeShapeType="1"/>
              <a:stCxn id="74" idx="0"/>
              <a:endCxn id="70" idx="3"/>
            </p:cNvCxnSpPr>
            <p:nvPr/>
          </p:nvCxnSpPr>
          <p:spPr bwMode="auto">
            <a:xfrm rot="5400000" flipH="1">
              <a:off x="3218657" y="4945856"/>
              <a:ext cx="88900" cy="560387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7" name="AutoShape 94">
              <a:extLst>
                <a:ext uri="{FF2B5EF4-FFF2-40B4-BE49-F238E27FC236}">
                  <a16:creationId xmlns:a16="http://schemas.microsoft.com/office/drawing/2014/main" id="{B14C5CC4-A1CC-F240-9FF4-953F09841753}"/>
                </a:ext>
              </a:extLst>
            </p:cNvPr>
            <p:cNvCxnSpPr>
              <a:cxnSpLocks noChangeShapeType="1"/>
              <a:stCxn id="75" idx="0"/>
              <a:endCxn id="69" idx="3"/>
            </p:cNvCxnSpPr>
            <p:nvPr/>
          </p:nvCxnSpPr>
          <p:spPr bwMode="auto">
            <a:xfrm rot="5400000" flipH="1">
              <a:off x="2951957" y="4602956"/>
              <a:ext cx="698500" cy="636587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8" name="AutoShape 95">
              <a:extLst>
                <a:ext uri="{FF2B5EF4-FFF2-40B4-BE49-F238E27FC236}">
                  <a16:creationId xmlns:a16="http://schemas.microsoft.com/office/drawing/2014/main" id="{F2EF40A2-A1D0-5C4F-8DE2-8CCBA9A2C73D}"/>
                </a:ext>
              </a:extLst>
            </p:cNvPr>
            <p:cNvCxnSpPr>
              <a:cxnSpLocks noChangeShapeType="1"/>
              <a:stCxn id="76" idx="0"/>
              <a:endCxn id="68" idx="3"/>
            </p:cNvCxnSpPr>
            <p:nvPr/>
          </p:nvCxnSpPr>
          <p:spPr bwMode="auto">
            <a:xfrm rot="5400000" flipH="1">
              <a:off x="2946400" y="4368800"/>
              <a:ext cx="927100" cy="876300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9" name="AutoShape 96">
              <a:extLst>
                <a:ext uri="{FF2B5EF4-FFF2-40B4-BE49-F238E27FC236}">
                  <a16:creationId xmlns:a16="http://schemas.microsoft.com/office/drawing/2014/main" id="{4E6D38E5-FFE5-6C46-A0C1-D31F2B754446}"/>
                </a:ext>
              </a:extLst>
            </p:cNvPr>
            <p:cNvCxnSpPr>
              <a:cxnSpLocks noChangeShapeType="1"/>
              <a:stCxn id="77" idx="0"/>
              <a:endCxn id="67" idx="3"/>
            </p:cNvCxnSpPr>
            <p:nvPr/>
          </p:nvCxnSpPr>
          <p:spPr bwMode="auto">
            <a:xfrm rot="5400000" flipH="1">
              <a:off x="2761457" y="4031456"/>
              <a:ext cx="1503362" cy="974725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0" name="AutoShape 97">
              <a:extLst>
                <a:ext uri="{FF2B5EF4-FFF2-40B4-BE49-F238E27FC236}">
                  <a16:creationId xmlns:a16="http://schemas.microsoft.com/office/drawing/2014/main" id="{496D1A91-20D7-E54C-94CD-79BFC55E59C7}"/>
                </a:ext>
              </a:extLst>
            </p:cNvPr>
            <p:cNvCxnSpPr>
              <a:cxnSpLocks noChangeShapeType="1"/>
              <a:stCxn id="78" idx="0"/>
              <a:endCxn id="65" idx="3"/>
            </p:cNvCxnSpPr>
            <p:nvPr/>
          </p:nvCxnSpPr>
          <p:spPr bwMode="auto">
            <a:xfrm rot="5400000" flipH="1">
              <a:off x="2032000" y="3149600"/>
              <a:ext cx="2527300" cy="1714500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91" name="AutoShape 98">
              <a:extLst>
                <a:ext uri="{FF2B5EF4-FFF2-40B4-BE49-F238E27FC236}">
                  <a16:creationId xmlns:a16="http://schemas.microsoft.com/office/drawing/2014/main" id="{31FD6B5E-A900-7B49-94FE-912C789939E7}"/>
                </a:ext>
              </a:extLst>
            </p:cNvPr>
            <p:cNvCxnSpPr>
              <a:cxnSpLocks noChangeShapeType="1"/>
              <a:stCxn id="79" idx="0"/>
              <a:endCxn id="66" idx="3"/>
            </p:cNvCxnSpPr>
            <p:nvPr/>
          </p:nvCxnSpPr>
          <p:spPr bwMode="auto">
            <a:xfrm rot="5400000" flipH="1">
              <a:off x="1803400" y="2844800"/>
              <a:ext cx="3060700" cy="1790700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92" name="Text Box 99">
              <a:extLst>
                <a:ext uri="{FF2B5EF4-FFF2-40B4-BE49-F238E27FC236}">
                  <a16:creationId xmlns:a16="http://schemas.microsoft.com/office/drawing/2014/main" id="{4BFA2271-6699-DC42-A55E-5B9D08B94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482849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2</a:t>
              </a:r>
            </a:p>
          </p:txBody>
        </p:sp>
        <p:sp>
          <p:nvSpPr>
            <p:cNvPr id="93" name="Text Box 100">
              <a:extLst>
                <a:ext uri="{FF2B5EF4-FFF2-40B4-BE49-F238E27FC236}">
                  <a16:creationId xmlns:a16="http://schemas.microsoft.com/office/drawing/2014/main" id="{3813941B-D5D4-124B-9BB7-AB2FCD8AF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949449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1</a:t>
              </a:r>
            </a:p>
          </p:txBody>
        </p:sp>
        <p:sp>
          <p:nvSpPr>
            <p:cNvPr id="94" name="Text Box 101">
              <a:extLst>
                <a:ext uri="{FF2B5EF4-FFF2-40B4-BE49-F238E27FC236}">
                  <a16:creationId xmlns:a16="http://schemas.microsoft.com/office/drawing/2014/main" id="{D67D13C4-F29C-6847-BD15-2AD86BB75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066800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1</a:t>
              </a:r>
            </a:p>
          </p:txBody>
        </p:sp>
        <p:sp>
          <p:nvSpPr>
            <p:cNvPr id="95" name="Text Box 102">
              <a:extLst>
                <a:ext uri="{FF2B5EF4-FFF2-40B4-BE49-F238E27FC236}">
                  <a16:creationId xmlns:a16="http://schemas.microsoft.com/office/drawing/2014/main" id="{4FD2B6A4-A9B8-7947-A4E0-83DF6A38E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133600"/>
              <a:ext cx="3048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2</a:t>
              </a:r>
            </a:p>
          </p:txBody>
        </p:sp>
        <p:sp>
          <p:nvSpPr>
            <p:cNvPr id="96" name="Text Box 103">
              <a:extLst>
                <a:ext uri="{FF2B5EF4-FFF2-40B4-BE49-F238E27FC236}">
                  <a16:creationId xmlns:a16="http://schemas.microsoft.com/office/drawing/2014/main" id="{BCEDED61-6A48-964F-9245-DFCE350CE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9616" y="3549650"/>
              <a:ext cx="53340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 dirty="0"/>
                <a:t>130</a:t>
              </a:r>
            </a:p>
          </p:txBody>
        </p:sp>
        <p:sp>
          <p:nvSpPr>
            <p:cNvPr id="97" name="AutoShape 104">
              <a:extLst>
                <a:ext uri="{FF2B5EF4-FFF2-40B4-BE49-F238E27FC236}">
                  <a16:creationId xmlns:a16="http://schemas.microsoft.com/office/drawing/2014/main" id="{372671BE-4799-B14C-930C-8925F904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429000"/>
              <a:ext cx="533400" cy="457200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sy="50000" kx="2453608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r>
                <a:rPr lang="en-US" sz="1400"/>
                <a:t>HOME</a:t>
              </a:r>
            </a:p>
          </p:txBody>
        </p:sp>
        <p:sp>
          <p:nvSpPr>
            <p:cNvPr id="98" name="Text Box 105">
              <a:extLst>
                <a:ext uri="{FF2B5EF4-FFF2-40B4-BE49-F238E27FC236}">
                  <a16:creationId xmlns:a16="http://schemas.microsoft.com/office/drawing/2014/main" id="{AA2F1730-6DC7-5D44-9920-A1D793B49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12" y="3138189"/>
              <a:ext cx="717550" cy="39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/>
                <a:t>Raid 5</a:t>
              </a:r>
            </a:p>
          </p:txBody>
        </p:sp>
        <p:sp>
          <p:nvSpPr>
            <p:cNvPr id="99" name="Line 106">
              <a:extLst>
                <a:ext uri="{FF2B5EF4-FFF2-40B4-BE49-F238E27FC236}">
                  <a16:creationId xmlns:a16="http://schemas.microsoft.com/office/drawing/2014/main" id="{F615FE30-5DB6-D746-AC90-39AE426FA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3657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Text Box 45">
              <a:extLst>
                <a:ext uri="{FF2B5EF4-FFF2-40B4-BE49-F238E27FC236}">
                  <a16:creationId xmlns:a16="http://schemas.microsoft.com/office/drawing/2014/main" id="{ACB34553-A96F-A14E-91AC-424430C34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0014" y="1029022"/>
              <a:ext cx="1447800" cy="35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 dirty="0" err="1"/>
                <a:t>TopSpin</a:t>
              </a:r>
              <a:r>
                <a:rPr lang="en-US" sz="1200" dirty="0"/>
                <a:t> 120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3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EA7-5208-7547-960B-2BDAC62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 distributed memory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33394E-4749-4B44-994E-5B6863033961}"/>
              </a:ext>
            </a:extLst>
          </p:cNvPr>
          <p:cNvCxnSpPr/>
          <p:nvPr/>
        </p:nvCxnSpPr>
        <p:spPr>
          <a:xfrm rot="5400000" flipH="1" flipV="1">
            <a:off x="6212038" y="3052568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D7D3D5-2080-1E48-8EB8-88851868D421}"/>
              </a:ext>
            </a:extLst>
          </p:cNvPr>
          <p:cNvCxnSpPr/>
          <p:nvPr/>
        </p:nvCxnSpPr>
        <p:spPr>
          <a:xfrm rot="5400000" flipH="1" flipV="1">
            <a:off x="6618438" y="3052568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BE968-4349-2341-8895-4CAB76F87C60}"/>
              </a:ext>
            </a:extLst>
          </p:cNvPr>
          <p:cNvCxnSpPr/>
          <p:nvPr/>
        </p:nvCxnSpPr>
        <p:spPr>
          <a:xfrm rot="5400000" flipH="1" flipV="1">
            <a:off x="7016372" y="3052568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C65737-6953-294D-9333-5F64F25FFCD4}"/>
              </a:ext>
            </a:extLst>
          </p:cNvPr>
          <p:cNvCxnSpPr/>
          <p:nvPr/>
        </p:nvCxnSpPr>
        <p:spPr>
          <a:xfrm rot="5400000" flipH="1" flipV="1">
            <a:off x="7405838" y="3052568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B984D-E7E5-F047-AF56-CF97FB777D72}"/>
              </a:ext>
            </a:extLst>
          </p:cNvPr>
          <p:cNvCxnSpPr/>
          <p:nvPr/>
        </p:nvCxnSpPr>
        <p:spPr>
          <a:xfrm rot="5400000" flipH="1" flipV="1">
            <a:off x="7803772" y="3052568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F17B0-B77F-E846-AD63-223191EC69EE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2301316" y="27852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FDE6D4-26EB-2144-95CC-B3305D1E48E7}"/>
              </a:ext>
            </a:extLst>
          </p:cNvPr>
          <p:cNvCxnSpPr/>
          <p:nvPr/>
        </p:nvCxnSpPr>
        <p:spPr>
          <a:xfrm rot="5400000" flipH="1" flipV="1">
            <a:off x="2707716" y="27852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B793-3092-3C45-8836-23EF6BC8C7F3}"/>
              </a:ext>
            </a:extLst>
          </p:cNvPr>
          <p:cNvCxnSpPr/>
          <p:nvPr/>
        </p:nvCxnSpPr>
        <p:spPr>
          <a:xfrm rot="5400000" flipH="1" flipV="1">
            <a:off x="3105650" y="27852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96CBA-DA77-E144-B5CF-F6F2773D8E59}"/>
              </a:ext>
            </a:extLst>
          </p:cNvPr>
          <p:cNvCxnSpPr/>
          <p:nvPr/>
        </p:nvCxnSpPr>
        <p:spPr>
          <a:xfrm rot="5400000" flipH="1" flipV="1">
            <a:off x="3495116" y="27852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D5D6AA-698A-7C4F-A515-ED421867388C}"/>
              </a:ext>
            </a:extLst>
          </p:cNvPr>
          <p:cNvCxnSpPr/>
          <p:nvPr/>
        </p:nvCxnSpPr>
        <p:spPr>
          <a:xfrm rot="5400000" flipH="1" flipV="1">
            <a:off x="3893050" y="27852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60">
            <a:extLst>
              <a:ext uri="{FF2B5EF4-FFF2-40B4-BE49-F238E27FC236}">
                <a16:creationId xmlns:a16="http://schemas.microsoft.com/office/drawing/2014/main" id="{C71F89E4-8F6E-0F45-B148-B08C1E90B893}"/>
              </a:ext>
            </a:extLst>
          </p:cNvPr>
          <p:cNvSpPr txBox="1">
            <a:spLocks/>
          </p:cNvSpPr>
          <p:nvPr/>
        </p:nvSpPr>
        <p:spPr>
          <a:xfrm>
            <a:off x="1173895" y="203269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All processors have access to a pool of shared memory</a:t>
            </a:r>
          </a:p>
          <a:p>
            <a:endParaRPr lang="en-US"/>
          </a:p>
          <a:p>
            <a:r>
              <a:rPr lang="en-US"/>
              <a:t>Access times vary from CPU to CPU in NUMA systems</a:t>
            </a:r>
          </a:p>
          <a:p>
            <a:endParaRPr lang="en-US"/>
          </a:p>
          <a:p>
            <a:r>
              <a:rPr lang="en-US"/>
              <a:t>Example: SGI UV, CPUs on same node</a:t>
            </a:r>
            <a:endParaRPr lang="en-US" dirty="0"/>
          </a:p>
        </p:txBody>
      </p:sp>
      <p:sp>
        <p:nvSpPr>
          <p:cNvPr id="15" name="Content Placeholder 61">
            <a:extLst>
              <a:ext uri="{FF2B5EF4-FFF2-40B4-BE49-F238E27FC236}">
                <a16:creationId xmlns:a16="http://schemas.microsoft.com/office/drawing/2014/main" id="{ED6A740E-0F50-ED49-ADA9-9D899B5ECC25}"/>
              </a:ext>
            </a:extLst>
          </p:cNvPr>
          <p:cNvSpPr txBox="1">
            <a:spLocks/>
          </p:cNvSpPr>
          <p:nvPr/>
        </p:nvSpPr>
        <p:spPr>
          <a:xfrm>
            <a:off x="5364895" y="2032691"/>
            <a:ext cx="4038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Memory is local to each processor</a:t>
            </a:r>
          </a:p>
          <a:p>
            <a:endParaRPr lang="en-US" dirty="0"/>
          </a:p>
          <a:p>
            <a:r>
              <a:rPr lang="en-US" dirty="0"/>
              <a:t>Data exchange by message passing over a network</a:t>
            </a:r>
          </a:p>
          <a:p>
            <a:endParaRPr lang="en-US" dirty="0"/>
          </a:p>
          <a:p>
            <a:r>
              <a:rPr lang="en-US" dirty="0"/>
              <a:t>Example: Clusters with single-socket blades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EE3E1-7591-7849-80DA-B071464A69EE}"/>
              </a:ext>
            </a:extLst>
          </p:cNvPr>
          <p:cNvSpPr/>
          <p:nvPr/>
        </p:nvSpPr>
        <p:spPr>
          <a:xfrm>
            <a:off x="2275223" y="28939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F1275-3215-C34B-8833-05A98BB50611}"/>
              </a:ext>
            </a:extLst>
          </p:cNvPr>
          <p:cNvSpPr/>
          <p:nvPr/>
        </p:nvSpPr>
        <p:spPr>
          <a:xfrm>
            <a:off x="2275223" y="2405224"/>
            <a:ext cx="1861759" cy="27239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18F15-51B3-6F4E-ADEC-187F5724E631}"/>
              </a:ext>
            </a:extLst>
          </p:cNvPr>
          <p:cNvSpPr/>
          <p:nvPr/>
        </p:nvSpPr>
        <p:spPr>
          <a:xfrm>
            <a:off x="2678056" y="28939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E1F6A-B716-5D4D-AFB5-52277C0A5419}"/>
              </a:ext>
            </a:extLst>
          </p:cNvPr>
          <p:cNvSpPr/>
          <p:nvPr/>
        </p:nvSpPr>
        <p:spPr>
          <a:xfrm>
            <a:off x="3475255" y="28939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7F3E61-F517-9140-A086-38A3E58B10F1}"/>
              </a:ext>
            </a:extLst>
          </p:cNvPr>
          <p:cNvSpPr/>
          <p:nvPr/>
        </p:nvSpPr>
        <p:spPr>
          <a:xfrm>
            <a:off x="3080889" y="28939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2364CB-96A1-B44D-9979-551739439345}"/>
              </a:ext>
            </a:extLst>
          </p:cNvPr>
          <p:cNvSpPr/>
          <p:nvPr/>
        </p:nvSpPr>
        <p:spPr>
          <a:xfrm>
            <a:off x="3869621" y="28939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D3E009-91EE-C047-8E87-B6F55DC9F8AA}"/>
              </a:ext>
            </a:extLst>
          </p:cNvPr>
          <p:cNvCxnSpPr>
            <a:stCxn id="27" idx="0"/>
          </p:cNvCxnSpPr>
          <p:nvPr/>
        </p:nvCxnSpPr>
        <p:spPr>
          <a:xfrm rot="5400000" flipH="1" flipV="1">
            <a:off x="6212038" y="25689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1A35B7-F5C8-3C48-AF8D-D326D4F4436B}"/>
              </a:ext>
            </a:extLst>
          </p:cNvPr>
          <p:cNvCxnSpPr/>
          <p:nvPr/>
        </p:nvCxnSpPr>
        <p:spPr>
          <a:xfrm rot="5400000" flipH="1" flipV="1">
            <a:off x="6618438" y="25689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F7B238-C04A-0E4C-B570-3752B9D56079}"/>
              </a:ext>
            </a:extLst>
          </p:cNvPr>
          <p:cNvCxnSpPr/>
          <p:nvPr/>
        </p:nvCxnSpPr>
        <p:spPr>
          <a:xfrm rot="5400000" flipH="1" flipV="1">
            <a:off x="7016372" y="25689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49FCA4-F830-FC4A-BB11-430EF3DB2E88}"/>
              </a:ext>
            </a:extLst>
          </p:cNvPr>
          <p:cNvCxnSpPr/>
          <p:nvPr/>
        </p:nvCxnSpPr>
        <p:spPr>
          <a:xfrm rot="5400000" flipH="1" flipV="1">
            <a:off x="7405838" y="25689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B1B5D9-2C9F-7D4E-869C-138AEEB41A48}"/>
              </a:ext>
            </a:extLst>
          </p:cNvPr>
          <p:cNvCxnSpPr/>
          <p:nvPr/>
        </p:nvCxnSpPr>
        <p:spPr>
          <a:xfrm rot="5400000" flipH="1" flipV="1">
            <a:off x="7803772" y="2568907"/>
            <a:ext cx="216300" cy="1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90CD1-7EF8-2B4A-AC25-2E36D4B46336}"/>
              </a:ext>
            </a:extLst>
          </p:cNvPr>
          <p:cNvSpPr/>
          <p:nvPr/>
        </p:nvSpPr>
        <p:spPr>
          <a:xfrm>
            <a:off x="6185945" y="26776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CCEFBF-1FD8-5A41-B6C0-32C6505C9908}"/>
              </a:ext>
            </a:extLst>
          </p:cNvPr>
          <p:cNvSpPr/>
          <p:nvPr/>
        </p:nvSpPr>
        <p:spPr>
          <a:xfrm>
            <a:off x="6588778" y="26776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E481D-7712-FF42-AE07-1BBBC1A02752}"/>
              </a:ext>
            </a:extLst>
          </p:cNvPr>
          <p:cNvSpPr/>
          <p:nvPr/>
        </p:nvSpPr>
        <p:spPr>
          <a:xfrm>
            <a:off x="7385977" y="26776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82A637-25E8-C54A-81DC-879E43B68039}"/>
              </a:ext>
            </a:extLst>
          </p:cNvPr>
          <p:cNvSpPr/>
          <p:nvPr/>
        </p:nvSpPr>
        <p:spPr>
          <a:xfrm>
            <a:off x="6991611" y="26776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D285C3-844C-A34D-94E1-413C6A31EBB8}"/>
              </a:ext>
            </a:extLst>
          </p:cNvPr>
          <p:cNvSpPr/>
          <p:nvPr/>
        </p:nvSpPr>
        <p:spPr>
          <a:xfrm>
            <a:off x="7780343" y="2677619"/>
            <a:ext cx="267361" cy="267361"/>
          </a:xfrm>
          <a:prstGeom prst="rect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849EB-DEF3-6B4A-9E40-919C88F0C949}"/>
              </a:ext>
            </a:extLst>
          </p:cNvPr>
          <p:cNvSpPr/>
          <p:nvPr/>
        </p:nvSpPr>
        <p:spPr>
          <a:xfrm>
            <a:off x="6187069" y="2193958"/>
            <a:ext cx="267361" cy="267361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4345B-B29D-0F4B-95AB-BD4EA75FC095}"/>
              </a:ext>
            </a:extLst>
          </p:cNvPr>
          <p:cNvSpPr/>
          <p:nvPr/>
        </p:nvSpPr>
        <p:spPr>
          <a:xfrm>
            <a:off x="6589902" y="2193958"/>
            <a:ext cx="267361" cy="267361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EB4A3-C4E5-C94D-A9EC-6C0D91B9A074}"/>
              </a:ext>
            </a:extLst>
          </p:cNvPr>
          <p:cNvSpPr/>
          <p:nvPr/>
        </p:nvSpPr>
        <p:spPr>
          <a:xfrm>
            <a:off x="7387101" y="2193958"/>
            <a:ext cx="267361" cy="267361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6313C-F08C-7540-AD64-8CCEE11CC73E}"/>
              </a:ext>
            </a:extLst>
          </p:cNvPr>
          <p:cNvSpPr/>
          <p:nvPr/>
        </p:nvSpPr>
        <p:spPr>
          <a:xfrm>
            <a:off x="6992735" y="2193958"/>
            <a:ext cx="267361" cy="267361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D2092F-4CD8-1C42-8BCF-5844E67D84FB}"/>
              </a:ext>
            </a:extLst>
          </p:cNvPr>
          <p:cNvSpPr/>
          <p:nvPr/>
        </p:nvSpPr>
        <p:spPr>
          <a:xfrm>
            <a:off x="7781467" y="2193958"/>
            <a:ext cx="267361" cy="267361"/>
          </a:xfrm>
          <a:prstGeom prst="rect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CF79D-76AB-764C-B3AE-985CFEA14FB5}"/>
              </a:ext>
            </a:extLst>
          </p:cNvPr>
          <p:cNvSpPr/>
          <p:nvPr/>
        </p:nvSpPr>
        <p:spPr>
          <a:xfrm>
            <a:off x="6185945" y="3161280"/>
            <a:ext cx="1861759" cy="272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96803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EA7-5208-7547-960B-2BDAC62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8F57F613-ED22-5B44-B6A2-7AD37BD5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070" y="2263993"/>
            <a:ext cx="117577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 dirty="0">
                <a:latin typeface="Calibri" pitchFamily="-84" charset="0"/>
                <a:ea typeface="Arial" pitchFamily="-84" charset="0"/>
                <a:cs typeface="Arial" pitchFamily="-84" charset="0"/>
              </a:rPr>
              <a:t>Compute</a:t>
            </a:r>
          </a:p>
        </p:txBody>
      </p:sp>
      <p:sp>
        <p:nvSpPr>
          <p:cNvPr id="6" name="Text Box 51">
            <a:extLst>
              <a:ext uri="{FF2B5EF4-FFF2-40B4-BE49-F238E27FC236}">
                <a16:creationId xmlns:a16="http://schemas.microsoft.com/office/drawing/2014/main" id="{EC7B31F7-2241-1046-A7DE-966139697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24" y="3580083"/>
            <a:ext cx="906585" cy="40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itchFamily="-84" charset="0"/>
                <a:ea typeface="Arial" pitchFamily="-84" charset="0"/>
                <a:cs typeface="Arial" pitchFamily="-84" charset="0"/>
              </a:rPr>
              <a:t>GPFS</a:t>
            </a:r>
          </a:p>
        </p:txBody>
      </p:sp>
      <p:cxnSp>
        <p:nvCxnSpPr>
          <p:cNvPr id="7" name="AutoShape 71">
            <a:extLst>
              <a:ext uri="{FF2B5EF4-FFF2-40B4-BE49-F238E27FC236}">
                <a16:creationId xmlns:a16="http://schemas.microsoft.com/office/drawing/2014/main" id="{40FBA9F8-C1F9-2043-837E-C4748BB4E5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51289" y="4803494"/>
            <a:ext cx="1171979" cy="176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"/>
            <a:round/>
            <a:headEnd/>
            <a:tailEnd/>
          </a:ln>
        </p:spPr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12C5793B-103E-774C-A8F1-47D11CDF1436}"/>
              </a:ext>
            </a:extLst>
          </p:cNvPr>
          <p:cNvSpPr/>
          <p:nvPr/>
        </p:nvSpPr>
        <p:spPr>
          <a:xfrm>
            <a:off x="4274248" y="2627840"/>
            <a:ext cx="1108426" cy="6902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$HOME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14159ABA-DAD9-C447-A609-839AC4E15054}"/>
              </a:ext>
            </a:extLst>
          </p:cNvPr>
          <p:cNvSpPr/>
          <p:nvPr/>
        </p:nvSpPr>
        <p:spPr>
          <a:xfrm>
            <a:off x="4348229" y="4472679"/>
            <a:ext cx="1110287" cy="690280"/>
          </a:xfrm>
          <a:prstGeom prst="ca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$GROUPS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BA74E3D-8BBD-374A-8EC7-405C1B44FDB6}"/>
              </a:ext>
            </a:extLst>
          </p:cNvPr>
          <p:cNvSpPr/>
          <p:nvPr/>
        </p:nvSpPr>
        <p:spPr>
          <a:xfrm>
            <a:off x="4330463" y="3623177"/>
            <a:ext cx="1110287" cy="690280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$WORK</a:t>
            </a:r>
          </a:p>
        </p:txBody>
      </p:sp>
      <p:cxnSp>
        <p:nvCxnSpPr>
          <p:cNvPr id="12" name="AutoShape 71">
            <a:extLst>
              <a:ext uri="{FF2B5EF4-FFF2-40B4-BE49-F238E27FC236}">
                <a16:creationId xmlns:a16="http://schemas.microsoft.com/office/drawing/2014/main" id="{749814CA-3B81-8A42-8FAB-31380FFD4C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6529" y="3983970"/>
            <a:ext cx="115673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"/>
            <a:round/>
            <a:headEnd/>
            <a:tailEnd/>
          </a:ln>
        </p:spPr>
      </p:cxnSp>
      <p:cxnSp>
        <p:nvCxnSpPr>
          <p:cNvPr id="13" name="AutoShape 71">
            <a:extLst>
              <a:ext uri="{FF2B5EF4-FFF2-40B4-BE49-F238E27FC236}">
                <a16:creationId xmlns:a16="http://schemas.microsoft.com/office/drawing/2014/main" id="{04F7764E-F85A-104C-8968-76B867A3E6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4603" y="2997117"/>
            <a:ext cx="991752" cy="88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248AA-FA2F-F04B-A8CE-E6D6C35080EC}"/>
              </a:ext>
            </a:extLst>
          </p:cNvPr>
          <p:cNvSpPr txBox="1"/>
          <p:nvPr/>
        </p:nvSpPr>
        <p:spPr>
          <a:xfrm>
            <a:off x="3432819" y="25653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B6451-574E-E040-97B6-8D5B81487031}"/>
              </a:ext>
            </a:extLst>
          </p:cNvPr>
          <p:cNvSpPr txBox="1"/>
          <p:nvPr/>
        </p:nvSpPr>
        <p:spPr>
          <a:xfrm>
            <a:off x="4545125" y="5488953"/>
            <a:ext cx="66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140TB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E8CDFDA-3E68-1A4F-BBB3-99FA3A76A052}"/>
              </a:ext>
            </a:extLst>
          </p:cNvPr>
          <p:cNvSpPr/>
          <p:nvPr/>
        </p:nvSpPr>
        <p:spPr>
          <a:xfrm flipH="1">
            <a:off x="6475100" y="2551640"/>
            <a:ext cx="983821" cy="2697712"/>
          </a:xfrm>
          <a:prstGeom prst="cube">
            <a:avLst>
              <a:gd name="adj" fmla="val 25000"/>
            </a:avLst>
          </a:prstGeom>
          <a:solidFill>
            <a:srgbClr val="CC0000">
              <a:alpha val="70000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44F5C97-105E-8547-B6C2-6A7E6088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392" y="5039637"/>
            <a:ext cx="1503537" cy="36933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-84" charset="0"/>
              </a:rPr>
              <a:t>Tape storage</a:t>
            </a:r>
            <a:endParaRPr lang="en-US" sz="2400" dirty="0">
              <a:solidFill>
                <a:schemeClr val="bg1"/>
              </a:solidFill>
              <a:latin typeface="Calibri" pitchFamily="-84" charset="0"/>
            </a:endParaRPr>
          </a:p>
        </p:txBody>
      </p:sp>
      <p:cxnSp>
        <p:nvCxnSpPr>
          <p:cNvPr id="19" name="AutoShape 58">
            <a:extLst>
              <a:ext uri="{FF2B5EF4-FFF2-40B4-BE49-F238E27FC236}">
                <a16:creationId xmlns:a16="http://schemas.microsoft.com/office/drawing/2014/main" id="{52DB9B3B-610F-6E47-80EB-8A489E8A294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788689" y="4711677"/>
            <a:ext cx="686443" cy="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" name="Can 19">
            <a:extLst>
              <a:ext uri="{FF2B5EF4-FFF2-40B4-BE49-F238E27FC236}">
                <a16:creationId xmlns:a16="http://schemas.microsoft.com/office/drawing/2014/main" id="{4CC70DC2-8678-594B-80EE-33E3C6CD18A2}"/>
              </a:ext>
            </a:extLst>
          </p:cNvPr>
          <p:cNvSpPr/>
          <p:nvPr/>
        </p:nvSpPr>
        <p:spPr>
          <a:xfrm>
            <a:off x="8576767" y="3667258"/>
            <a:ext cx="1110284" cy="687342"/>
          </a:xfrm>
          <a:prstGeom prst="can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Tape library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EF2C744C-5ECC-B840-8BD8-10B45D56BD9A}"/>
              </a:ext>
            </a:extLst>
          </p:cNvPr>
          <p:cNvSpPr/>
          <p:nvPr/>
        </p:nvSpPr>
        <p:spPr>
          <a:xfrm>
            <a:off x="8631089" y="2630120"/>
            <a:ext cx="1070592" cy="69027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$archive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D3D7B4-4CF1-4243-9684-988F2C0B598E}"/>
              </a:ext>
            </a:extLst>
          </p:cNvPr>
          <p:cNvCxnSpPr/>
          <p:nvPr/>
        </p:nvCxnSpPr>
        <p:spPr>
          <a:xfrm flipV="1">
            <a:off x="9166815" y="3336243"/>
            <a:ext cx="9654" cy="3356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AutoShape 71">
            <a:extLst>
              <a:ext uri="{FF2B5EF4-FFF2-40B4-BE49-F238E27FC236}">
                <a16:creationId xmlns:a16="http://schemas.microsoft.com/office/drawing/2014/main" id="{C9581793-4F8F-2B42-9E5D-C2EEE28B82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29643" y="3012357"/>
            <a:ext cx="991752" cy="88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4" name="AutoShape 71">
            <a:extLst>
              <a:ext uri="{FF2B5EF4-FFF2-40B4-BE49-F238E27FC236}">
                <a16:creationId xmlns:a16="http://schemas.microsoft.com/office/drawing/2014/main" id="{23838511-121D-9E47-B06C-78BA3ACECE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17523" y="2997117"/>
            <a:ext cx="991752" cy="88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/>
          </a:ln>
        </p:spPr>
      </p:cxn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6E319729-68A2-844D-A709-08B6ED3DB7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2529" y="3999210"/>
            <a:ext cx="102257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"/>
            <a:round/>
            <a:headEnd/>
            <a:tailEnd/>
          </a:ln>
        </p:spPr>
      </p:cxnSp>
      <p:cxnSp>
        <p:nvCxnSpPr>
          <p:cNvPr id="26" name="AutoShape 71">
            <a:extLst>
              <a:ext uri="{FF2B5EF4-FFF2-40B4-BE49-F238E27FC236}">
                <a16:creationId xmlns:a16="http://schemas.microsoft.com/office/drawing/2014/main" id="{D823C97F-3CB3-524D-8C96-65E0277025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2529" y="4836358"/>
            <a:ext cx="102257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lgDashDot"/>
            <a:round/>
            <a:headEnd/>
            <a:tailEnd/>
          </a:ln>
        </p:spPr>
      </p:cxnSp>
      <p:sp>
        <p:nvSpPr>
          <p:cNvPr id="27" name="Text Box 51">
            <a:extLst>
              <a:ext uri="{FF2B5EF4-FFF2-40B4-BE49-F238E27FC236}">
                <a16:creationId xmlns:a16="http://schemas.microsoft.com/office/drawing/2014/main" id="{4A6DAF2A-29CF-554C-9B6C-63252BC7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84" y="4426143"/>
            <a:ext cx="906585" cy="40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itchFamily="-84" charset="0"/>
                <a:ea typeface="Arial" pitchFamily="-84" charset="0"/>
                <a:cs typeface="Arial" pitchFamily="-84" charset="0"/>
              </a:rPr>
              <a:t>GPFS</a:t>
            </a:r>
          </a:p>
        </p:txBody>
      </p:sp>
      <p:sp>
        <p:nvSpPr>
          <p:cNvPr id="28" name="Text Box 51">
            <a:extLst>
              <a:ext uri="{FF2B5EF4-FFF2-40B4-BE49-F238E27FC236}">
                <a16:creationId xmlns:a16="http://schemas.microsoft.com/office/drawing/2014/main" id="{DA148F12-D1D4-2A43-A1B2-6D3AC386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394" y="3585343"/>
            <a:ext cx="906585" cy="40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itchFamily="-84" charset="0"/>
                <a:ea typeface="Arial" pitchFamily="-84" charset="0"/>
                <a:cs typeface="Arial" pitchFamily="-84" charset="0"/>
              </a:rPr>
              <a:t>GPFS</a:t>
            </a:r>
          </a:p>
        </p:txBody>
      </p:sp>
      <p:sp>
        <p:nvSpPr>
          <p:cNvPr id="29" name="Text Box 51">
            <a:extLst>
              <a:ext uri="{FF2B5EF4-FFF2-40B4-BE49-F238E27FC236}">
                <a16:creationId xmlns:a16="http://schemas.microsoft.com/office/drawing/2014/main" id="{84837DC2-0F21-8843-9A2B-7AF6D004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634" y="4431403"/>
            <a:ext cx="906585" cy="40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 pitchFamily="-84" charset="0"/>
                <a:ea typeface="Arial" pitchFamily="-84" charset="0"/>
                <a:cs typeface="Arial" pitchFamily="-84" charset="0"/>
              </a:rPr>
              <a:t>GPFS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72C08-08A6-7C4F-90E3-07AB14013C71}"/>
              </a:ext>
            </a:extLst>
          </p:cNvPr>
          <p:cNvSpPr txBox="1"/>
          <p:nvPr/>
        </p:nvSpPr>
        <p:spPr>
          <a:xfrm>
            <a:off x="5642619" y="26034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CB4267-9EC3-6549-9F8E-2DE063F75D41}"/>
              </a:ext>
            </a:extLst>
          </p:cNvPr>
          <p:cNvSpPr txBox="1"/>
          <p:nvPr/>
        </p:nvSpPr>
        <p:spPr>
          <a:xfrm>
            <a:off x="7852419" y="26415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NFS</a:t>
            </a: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D4FC4018-70BD-5640-93B8-316C0B2E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9" y="5458441"/>
            <a:ext cx="163291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 dirty="0">
                <a:latin typeface="Calibri" pitchFamily="-84" charset="0"/>
                <a:ea typeface="Arial" pitchFamily="-84" charset="0"/>
                <a:cs typeface="Arial" pitchFamily="-84" charset="0"/>
              </a:rPr>
              <a:t>Storage Gateway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3F133236-9611-4F4D-9804-C5C5E9A8DC1E}"/>
              </a:ext>
            </a:extLst>
          </p:cNvPr>
          <p:cNvSpPr/>
          <p:nvPr/>
        </p:nvSpPr>
        <p:spPr>
          <a:xfrm flipH="1">
            <a:off x="301728" y="2547841"/>
            <a:ext cx="983821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login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C502BDFB-7F33-3648-B9A0-3CAE3F87C3F6}"/>
              </a:ext>
            </a:extLst>
          </p:cNvPr>
          <p:cNvSpPr/>
          <p:nvPr/>
        </p:nvSpPr>
        <p:spPr>
          <a:xfrm flipH="1">
            <a:off x="1894464" y="2689976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66D57BC-A8A6-9540-8023-5E8B108261D4}"/>
              </a:ext>
            </a:extLst>
          </p:cNvPr>
          <p:cNvSpPr/>
          <p:nvPr/>
        </p:nvSpPr>
        <p:spPr>
          <a:xfrm flipH="1">
            <a:off x="1894464" y="2907003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825E5C09-13EB-3640-B8D2-10EACD0D4667}"/>
              </a:ext>
            </a:extLst>
          </p:cNvPr>
          <p:cNvSpPr/>
          <p:nvPr/>
        </p:nvSpPr>
        <p:spPr>
          <a:xfrm flipH="1">
            <a:off x="1894464" y="3124030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3FB12A50-C778-CB4A-834A-A2FB3CB6F098}"/>
              </a:ext>
            </a:extLst>
          </p:cNvPr>
          <p:cNvSpPr/>
          <p:nvPr/>
        </p:nvSpPr>
        <p:spPr>
          <a:xfrm flipH="1">
            <a:off x="1894464" y="3341057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008A557D-D9A0-A94C-B3BC-768CCAC3A670}"/>
              </a:ext>
            </a:extLst>
          </p:cNvPr>
          <p:cNvSpPr/>
          <p:nvPr/>
        </p:nvSpPr>
        <p:spPr>
          <a:xfrm flipH="1">
            <a:off x="1894464" y="3558084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9FC82008-F141-C043-ABB7-3D1769C85B38}"/>
              </a:ext>
            </a:extLst>
          </p:cNvPr>
          <p:cNvSpPr/>
          <p:nvPr/>
        </p:nvSpPr>
        <p:spPr>
          <a:xfrm flipH="1">
            <a:off x="1894464" y="3775111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2974EE4D-2594-3D4E-A7E2-AE38F6A5479A}"/>
              </a:ext>
            </a:extLst>
          </p:cNvPr>
          <p:cNvSpPr/>
          <p:nvPr/>
        </p:nvSpPr>
        <p:spPr>
          <a:xfrm flipH="1">
            <a:off x="1894464" y="3992138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82B79680-851E-3B4A-B6FF-BF09BB56416E}"/>
              </a:ext>
            </a:extLst>
          </p:cNvPr>
          <p:cNvSpPr/>
          <p:nvPr/>
        </p:nvSpPr>
        <p:spPr>
          <a:xfrm flipH="1">
            <a:off x="1894464" y="4209165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70413027-DC5F-F141-AD1B-1372289DD604}"/>
              </a:ext>
            </a:extLst>
          </p:cNvPr>
          <p:cNvSpPr/>
          <p:nvPr/>
        </p:nvSpPr>
        <p:spPr>
          <a:xfrm flipH="1">
            <a:off x="1894464" y="4426192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FCB81D64-3732-0D4E-B5CA-331708532D74}"/>
              </a:ext>
            </a:extLst>
          </p:cNvPr>
          <p:cNvSpPr/>
          <p:nvPr/>
        </p:nvSpPr>
        <p:spPr>
          <a:xfrm flipH="1">
            <a:off x="1894464" y="4643219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79D7E4BF-6658-8143-874D-4D6C365CB3B4}"/>
              </a:ext>
            </a:extLst>
          </p:cNvPr>
          <p:cNvSpPr/>
          <p:nvPr/>
        </p:nvSpPr>
        <p:spPr>
          <a:xfrm flipH="1">
            <a:off x="1894464" y="4860243"/>
            <a:ext cx="1253646" cy="375229"/>
          </a:xfrm>
          <a:prstGeom prst="cube">
            <a:avLst>
              <a:gd name="adj" fmla="val 25000"/>
            </a:avLst>
          </a:prstGeom>
          <a:solidFill>
            <a:srgbClr val="CC0000">
              <a:alpha val="69804"/>
            </a:srgb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compute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2D88F85-4B47-C24A-93FB-745E9B23C1F5}"/>
              </a:ext>
            </a:extLst>
          </p:cNvPr>
          <p:cNvCxnSpPr>
            <a:stCxn id="33" idx="3"/>
            <a:endCxn id="38" idx="5"/>
          </p:cNvCxnSpPr>
          <p:nvPr/>
        </p:nvCxnSpPr>
        <p:spPr>
          <a:xfrm rot="16200000" flipH="1">
            <a:off x="1088154" y="2675458"/>
            <a:ext cx="558698" cy="1053922"/>
          </a:xfrm>
          <a:prstGeom prst="bentConnector2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4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2023</Words>
  <Application>Microsoft Macintosh PowerPoint</Application>
  <PresentationFormat>Widescreen</PresentationFormat>
  <Paragraphs>395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Berlin</vt:lpstr>
      <vt:lpstr>Image</vt:lpstr>
      <vt:lpstr>Accelerating Genomics Applications</vt:lpstr>
      <vt:lpstr>Agenda</vt:lpstr>
      <vt:lpstr>ARC (1)</vt:lpstr>
      <vt:lpstr>ARC (2)</vt:lpstr>
      <vt:lpstr>Getting started on ARC (1)</vt:lpstr>
      <vt:lpstr>Getting started on ARC (2)</vt:lpstr>
      <vt:lpstr>Overall cluster design</vt:lpstr>
      <vt:lpstr>Shared vs distributed memory</vt:lpstr>
      <vt:lpstr>Disk</vt:lpstr>
      <vt:lpstr>Genomics -- Data location</vt:lpstr>
      <vt:lpstr>Genomics -- Data location for mapping</vt:lpstr>
      <vt:lpstr>Parallelizing within a node – application threading</vt:lpstr>
      <vt:lpstr>Parallelizing within a node – application threading</vt:lpstr>
      <vt:lpstr>Parallelizing within a node – OpenBLAS/MKL</vt:lpstr>
      <vt:lpstr>Parallelizing within a node – Forking</vt:lpstr>
      <vt:lpstr>Parallelizing within a node – GNU parallel (1)</vt:lpstr>
      <vt:lpstr>Parallelizing within a node – GNU parallel (2)</vt:lpstr>
      <vt:lpstr>Parallelizing across nodes – GNU parallel</vt:lpstr>
      <vt:lpstr>Parallelizing across nodes – pleasingly parallel</vt:lpstr>
      <vt:lpstr>Parallelizing across nodes – find/for + script</vt:lpstr>
      <vt:lpstr>GPUs – massive parallelism at a cost </vt:lpstr>
      <vt:lpstr>GPUs – massive parallelism at a cost </vt:lpstr>
      <vt:lpstr>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Genomics Applications</dc:title>
  <dc:creator>Settlage, Robert</dc:creator>
  <cp:lastModifiedBy>Settlage, Robert</cp:lastModifiedBy>
  <cp:revision>1</cp:revision>
  <dcterms:created xsi:type="dcterms:W3CDTF">2020-02-20T12:45:33Z</dcterms:created>
  <dcterms:modified xsi:type="dcterms:W3CDTF">2020-02-20T12:48:15Z</dcterms:modified>
</cp:coreProperties>
</file>