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  <p:sldId id="280" r:id="rId13"/>
    <p:sldId id="28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264"/>
    <p:restoredTop sz="86405"/>
  </p:normalViewPr>
  <p:slideViewPr>
    <p:cSldViewPr snapToGrid="0" snapToObjects="1">
      <p:cViewPr varScale="1">
        <p:scale>
          <a:sx n="79" d="100"/>
          <a:sy n="79" d="100"/>
        </p:scale>
        <p:origin x="208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41DA-4F9E-9841-91C4-7C52FAB23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Cloud ROI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3D96E-848F-C44A-B6C2-B2128326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/>
              <a:t>Robert </a:t>
            </a:r>
            <a:r>
              <a:rPr lang="en-US" sz="1700" dirty="0" err="1"/>
              <a:t>Settlage</a:t>
            </a:r>
            <a:r>
              <a:rPr lang="en-US" sz="1700" dirty="0"/>
              <a:t>/</a:t>
            </a:r>
            <a:r>
              <a:rPr lang="en-US" sz="1700" dirty="0" err="1"/>
              <a:t>Srijith</a:t>
            </a:r>
            <a:r>
              <a:rPr lang="en-US" sz="1700" dirty="0"/>
              <a:t> </a:t>
            </a:r>
            <a:r>
              <a:rPr lang="en-US" sz="1700" dirty="0" err="1"/>
              <a:t>Rajamohan</a:t>
            </a:r>
            <a:endParaRPr lang="en-US" sz="1700" dirty="0"/>
          </a:p>
          <a:p>
            <a:r>
              <a:rPr lang="en-US" sz="1700" dirty="0"/>
              <a:t>Advanced Research Computing </a:t>
            </a:r>
          </a:p>
          <a:p>
            <a:r>
              <a:rPr lang="en-US" sz="1700" dirty="0"/>
              <a:t>@Virginia Tech</a:t>
            </a:r>
          </a:p>
          <a:p>
            <a:r>
              <a:rPr lang="en-US" sz="1700" dirty="0"/>
              <a:t>Gateways 2020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55165721-7BCA-FA40-B89A-C834748D5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404" y="5477734"/>
            <a:ext cx="2794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3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2AEAF3C-0CED-4482-86B9-3C180EDC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B1286F6-9E1A-8B45-82DA-441BC43A2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5" y="688151"/>
            <a:ext cx="9805124" cy="328471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5020BDF5-9C02-46E6-A235-B50ED2AF1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68017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FC8F6-D0E9-504E-8502-8783AD6A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4499572"/>
            <a:ext cx="9619488" cy="95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Large-mem project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A9197D8-E05A-4B70-8742-A3FE216E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6020068"/>
            <a:ext cx="10439399" cy="27594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161444F-3323-47B2-B7CA-87E67EE6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6021062"/>
            <a:ext cx="1605490" cy="27694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A100E83-CB52-4190-BE11-7D3AE1AE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4976" y="4367295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73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2AEAF3C-0CED-4482-86B9-3C180EDC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886B9A6-5317-2045-A03F-7F6D2C507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5" y="700409"/>
            <a:ext cx="9805124" cy="326020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020BDF5-9C02-46E6-A235-B50ED2AF1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68017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DCB99-3690-A34C-9E9E-29829289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4499572"/>
            <a:ext cx="9619488" cy="95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GPU project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A9197D8-E05A-4B70-8742-A3FE216E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6020068"/>
            <a:ext cx="10439399" cy="27594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161444F-3323-47B2-B7CA-87E67EE6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6021062"/>
            <a:ext cx="1605490" cy="27694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9A100E83-CB52-4190-BE11-7D3AE1AE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4976" y="4367295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073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EF91-FF87-A64F-9C39-34C4F8B7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Cost comparison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F534718-227C-2640-9F0A-68DD381B7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303" y="640080"/>
            <a:ext cx="5735569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495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AEAF3C-0CED-4482-86B9-3C180EDC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534A234-9511-A94D-8AA5-87EF3092F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5" y="1374511"/>
            <a:ext cx="9805124" cy="191199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020BDF5-9C02-46E6-A235-B50ED2AF1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68017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F386F-F2AD-9044-871D-727D0C71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4499572"/>
            <a:ext cx="9619488" cy="95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True costs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A9197D8-E05A-4B70-8742-A3FE216E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6020068"/>
            <a:ext cx="10439399" cy="27594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161444F-3323-47B2-B7CA-87E67EE6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6021062"/>
            <a:ext cx="1605490" cy="276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A100E83-CB52-4190-BE11-7D3AE1AE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4976" y="4367295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2BA90-2C0C-5C4E-9495-39109E01E80E}"/>
              </a:ext>
            </a:extLst>
          </p:cNvPr>
          <p:cNvSpPr txBox="1"/>
          <p:nvPr/>
        </p:nvSpPr>
        <p:spPr>
          <a:xfrm>
            <a:off x="3316077" y="3547431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apples-apples: K80 off-prem vs V100 on on-prem, mem diffs,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454591-65D6-AA41-9DE1-BB1C94BBD67A}"/>
              </a:ext>
            </a:extLst>
          </p:cNvPr>
          <p:cNvSpPr txBox="1"/>
          <p:nvPr/>
        </p:nvSpPr>
        <p:spPr>
          <a:xfrm>
            <a:off x="3326798" y="3915690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rsettlage</a:t>
            </a:r>
            <a:r>
              <a:rPr lang="en-US" dirty="0"/>
              <a:t>/</a:t>
            </a:r>
            <a:r>
              <a:rPr lang="en-US" dirty="0" err="1"/>
              <a:t>cloud_cost_calculator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9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F048F-6BB6-4F42-A39A-FB3DC36C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4B8C9-EBD0-ED4B-BADA-AED87C3B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cloud has a place</a:t>
            </a:r>
          </a:p>
          <a:p>
            <a:r>
              <a:rPr lang="en-US" dirty="0"/>
              <a:t>Cost saving is not it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502F16E-0FFC-A742-AD44-8F363BC5C0B3}"/>
              </a:ext>
            </a:extLst>
          </p:cNvPr>
          <p:cNvSpPr txBox="1">
            <a:spLocks/>
          </p:cNvSpPr>
          <p:nvPr/>
        </p:nvSpPr>
        <p:spPr>
          <a:xfrm>
            <a:off x="5446359" y="921811"/>
            <a:ext cx="5932116" cy="290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Bursting (speed/scale)</a:t>
            </a:r>
          </a:p>
          <a:p>
            <a:pPr lvl="1"/>
            <a:r>
              <a:rPr lang="en-US" dirty="0"/>
              <a:t>Interactive work</a:t>
            </a:r>
          </a:p>
          <a:p>
            <a:pPr lvl="1"/>
            <a:r>
              <a:rPr lang="en-US" dirty="0"/>
              <a:t>Cost shift (cap/op)</a:t>
            </a:r>
          </a:p>
          <a:p>
            <a:pPr lvl="1"/>
            <a:r>
              <a:rPr lang="en-US" dirty="0"/>
              <a:t>Specialty hardware (FPGA, TPU, …)</a:t>
            </a:r>
          </a:p>
          <a:p>
            <a:pPr lvl="1"/>
            <a:r>
              <a:rPr lang="en-US" dirty="0"/>
              <a:t>Specific research (cloud, regional, risky …)</a:t>
            </a:r>
          </a:p>
          <a:p>
            <a:pPr lvl="1"/>
            <a:r>
              <a:rPr lang="en-US" dirty="0"/>
              <a:t>Security, data retention, contract terms/lengths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B07320D-D2A9-7949-A281-145A6489E9EF}"/>
              </a:ext>
            </a:extLst>
          </p:cNvPr>
          <p:cNvSpPr txBox="1">
            <a:spLocks/>
          </p:cNvSpPr>
          <p:nvPr/>
        </p:nvSpPr>
        <p:spPr>
          <a:xfrm>
            <a:off x="5553781" y="3994778"/>
            <a:ext cx="4211061" cy="183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Classroom</a:t>
            </a:r>
          </a:p>
          <a:p>
            <a:pPr lvl="1"/>
            <a:r>
              <a:rPr lang="en-US" dirty="0"/>
              <a:t>Platform</a:t>
            </a:r>
          </a:p>
          <a:p>
            <a:pPr lvl="1"/>
            <a:r>
              <a:rPr lang="en-US" dirty="0"/>
              <a:t>Software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882BE0F-272B-0E47-BA02-64DBEA28C254}"/>
              </a:ext>
            </a:extLst>
          </p:cNvPr>
          <p:cNvSpPr txBox="1">
            <a:spLocks/>
          </p:cNvSpPr>
          <p:nvPr/>
        </p:nvSpPr>
        <p:spPr>
          <a:xfrm>
            <a:off x="5210279" y="228617"/>
            <a:ext cx="3427075" cy="1082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cloud use cases:</a:t>
            </a:r>
          </a:p>
        </p:txBody>
      </p:sp>
      <p:pic>
        <p:nvPicPr>
          <p:cNvPr id="19" name="Picture 18" descr="A picture containing icon&#10;&#10;Description automatically generated">
            <a:extLst>
              <a:ext uri="{FF2B5EF4-FFF2-40B4-BE49-F238E27FC236}">
                <a16:creationId xmlns:a16="http://schemas.microsoft.com/office/drawing/2014/main" id="{16C2B46F-3663-BB4B-B663-18D09B82E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404" y="5477734"/>
            <a:ext cx="2794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4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A363-E53D-2D42-8BD2-6F6F2C95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C0F4-6EBA-5445-907B-B0667BF7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676870" cy="3599316"/>
          </a:xfrm>
        </p:spPr>
        <p:txBody>
          <a:bodyPr>
            <a:normAutofit/>
          </a:bodyPr>
          <a:lstStyle/>
          <a:p>
            <a:r>
              <a:rPr lang="en-US" dirty="0"/>
              <a:t>Why Cloud</a:t>
            </a:r>
          </a:p>
          <a:p>
            <a:r>
              <a:rPr lang="en-US" dirty="0"/>
              <a:t>Creating a cost calculator</a:t>
            </a:r>
          </a:p>
          <a:p>
            <a:pPr lvl="1"/>
            <a:r>
              <a:rPr lang="en-US" dirty="0"/>
              <a:t>What is in/out</a:t>
            </a:r>
          </a:p>
          <a:p>
            <a:pPr lvl="1"/>
            <a:r>
              <a:rPr lang="en-US" dirty="0"/>
              <a:t>Method for costing</a:t>
            </a:r>
          </a:p>
          <a:p>
            <a:r>
              <a:rPr lang="en-US" dirty="0"/>
              <a:t>Public vs On-premise cloud</a:t>
            </a:r>
          </a:p>
          <a:p>
            <a:r>
              <a:rPr lang="en-US" dirty="0"/>
              <a:t>Thoughts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94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A363-E53D-2D42-8BD2-6F6F2C95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cloud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C116C4-F3E8-7540-A9B5-D2D369C13D2B}"/>
              </a:ext>
            </a:extLst>
          </p:cNvPr>
          <p:cNvSpPr txBox="1">
            <a:spLocks/>
          </p:cNvSpPr>
          <p:nvPr/>
        </p:nvSpPr>
        <p:spPr>
          <a:xfrm>
            <a:off x="390708" y="2166287"/>
            <a:ext cx="10097350" cy="183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Institution will answer these broad needs categories differently, however, most will find compelling needs for both on/off-prem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3AE63D-E20D-F548-B455-8A0E7D1F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060" y="3214230"/>
            <a:ext cx="5932116" cy="29061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Bursting (speed/scale)</a:t>
            </a:r>
          </a:p>
          <a:p>
            <a:pPr lvl="1"/>
            <a:r>
              <a:rPr lang="en-US" dirty="0"/>
              <a:t>Interactive work</a:t>
            </a:r>
          </a:p>
          <a:p>
            <a:pPr lvl="1"/>
            <a:r>
              <a:rPr lang="en-US" dirty="0"/>
              <a:t>Cost savings</a:t>
            </a:r>
          </a:p>
          <a:p>
            <a:pPr lvl="1"/>
            <a:r>
              <a:rPr lang="en-US" dirty="0"/>
              <a:t>Cost shift (cap/op)</a:t>
            </a:r>
          </a:p>
          <a:p>
            <a:pPr lvl="1"/>
            <a:r>
              <a:rPr lang="en-US" dirty="0"/>
              <a:t>Specialty hardware (FPGA, TPU, …)</a:t>
            </a:r>
          </a:p>
          <a:p>
            <a:pPr lvl="1"/>
            <a:r>
              <a:rPr lang="en-US" dirty="0"/>
              <a:t>Specific research (cloud, regional, risky …)</a:t>
            </a:r>
          </a:p>
          <a:p>
            <a:pPr lvl="1"/>
            <a:r>
              <a:rPr lang="en-US" dirty="0"/>
              <a:t>Security, data retention, contract terms/lengths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E5E77C7-B03B-2F42-B06C-F69EFA23B81F}"/>
              </a:ext>
            </a:extLst>
          </p:cNvPr>
          <p:cNvSpPr txBox="1">
            <a:spLocks/>
          </p:cNvSpPr>
          <p:nvPr/>
        </p:nvSpPr>
        <p:spPr>
          <a:xfrm>
            <a:off x="502229" y="3214230"/>
            <a:ext cx="4211061" cy="1838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Classroom</a:t>
            </a:r>
          </a:p>
          <a:p>
            <a:pPr lvl="1"/>
            <a:r>
              <a:rPr lang="en-US" dirty="0"/>
              <a:t>Platform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98118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A18E-1CF2-B945-9641-C184FFAD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costs are in/out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9612A-6ED1-6847-95E4-4A5C6689BA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System software</a:t>
            </a:r>
          </a:p>
          <a:p>
            <a:pPr lvl="1"/>
            <a:r>
              <a:rPr lang="en-US" dirty="0"/>
              <a:t>System administration</a:t>
            </a:r>
          </a:p>
          <a:p>
            <a:pPr lvl="1"/>
            <a:r>
              <a:rPr lang="en-US" dirty="0"/>
              <a:t>Electricity</a:t>
            </a:r>
          </a:p>
          <a:p>
            <a:pPr lvl="1"/>
            <a:r>
              <a:rPr lang="en-US" dirty="0"/>
              <a:t>Facilities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5061B1-D685-C84B-AE5D-2FF1E6B4E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</a:t>
            </a:r>
          </a:p>
          <a:p>
            <a:pPr lvl="1"/>
            <a:r>
              <a:rPr lang="en-US" dirty="0"/>
              <a:t>Computational Scientist </a:t>
            </a:r>
          </a:p>
          <a:p>
            <a:pPr lvl="1"/>
            <a:r>
              <a:rPr lang="en-US" dirty="0"/>
              <a:t>Scientific software licenses</a:t>
            </a:r>
          </a:p>
          <a:p>
            <a:pPr lvl="1"/>
            <a:r>
              <a:rPr lang="en-US" dirty="0"/>
              <a:t>Data transfer costs (egress waiver)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29077-096C-3E4F-9023-2D95E74C341A}"/>
              </a:ext>
            </a:extLst>
          </p:cNvPr>
          <p:cNvSpPr txBox="1"/>
          <p:nvPr/>
        </p:nvSpPr>
        <p:spPr>
          <a:xfrm>
            <a:off x="411743" y="4815281"/>
            <a:ext cx="10364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Each site may have a different view of what to include based on a variety of factors including funding source, transparency of the cost,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E3ABD-A0AF-4E43-B630-8C5A09E6C19B}"/>
              </a:ext>
            </a:extLst>
          </p:cNvPr>
          <p:cNvSpPr txBox="1"/>
          <p:nvPr/>
        </p:nvSpPr>
        <p:spPr>
          <a:xfrm>
            <a:off x="3083169" y="6131169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rsettlage</a:t>
            </a:r>
            <a:r>
              <a:rPr lang="en-US" dirty="0"/>
              <a:t>/</a:t>
            </a:r>
            <a:r>
              <a:rPr lang="en-US" dirty="0" err="1"/>
              <a:t>cloud_cost_calculator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EA12-397A-4D46-BAC1-A6AC5C22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 compute costs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FC32E47-EC9C-EE45-A3CD-49D9330C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51" y="2212259"/>
            <a:ext cx="100838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96473B-883F-FB42-BF63-F89ECC420DC8}"/>
              </a:ext>
            </a:extLst>
          </p:cNvPr>
          <p:cNvSpPr txBox="1"/>
          <p:nvPr/>
        </p:nvSpPr>
        <p:spPr>
          <a:xfrm>
            <a:off x="1598205" y="6335820"/>
            <a:ext cx="826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2020 Cray-AMD purchase – bulked up to our average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133819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EA12-397A-4D46-BAC1-A6AC5C22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 storage costs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DA82F39-6447-7948-886E-0EBA4DCB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2" y="2350115"/>
            <a:ext cx="10058400" cy="189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B8D31-F47C-5648-8524-6B37538072E8}"/>
              </a:ext>
            </a:extLst>
          </p:cNvPr>
          <p:cNvSpPr txBox="1"/>
          <p:nvPr/>
        </p:nvSpPr>
        <p:spPr>
          <a:xfrm>
            <a:off x="1598205" y="6335820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2019 Dell-BGFS purchase</a:t>
            </a:r>
          </a:p>
        </p:txBody>
      </p:sp>
    </p:spTree>
    <p:extLst>
      <p:ext uri="{BB962C8B-B14F-4D97-AF65-F5344CB8AC3E}">
        <p14:creationId xmlns:p14="http://schemas.microsoft.com/office/powerpoint/2010/main" val="35583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3AEA-0361-6E49-A5D7-C1DA3402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Setting up the comparison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C84FB2-236C-C44B-A9F6-5DB40F573043}"/>
              </a:ext>
            </a:extLst>
          </p:cNvPr>
          <p:cNvSpPr txBox="1"/>
          <p:nvPr/>
        </p:nvSpPr>
        <p:spPr>
          <a:xfrm>
            <a:off x="154983" y="2336873"/>
            <a:ext cx="447785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Determine actual use by category, create “projects”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Cascades: Oct 1, 2019 – Jan 31, 2020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85,485 CPU jobs, 11,407 GPU jobs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Scaled to 1000 nodes, similar core count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Need cloud like projects, classify use by: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Tiny &lt;4 core jobs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Compute =&gt;4 core jobs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Memory – large mem jobs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GPU jobs 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CA2E670-1034-B844-8DDF-C7472F65D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85" y="2736018"/>
            <a:ext cx="5629268" cy="137917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70696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2AEAF3C-0CED-4482-86B9-3C180EDC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3F3949E-BAA2-5246-9723-F41C2E439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937" y="640080"/>
            <a:ext cx="9137461" cy="338085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020BDF5-9C02-46E6-A235-B50ED2AF1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68017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4DC89-4A94-2D4E-BCA8-9FECF0AF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4499572"/>
            <a:ext cx="9619488" cy="95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Tiny project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A9197D8-E05A-4B70-8742-A3FE216E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6020068"/>
            <a:ext cx="10439399" cy="27594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161444F-3323-47B2-B7CA-87E67EE6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6021062"/>
            <a:ext cx="1605490" cy="27694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A100E83-CB52-4190-BE11-7D3AE1AE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4976" y="4367295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891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7" name="Picture 3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58" name="Picture 3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9" name="Rectangle 3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4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43">
            <a:extLst>
              <a:ext uri="{FF2B5EF4-FFF2-40B4-BE49-F238E27FC236}">
                <a16:creationId xmlns:a16="http://schemas.microsoft.com/office/drawing/2014/main" id="{02AEAF3C-0CED-4482-86B9-3C180EDC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2F90B30-E335-4043-9201-1237B6AB2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5" y="749434"/>
            <a:ext cx="9805124" cy="3162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2" name="Rectangle 45">
            <a:extLst>
              <a:ext uri="{FF2B5EF4-FFF2-40B4-BE49-F238E27FC236}">
                <a16:creationId xmlns:a16="http://schemas.microsoft.com/office/drawing/2014/main" id="{5020BDF5-9C02-46E6-A235-B50ED2AF1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68017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46C6D-6665-1949-AE4B-89504819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58" y="4499572"/>
            <a:ext cx="9619488" cy="9552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Compute project</a:t>
            </a:r>
          </a:p>
        </p:txBody>
      </p:sp>
      <p:pic>
        <p:nvPicPr>
          <p:cNvPr id="63" name="Picture 47">
            <a:extLst>
              <a:ext uri="{FF2B5EF4-FFF2-40B4-BE49-F238E27FC236}">
                <a16:creationId xmlns:a16="http://schemas.microsoft.com/office/drawing/2014/main" id="{8A9197D8-E05A-4B70-8742-A3FE216E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6020068"/>
            <a:ext cx="10439399" cy="275942"/>
          </a:xfrm>
          <a:prstGeom prst="rect">
            <a:avLst/>
          </a:prstGeom>
        </p:spPr>
      </p:pic>
      <p:pic>
        <p:nvPicPr>
          <p:cNvPr id="64" name="Picture 49">
            <a:extLst>
              <a:ext uri="{FF2B5EF4-FFF2-40B4-BE49-F238E27FC236}">
                <a16:creationId xmlns:a16="http://schemas.microsoft.com/office/drawing/2014/main" id="{6161444F-3323-47B2-B7CA-87E67EE6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6021062"/>
            <a:ext cx="1605490" cy="276940"/>
          </a:xfrm>
          <a:prstGeom prst="rect">
            <a:avLst/>
          </a:prstGeom>
        </p:spPr>
      </p:pic>
      <p:sp>
        <p:nvSpPr>
          <p:cNvPr id="65" name="Rectangle 51">
            <a:extLst>
              <a:ext uri="{FF2B5EF4-FFF2-40B4-BE49-F238E27FC236}">
                <a16:creationId xmlns:a16="http://schemas.microsoft.com/office/drawing/2014/main" id="{9A100E83-CB52-4190-BE11-7D3AE1AE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4976" y="4367295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78742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8552</TotalTime>
  <Words>367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Cloud ROI</vt:lpstr>
      <vt:lpstr>Agenda</vt:lpstr>
      <vt:lpstr>Why cloud</vt:lpstr>
      <vt:lpstr>What costs are in/out</vt:lpstr>
      <vt:lpstr>On-prem compute costs</vt:lpstr>
      <vt:lpstr>On-prem storage costs</vt:lpstr>
      <vt:lpstr>Setting up the comparison</vt:lpstr>
      <vt:lpstr>Tiny project</vt:lpstr>
      <vt:lpstr>Compute project</vt:lpstr>
      <vt:lpstr>Large-mem project</vt:lpstr>
      <vt:lpstr>GPU project</vt:lpstr>
      <vt:lpstr>Cost comparison</vt:lpstr>
      <vt:lpstr>True costs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ROI</dc:title>
  <dc:creator>Settlage, Robert</dc:creator>
  <cp:lastModifiedBy>Settlage, Robert</cp:lastModifiedBy>
  <cp:revision>7</cp:revision>
  <dcterms:created xsi:type="dcterms:W3CDTF">2020-10-11T18:57:10Z</dcterms:created>
  <dcterms:modified xsi:type="dcterms:W3CDTF">2020-10-19T13:34:13Z</dcterms:modified>
</cp:coreProperties>
</file>