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6" r:id="rId2"/>
    <p:sldId id="257" r:id="rId3"/>
    <p:sldId id="267" r:id="rId4"/>
    <p:sldId id="268" r:id="rId5"/>
    <p:sldId id="271" r:id="rId6"/>
    <p:sldId id="280" r:id="rId7"/>
    <p:sldId id="273" r:id="rId8"/>
    <p:sldId id="270" r:id="rId9"/>
    <p:sldId id="258" r:id="rId10"/>
    <p:sldId id="281" r:id="rId11"/>
    <p:sldId id="282" r:id="rId12"/>
    <p:sldId id="27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urdlocal" initials="k" lastIdx="1" clrIdx="0">
    <p:extLst>
      <p:ext uri="{19B8F6BF-5375-455C-9EA6-DF929625EA0E}">
        <p15:presenceInfo xmlns:p15="http://schemas.microsoft.com/office/powerpoint/2012/main" userId="konurdloc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2" autoAdjust="0"/>
  </p:normalViewPr>
  <p:slideViewPr>
    <p:cSldViewPr snapToGrid="0">
      <p:cViewPr varScale="1">
        <p:scale>
          <a:sx n="111" d="100"/>
          <a:sy n="111" d="100"/>
        </p:scale>
        <p:origin x="543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CF0CA-B03D-4964-8C22-4EC219EFEC6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4E725-02EA-48BD-B2B6-E0F0B803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E725-02EA-48BD-B2B6-E0F0B803F8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9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4E725-02EA-48BD-B2B6-E0F0B803F8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4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3099-EF0D-4B9A-BBFF-09FBE6BF6054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8BD7-923F-4248-A98A-25295194946A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5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BA94-316C-4F17-807F-67A425FEAD68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002" y="365125"/>
            <a:ext cx="11478410" cy="8397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2" y="1312433"/>
            <a:ext cx="11478410" cy="486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002" y="6356350"/>
            <a:ext cx="3226398" cy="365125"/>
          </a:xfrm>
        </p:spPr>
        <p:txBody>
          <a:bodyPr/>
          <a:lstStyle/>
          <a:p>
            <a:fld id="{B1E3B061-4FCE-4A21-AC74-81FE2BC5CF3E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22812" cy="365125"/>
          </a:xfrm>
        </p:spPr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5002" y="1193795"/>
            <a:ext cx="114784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1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9F54-5CF2-4FD0-836E-B479A78D51A3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1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3E6-EEC8-49F6-86B1-D403F7BCF2D7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C5F4-FF8A-4310-ACDA-118E50908757}" type="datetime1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CC70-ED3C-42E3-B9D4-4CDAF46FBF6D}" type="datetime1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6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83FA-2A64-4953-B019-1B95DE5F0E9D}" type="datetime1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5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9A69-C0C1-4748-81A5-B3EAE2845645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4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0C7C-8B0D-4808-9EE9-6B3127DD99F3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3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F577-5F6A-4371-8B61-A5EB0D2162DC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F737-9C2B-4B9F-9835-28D7237A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82433"/>
            <a:ext cx="11487150" cy="23876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QMST 5335 – FORECASTING AND SIMULATION</a:t>
            </a:r>
            <a:br>
              <a:rPr lang="en-US" sz="5400" dirty="0"/>
            </a:br>
            <a:r>
              <a:rPr lang="en-US" sz="5400" dirty="0"/>
              <a:t>Project 2 Overview</a:t>
            </a:r>
            <a:br>
              <a:rPr lang="en-US" sz="5400" dirty="0"/>
            </a:br>
            <a:r>
              <a:rPr lang="en-US" sz="2800" dirty="0"/>
              <a:t>by Dincer Konur</a:t>
            </a:r>
            <a:br>
              <a:rPr lang="en-US" sz="3200" dirty="0"/>
            </a:br>
            <a:br>
              <a:rPr lang="en-US" sz="3200" dirty="0"/>
            </a:b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952" y="3439806"/>
            <a:ext cx="9493045" cy="165576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C00000"/>
                </a:solidFill>
              </a:rPr>
              <a:t>Department of Computer Information Systems and Quantitative Methods</a:t>
            </a:r>
            <a:br>
              <a:rPr lang="en-US" b="1">
                <a:solidFill>
                  <a:srgbClr val="C00000"/>
                </a:solidFill>
              </a:rPr>
            </a:br>
            <a:r>
              <a:rPr lang="en-US" b="1">
                <a:solidFill>
                  <a:srgbClr val="C00000"/>
                </a:solidFill>
              </a:rPr>
              <a:t>McCoy College of Business Administration</a:t>
            </a:r>
            <a:br>
              <a:rPr lang="en-US" b="1">
                <a:solidFill>
                  <a:srgbClr val="C00000"/>
                </a:solidFill>
              </a:rPr>
            </a:br>
            <a:r>
              <a:rPr lang="en-US" b="1">
                <a:solidFill>
                  <a:srgbClr val="C00000"/>
                </a:solidFill>
              </a:rPr>
              <a:t>Texas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2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2A1F11-F45F-4530-88A8-2532C2D1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9" y="1681765"/>
            <a:ext cx="9147724" cy="128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Simulation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2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 B – (Q,R) policy</a:t>
            </a:r>
          </a:p>
          <a:p>
            <a:pPr lvl="1"/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kern="0" dirty="0"/>
          </a:p>
          <a:p>
            <a:endParaRPr lang="en-US" sz="2400" kern="0" dirty="0"/>
          </a:p>
          <a:p>
            <a:pPr lvl="2"/>
            <a:endParaRPr lang="en-US" sz="1600" kern="0" dirty="0"/>
          </a:p>
          <a:p>
            <a:pPr lvl="1"/>
            <a:endParaRPr lang="en-US" sz="2000" kern="0" dirty="0">
              <a:solidFill>
                <a:srgbClr val="000000"/>
              </a:solidFill>
            </a:endParaRPr>
          </a:p>
          <a:p>
            <a:pPr lvl="1"/>
            <a:endParaRPr lang="en-US" sz="2000" kern="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2136" y="1275119"/>
            <a:ext cx="51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 see ‘</a:t>
            </a:r>
            <a:r>
              <a:rPr lang="en-US" dirty="0"/>
              <a:t>Project 2 – Description and Data.xlsx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 file. 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26716" y="3429000"/>
            <a:ext cx="1537406" cy="1632702"/>
          </a:xfrm>
          <a:prstGeom prst="wedgeRectCallout">
            <a:avLst>
              <a:gd name="adj1" fmla="val 104955"/>
              <a:gd name="adj2" fmla="val -9193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Demand will come from data generation sheet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2059104" y="3851184"/>
            <a:ext cx="2565867" cy="1535967"/>
          </a:xfrm>
          <a:prstGeom prst="wedgeRectCallout">
            <a:avLst>
              <a:gd name="adj1" fmla="val 20450"/>
              <a:gd name="adj2" fmla="val -12334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Green cells: BI(t), EI(t), S(t), and O(t) will have functions! Formulate the correct functions in these columns.. Do it for one, drag down? Do not type in values!!!!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888967" y="3914161"/>
            <a:ext cx="2993941" cy="1147541"/>
          </a:xfrm>
          <a:prstGeom prst="wedgeRectCallout">
            <a:avLst>
              <a:gd name="adj1" fmla="val -7477"/>
              <a:gd name="adj2" fmla="val -13986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Formulate the cost functions here using cost parameters and the inventories/shortages/orders</a:t>
            </a:r>
          </a:p>
        </p:txBody>
      </p:sp>
      <p:sp>
        <p:nvSpPr>
          <p:cNvPr id="6" name="Explosion 2 5"/>
          <p:cNvSpPr/>
          <p:nvPr/>
        </p:nvSpPr>
        <p:spPr>
          <a:xfrm>
            <a:off x="7567030" y="4572000"/>
            <a:ext cx="4650058" cy="2138966"/>
          </a:xfrm>
          <a:prstGeom prst="irregularSeal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 the previous slides for the relations and cost functions!</a:t>
            </a:r>
          </a:p>
        </p:txBody>
      </p:sp>
      <p:sp>
        <p:nvSpPr>
          <p:cNvPr id="12" name="Rectangular Callout 10">
            <a:extLst>
              <a:ext uri="{FF2B5EF4-FFF2-40B4-BE49-F238E27FC236}">
                <a16:creationId xmlns:a16="http://schemas.microsoft.com/office/drawing/2014/main" id="{53778BA9-B2DD-4678-837A-16D732A3979E}"/>
              </a:ext>
            </a:extLst>
          </p:cNvPr>
          <p:cNvSpPr/>
          <p:nvPr/>
        </p:nvSpPr>
        <p:spPr>
          <a:xfrm>
            <a:off x="8635925" y="3170927"/>
            <a:ext cx="2993941" cy="1147541"/>
          </a:xfrm>
          <a:prstGeom prst="wedgeRectCallout">
            <a:avLst>
              <a:gd name="adj1" fmla="val -44388"/>
              <a:gd name="adj2" fmla="val -12362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Formulate what is needed for results of the simulation here..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9425F-DD12-4081-AAF5-B166321E01C0}"/>
              </a:ext>
            </a:extLst>
          </p:cNvPr>
          <p:cNvSpPr/>
          <p:nvPr/>
        </p:nvSpPr>
        <p:spPr>
          <a:xfrm>
            <a:off x="3413999" y="6031321"/>
            <a:ext cx="3047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>
                <a:solidFill>
                  <a:srgbClr val="C00000"/>
                </a:solidFill>
              </a:rPr>
              <a:t>Answer the questions noted in the spaces given</a:t>
            </a:r>
          </a:p>
        </p:txBody>
      </p:sp>
    </p:spTree>
    <p:extLst>
      <p:ext uri="{BB962C8B-B14F-4D97-AF65-F5344CB8AC3E}">
        <p14:creationId xmlns:p14="http://schemas.microsoft.com/office/powerpoint/2010/main" val="259747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982979-F0E2-4F8D-A493-A93BA842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84" y="1750959"/>
            <a:ext cx="9174050" cy="1297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Simulation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2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 C – (</a:t>
            </a:r>
            <a:r>
              <a:rPr lang="en-US" dirty="0" err="1"/>
              <a:t>s,S</a:t>
            </a:r>
            <a:r>
              <a:rPr lang="en-US" dirty="0"/>
              <a:t>) policy</a:t>
            </a:r>
          </a:p>
          <a:p>
            <a:pPr lvl="1"/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kern="0" dirty="0"/>
          </a:p>
          <a:p>
            <a:endParaRPr lang="en-US" sz="2400" kern="0" dirty="0"/>
          </a:p>
          <a:p>
            <a:pPr lvl="2"/>
            <a:endParaRPr lang="en-US" sz="1600" kern="0" dirty="0"/>
          </a:p>
          <a:p>
            <a:pPr lvl="1"/>
            <a:endParaRPr lang="en-US" sz="2000" kern="0" dirty="0">
              <a:solidFill>
                <a:srgbClr val="000000"/>
              </a:solidFill>
            </a:endParaRPr>
          </a:p>
          <a:p>
            <a:pPr lvl="1"/>
            <a:endParaRPr lang="en-US" sz="2000" kern="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8758" y="1278508"/>
            <a:ext cx="522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 see ‘</a:t>
            </a:r>
            <a:r>
              <a:rPr lang="en-US" dirty="0"/>
              <a:t>Project 2 – Description and Data.xlsx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 file. 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26716" y="3429000"/>
            <a:ext cx="1537406" cy="1632702"/>
          </a:xfrm>
          <a:prstGeom prst="wedgeRectCallout">
            <a:avLst>
              <a:gd name="adj1" fmla="val 104117"/>
              <a:gd name="adj2" fmla="val -9298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Demand will come from data generation sheet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2049709" y="3851183"/>
            <a:ext cx="2565867" cy="1535967"/>
          </a:xfrm>
          <a:prstGeom prst="wedgeRectCallout">
            <a:avLst>
              <a:gd name="adj1" fmla="val 10244"/>
              <a:gd name="adj2" fmla="val -11468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Green cells: BI(t), EI(t), S(t), and O(t) will have functions! Formulate the correct functions in these columns.. Do it for one, drag down? Do not type in values!!!!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888967" y="3914161"/>
            <a:ext cx="2993941" cy="1147541"/>
          </a:xfrm>
          <a:prstGeom prst="wedgeRectCallout">
            <a:avLst>
              <a:gd name="adj1" fmla="val -7477"/>
              <a:gd name="adj2" fmla="val -13986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Formulate the cost functions here using cost parameters and the inventories/shortages/orders</a:t>
            </a:r>
          </a:p>
        </p:txBody>
      </p:sp>
      <p:sp>
        <p:nvSpPr>
          <p:cNvPr id="6" name="Explosion 2 5"/>
          <p:cNvSpPr/>
          <p:nvPr/>
        </p:nvSpPr>
        <p:spPr>
          <a:xfrm>
            <a:off x="7567030" y="4572000"/>
            <a:ext cx="4650058" cy="2138966"/>
          </a:xfrm>
          <a:prstGeom prst="irregularSeal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 the previous slides for the relations and cost functions!</a:t>
            </a:r>
          </a:p>
        </p:txBody>
      </p:sp>
      <p:sp>
        <p:nvSpPr>
          <p:cNvPr id="12" name="Rectangular Callout 10">
            <a:extLst>
              <a:ext uri="{FF2B5EF4-FFF2-40B4-BE49-F238E27FC236}">
                <a16:creationId xmlns:a16="http://schemas.microsoft.com/office/drawing/2014/main" id="{53778BA9-B2DD-4678-837A-16D732A3979E}"/>
              </a:ext>
            </a:extLst>
          </p:cNvPr>
          <p:cNvSpPr/>
          <p:nvPr/>
        </p:nvSpPr>
        <p:spPr>
          <a:xfrm>
            <a:off x="8679262" y="3277413"/>
            <a:ext cx="2993941" cy="1147541"/>
          </a:xfrm>
          <a:prstGeom prst="wedgeRectCallout">
            <a:avLst>
              <a:gd name="adj1" fmla="val -44388"/>
              <a:gd name="adj2" fmla="val -12362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Formulate what is needed for results of the simulation here..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E9989-C672-4C2B-A953-4B648C089CCB}"/>
              </a:ext>
            </a:extLst>
          </p:cNvPr>
          <p:cNvSpPr/>
          <p:nvPr/>
        </p:nvSpPr>
        <p:spPr>
          <a:xfrm>
            <a:off x="3413999" y="6031321"/>
            <a:ext cx="3047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>
                <a:solidFill>
                  <a:srgbClr val="C00000"/>
                </a:solidFill>
              </a:rPr>
              <a:t>Answer the questions noted in the spaces given</a:t>
            </a:r>
          </a:p>
        </p:txBody>
      </p:sp>
    </p:spTree>
    <p:extLst>
      <p:ext uri="{BB962C8B-B14F-4D97-AF65-F5344CB8AC3E}">
        <p14:creationId xmlns:p14="http://schemas.microsoft.com/office/powerpoint/2010/main" val="159973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Simulation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2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 D – Comparison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Important points: </a:t>
            </a:r>
          </a:p>
          <a:p>
            <a:pPr lvl="1"/>
            <a:r>
              <a:rPr lang="en-US" dirty="0"/>
              <a:t>For comment questions, do not make changes in the policy parameters to see how things will change…</a:t>
            </a:r>
          </a:p>
          <a:p>
            <a:pPr lvl="2"/>
            <a:r>
              <a:rPr lang="en-US" dirty="0"/>
              <a:t>you can play with them, however, final version should have the following (Q,R)=(250, 50) vs. (</a:t>
            </a:r>
            <a:r>
              <a:rPr lang="en-US" dirty="0" err="1"/>
              <a:t>s,S</a:t>
            </a:r>
            <a:r>
              <a:rPr lang="en-US" dirty="0"/>
              <a:t>)=(250, 50)</a:t>
            </a:r>
          </a:p>
          <a:p>
            <a:pPr lvl="2"/>
            <a:r>
              <a:rPr lang="en-US" dirty="0"/>
              <a:t>Your answer should be based on some observations you have from different policy parameters, it should be generic discussion</a:t>
            </a:r>
          </a:p>
          <a:p>
            <a:pPr lvl="1"/>
            <a:r>
              <a:rPr lang="en-US" dirty="0"/>
              <a:t>Green cells will have formulas! So, when blue cell values change, everything in the green cells might change..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kern="0" dirty="0"/>
          </a:p>
          <a:p>
            <a:endParaRPr lang="en-US" sz="2400" kern="0" dirty="0"/>
          </a:p>
          <a:p>
            <a:pPr lvl="2"/>
            <a:endParaRPr lang="en-US" sz="1600" kern="0" dirty="0"/>
          </a:p>
          <a:p>
            <a:pPr lvl="1"/>
            <a:endParaRPr lang="en-US" sz="2000" kern="0" dirty="0">
              <a:solidFill>
                <a:srgbClr val="000000"/>
              </a:solidFill>
            </a:endParaRPr>
          </a:p>
          <a:p>
            <a:pPr lvl="1"/>
            <a:endParaRPr lang="en-US" sz="2000" kern="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757BB-64C3-4F6C-942D-BC86AFE7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29" y="1902427"/>
            <a:ext cx="5876925" cy="1276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7044B7-5724-4C0F-8BD2-07B16A7BC665}"/>
              </a:ext>
            </a:extLst>
          </p:cNvPr>
          <p:cNvSpPr/>
          <p:nvPr/>
        </p:nvSpPr>
        <p:spPr>
          <a:xfrm>
            <a:off x="6668569" y="2118036"/>
            <a:ext cx="3047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>
                <a:solidFill>
                  <a:srgbClr val="C00000"/>
                </a:solidFill>
              </a:rPr>
              <a:t>Answer the questions noted in the spaces given</a:t>
            </a:r>
          </a:p>
        </p:txBody>
      </p:sp>
    </p:spTree>
    <p:extLst>
      <p:ext uri="{BB962C8B-B14F-4D97-AF65-F5344CB8AC3E}">
        <p14:creationId xmlns:p14="http://schemas.microsoft.com/office/powerpoint/2010/main" val="88612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Simulation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Submission:</a:t>
            </a:r>
          </a:p>
          <a:p>
            <a:pPr lvl="1"/>
            <a:r>
              <a:rPr lang="en-US" dirty="0"/>
              <a:t>Submit under Project 2 assignment</a:t>
            </a:r>
          </a:p>
          <a:p>
            <a:pPr lvl="1"/>
            <a:r>
              <a:rPr lang="en-US" dirty="0"/>
              <a:t>Each team member needs to submit the same file</a:t>
            </a:r>
          </a:p>
          <a:p>
            <a:pPr lvl="1"/>
            <a:r>
              <a:rPr lang="en-US" dirty="0"/>
              <a:t>Submission is one Excel file. No other format will be graded.</a:t>
            </a:r>
          </a:p>
          <a:p>
            <a:pPr lvl="1"/>
            <a:r>
              <a:rPr lang="en-US" dirty="0"/>
              <a:t>Name your file: ‘Project 2– Team#’</a:t>
            </a:r>
          </a:p>
          <a:p>
            <a:pPr lvl="1"/>
            <a:r>
              <a:rPr lang="en-US" dirty="0"/>
              <a:t>Do not forget to put team members in Data Generation sheet.</a:t>
            </a:r>
          </a:p>
          <a:p>
            <a:pPr lvl="1"/>
            <a:r>
              <a:rPr lang="en-US" dirty="0"/>
              <a:t>In the submission window, each student should explain which parts are completed by which members. This is to assure that each team member contributes to the project.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kern="0" dirty="0"/>
          </a:p>
          <a:p>
            <a:endParaRPr lang="en-US" sz="2400" kern="0" dirty="0"/>
          </a:p>
          <a:p>
            <a:pPr lvl="2"/>
            <a:endParaRPr lang="en-US" sz="1600" kern="0" dirty="0"/>
          </a:p>
          <a:p>
            <a:pPr lvl="1"/>
            <a:endParaRPr lang="en-US" sz="2000" kern="0" dirty="0">
              <a:solidFill>
                <a:srgbClr val="000000"/>
              </a:solidFill>
            </a:endParaRPr>
          </a:p>
          <a:p>
            <a:pPr lvl="1"/>
            <a:endParaRPr lang="en-US" sz="2000" kern="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6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Simulation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purpose of Project 2 – Monte-Carlo Simulation project is to design a simulation model to compare different policies</a:t>
            </a:r>
          </a:p>
          <a:p>
            <a:r>
              <a:rPr lang="en-US" dirty="0"/>
              <a:t>It has 4 parts (corresponding to a total of 15 points)</a:t>
            </a:r>
          </a:p>
          <a:p>
            <a:pPr lvl="1"/>
            <a:r>
              <a:rPr lang="en-US" dirty="0"/>
              <a:t>Part A - Data generation and Analysis (2 point)</a:t>
            </a:r>
          </a:p>
          <a:p>
            <a:pPr lvl="1"/>
            <a:r>
              <a:rPr lang="en-US" dirty="0"/>
              <a:t>Part B – (Q,R) Policy Simulation (5 points)</a:t>
            </a:r>
          </a:p>
          <a:p>
            <a:pPr lvl="1"/>
            <a:r>
              <a:rPr lang="en-US" dirty="0"/>
              <a:t>Part C – (</a:t>
            </a:r>
            <a:r>
              <a:rPr lang="en-US" dirty="0" err="1"/>
              <a:t>s,S</a:t>
            </a:r>
            <a:r>
              <a:rPr lang="en-US" dirty="0"/>
              <a:t>) Policy Simulation (5 points)</a:t>
            </a:r>
          </a:p>
          <a:p>
            <a:pPr lvl="1"/>
            <a:r>
              <a:rPr lang="en-US" dirty="0"/>
              <a:t>Part D – Comparison  (3 points)</a:t>
            </a:r>
          </a:p>
          <a:p>
            <a:r>
              <a:rPr lang="en-US" dirty="0"/>
              <a:t>The files:</a:t>
            </a:r>
          </a:p>
          <a:p>
            <a:pPr lvl="1"/>
            <a:r>
              <a:rPr lang="en-US" dirty="0"/>
              <a:t>There is a single ‘Project 2 – Description and Data.xlsx’ file. </a:t>
            </a:r>
          </a:p>
          <a:p>
            <a:pPr lvl="2"/>
            <a:r>
              <a:rPr lang="en-US" dirty="0"/>
              <a:t>It has 4 sheet, one for each part.</a:t>
            </a:r>
          </a:p>
          <a:p>
            <a:pPr lvl="2"/>
            <a:r>
              <a:rPr lang="en-US" dirty="0"/>
              <a:t>You will submit the same file after completing the requirements of the project on the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kern="0" dirty="0"/>
          </a:p>
          <a:p>
            <a:endParaRPr lang="en-US" sz="2400" kern="0" dirty="0"/>
          </a:p>
          <a:p>
            <a:pPr lvl="2"/>
            <a:endParaRPr lang="en-US" sz="1600" kern="0" dirty="0"/>
          </a:p>
          <a:p>
            <a:pPr lvl="1"/>
            <a:endParaRPr lang="en-US" sz="2000" kern="0" dirty="0">
              <a:solidFill>
                <a:srgbClr val="000000"/>
              </a:solidFill>
            </a:endParaRPr>
          </a:p>
          <a:p>
            <a:pPr lvl="1"/>
            <a:endParaRPr lang="en-US" sz="2000" kern="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Simulation Project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5001" y="1312433"/>
                <a:ext cx="11633799" cy="48645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Before the details, let’s describe the problem</a:t>
                </a:r>
              </a:p>
              <a:p>
                <a:pPr lvl="1"/>
                <a:r>
                  <a:rPr lang="en-US" dirty="0"/>
                  <a:t>Suppose that you are in control of inventory of a product in a store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You review your inventory at the end of each day</a:t>
                </a:r>
              </a:p>
              <a:p>
                <a:pPr lvl="2"/>
                <a:r>
                  <a:rPr lang="en-US" dirty="0"/>
                  <a:t>You can place an order at the end of each day</a:t>
                </a:r>
              </a:p>
              <a:p>
                <a:pPr lvl="2"/>
                <a:r>
                  <a:rPr lang="en-US" dirty="0"/>
                  <a:t>The order will arrive at the beginning of the next day</a:t>
                </a:r>
              </a:p>
              <a:p>
                <a:pPr lvl="2"/>
                <a:r>
                  <a:rPr lang="en-US" dirty="0"/>
                  <a:t>You can order as much as you want from the supplier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From the previous data, you know that your daily demand is Poisson distributed</a:t>
                </a:r>
              </a:p>
              <a:p>
                <a:pPr lvl="2"/>
                <a:r>
                  <a:rPr lang="en-US" dirty="0"/>
                  <a:t>Daily demands are independent and identically distributed random variables</a:t>
                </a:r>
              </a:p>
              <a:p>
                <a:pPr lvl="2"/>
                <a:r>
                  <a:rPr lang="en-US" dirty="0"/>
                  <a:t>A daily demand has Poisson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endParaRPr lang="en-US" sz="2400" dirty="0"/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sz="1600" dirty="0"/>
              </a:p>
              <a:p>
                <a:pPr lvl="2"/>
                <a:endParaRPr lang="en-US" sz="1600" dirty="0"/>
              </a:p>
              <a:p>
                <a:pPr lvl="2"/>
                <a:endParaRPr lang="en-US" sz="16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endParaRPr lang="en-US" sz="2400" kern="0" dirty="0"/>
              </a:p>
              <a:p>
                <a:endParaRPr lang="en-US" sz="2400" kern="0" dirty="0"/>
              </a:p>
              <a:p>
                <a:pPr lvl="2"/>
                <a:endParaRPr lang="en-US" sz="1600" kern="0" dirty="0"/>
              </a:p>
              <a:p>
                <a:pPr lvl="1"/>
                <a:endParaRPr lang="en-US" sz="2000" kern="0" dirty="0">
                  <a:solidFill>
                    <a:srgbClr val="000000"/>
                  </a:solidFill>
                </a:endParaRPr>
              </a:p>
              <a:p>
                <a:pPr lvl="1"/>
                <a:endParaRPr lang="en-US" sz="2000" kern="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001" y="1312433"/>
                <a:ext cx="11633799" cy="4864530"/>
              </a:xfrm>
              <a:blipFill>
                <a:blip r:embed="rId2"/>
                <a:stretch>
                  <a:fillRect l="-943" t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67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Simulation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 the details, let’s describe the problem</a:t>
            </a:r>
          </a:p>
          <a:p>
            <a:pPr lvl="1"/>
            <a:r>
              <a:rPr lang="en-US" dirty="0"/>
              <a:t>You are considering two inventory management strategies for implementation:</a:t>
            </a:r>
          </a:p>
          <a:p>
            <a:pPr lvl="1"/>
            <a:r>
              <a:rPr lang="en-US" dirty="0"/>
              <a:t>(Q,R) policy: </a:t>
            </a:r>
          </a:p>
          <a:p>
            <a:pPr lvl="2"/>
            <a:r>
              <a:rPr lang="en-US" dirty="0"/>
              <a:t>In a (Q,R) policy, an order is placed at the end of the day if the inventory at the end of the day is less than or equal to R units; otherwise, you do not place an order</a:t>
            </a:r>
          </a:p>
          <a:p>
            <a:pPr lvl="2"/>
            <a:r>
              <a:rPr lang="en-US" dirty="0"/>
              <a:t>The order quantity is Q units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s,S</a:t>
            </a:r>
            <a:r>
              <a:rPr lang="en-US" dirty="0"/>
              <a:t>) policy:</a:t>
            </a:r>
          </a:p>
          <a:p>
            <a:pPr lvl="2"/>
            <a:r>
              <a:rPr lang="en-US" dirty="0"/>
              <a:t>In an (</a:t>
            </a:r>
            <a:r>
              <a:rPr lang="en-US" dirty="0" err="1"/>
              <a:t>s,S</a:t>
            </a:r>
            <a:r>
              <a:rPr lang="en-US" dirty="0"/>
              <a:t>) policy, an order is place at the end of the day if the inventory at the end of the day is less than or equal to s units; otherwise, you do not place an order</a:t>
            </a:r>
          </a:p>
          <a:p>
            <a:pPr lvl="2"/>
            <a:r>
              <a:rPr lang="en-US" dirty="0"/>
              <a:t>The order quantity is such that the next day’s beginning inventory is 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Note that, under each strategy, it is possible that there might be shortages</a:t>
            </a:r>
          </a:p>
          <a:p>
            <a:pPr lvl="2"/>
            <a:r>
              <a:rPr lang="en-US" dirty="0"/>
              <a:t>Shortage occurs when you do not have items on-hand to satisfy a customer demand</a:t>
            </a:r>
          </a:p>
          <a:p>
            <a:pPr lvl="2"/>
            <a:r>
              <a:rPr lang="en-US" dirty="0"/>
              <a:t>For instance, suppose your beginning inventory is 100 on a day</a:t>
            </a:r>
          </a:p>
          <a:p>
            <a:pPr lvl="3"/>
            <a:r>
              <a:rPr lang="en-US" dirty="0"/>
              <a:t>If total demand during the day is 75, the ending inventory is 25</a:t>
            </a:r>
          </a:p>
          <a:p>
            <a:pPr lvl="3"/>
            <a:r>
              <a:rPr lang="en-US" dirty="0"/>
              <a:t>If total demand during the day is 120, the ending inventory is 0 and number of shortages is 20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kern="0" dirty="0"/>
          </a:p>
          <a:p>
            <a:endParaRPr lang="en-US" sz="2400" kern="0" dirty="0"/>
          </a:p>
          <a:p>
            <a:pPr lvl="2"/>
            <a:endParaRPr lang="en-US" sz="1600" kern="0" dirty="0"/>
          </a:p>
          <a:p>
            <a:pPr lvl="1"/>
            <a:endParaRPr lang="en-US" sz="2000" kern="0" dirty="0">
              <a:solidFill>
                <a:srgbClr val="000000"/>
              </a:solidFill>
            </a:endParaRPr>
          </a:p>
          <a:p>
            <a:pPr lvl="1"/>
            <a:endParaRPr lang="en-US" sz="2000" kern="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(Q,R) policy: Q&gt;0 and R&gt;0</a:t>
            </a:r>
          </a:p>
          <a:p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kern="0" dirty="0"/>
          </a:p>
          <a:p>
            <a:endParaRPr lang="en-US" sz="2400" kern="0" dirty="0"/>
          </a:p>
          <a:p>
            <a:pPr lvl="2"/>
            <a:endParaRPr lang="en-US" sz="1600" kern="0" dirty="0"/>
          </a:p>
          <a:p>
            <a:pPr lvl="1"/>
            <a:endParaRPr lang="en-US" sz="2000" kern="0" dirty="0">
              <a:solidFill>
                <a:srgbClr val="000000"/>
              </a:solidFill>
            </a:endParaRPr>
          </a:p>
          <a:p>
            <a:pPr lvl="1"/>
            <a:endParaRPr lang="en-US" sz="2000" kern="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2227702" y="2759656"/>
            <a:ext cx="0" cy="264985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Simulation Project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756502" y="2407607"/>
            <a:ext cx="0" cy="3171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1559756" y="5380049"/>
            <a:ext cx="8523798" cy="25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905176" y="3231984"/>
            <a:ext cx="0" cy="1694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93989" y="5406196"/>
            <a:ext cx="73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84277" y="5414918"/>
            <a:ext cx="73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t+1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41500" y="5230252"/>
            <a:ext cx="73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88895" y="2018295"/>
            <a:ext cx="19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Inventory Position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7927795" y="5792139"/>
            <a:ext cx="1826497" cy="573255"/>
          </a:xfrm>
          <a:prstGeom prst="wedgeRectCallout">
            <a:avLst>
              <a:gd name="adj1" fmla="val -64697"/>
              <a:gd name="adj2" fmla="val -3988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Shortages are backordered</a:t>
            </a:r>
          </a:p>
        </p:txBody>
      </p:sp>
      <p:sp>
        <p:nvSpPr>
          <p:cNvPr id="34" name="Left Brace 33"/>
          <p:cNvSpPr/>
          <p:nvPr/>
        </p:nvSpPr>
        <p:spPr>
          <a:xfrm rot="10800000">
            <a:off x="4959403" y="3224216"/>
            <a:ext cx="325091" cy="1684240"/>
          </a:xfrm>
          <a:prstGeom prst="leftBrace">
            <a:avLst>
              <a:gd name="adj1" fmla="val 8333"/>
              <a:gd name="adj2" fmla="val 492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256069" y="3894810"/>
            <a:ext cx="49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0A9F500-F154-46FE-9857-FC21D549B39E}"/>
              </a:ext>
            </a:extLst>
          </p:cNvPr>
          <p:cNvCxnSpPr/>
          <p:nvPr/>
        </p:nvCxnSpPr>
        <p:spPr>
          <a:xfrm>
            <a:off x="2224853" y="2773367"/>
            <a:ext cx="526338" cy="23194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8C22B9C-0294-49C5-A282-D427E1E69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8272" y="3085499"/>
            <a:ext cx="598782" cy="41188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62FEF93-5F34-436C-83FC-A646C736CF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52123" y="3728212"/>
            <a:ext cx="637573" cy="23460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4961F4-DD3B-4AF7-9472-C9CBDAD6B890}"/>
              </a:ext>
            </a:extLst>
          </p:cNvPr>
          <p:cNvCxnSpPr>
            <a:cxnSpLocks/>
          </p:cNvCxnSpPr>
          <p:nvPr/>
        </p:nvCxnSpPr>
        <p:spPr>
          <a:xfrm flipV="1">
            <a:off x="3571174" y="4076882"/>
            <a:ext cx="0" cy="12972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1AD87BD-C7A2-4E5D-9A9B-430EE30F6E88}"/>
              </a:ext>
            </a:extLst>
          </p:cNvPr>
          <p:cNvSpPr/>
          <p:nvPr/>
        </p:nvSpPr>
        <p:spPr>
          <a:xfrm>
            <a:off x="2151799" y="2719696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CAE274-4175-4603-8829-A679428D60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31184" y="4440824"/>
            <a:ext cx="431920" cy="29959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23DB421-40C1-475B-9120-2961D5A2FFF7}"/>
              </a:ext>
            </a:extLst>
          </p:cNvPr>
          <p:cNvCxnSpPr>
            <a:cxnSpLocks/>
          </p:cNvCxnSpPr>
          <p:nvPr/>
        </p:nvCxnSpPr>
        <p:spPr>
          <a:xfrm>
            <a:off x="3388212" y="4143329"/>
            <a:ext cx="724876" cy="22940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B72EB-ADB4-4087-B897-03F209FE72C8}"/>
              </a:ext>
            </a:extLst>
          </p:cNvPr>
          <p:cNvCxnSpPr>
            <a:cxnSpLocks/>
          </p:cNvCxnSpPr>
          <p:nvPr/>
        </p:nvCxnSpPr>
        <p:spPr>
          <a:xfrm flipH="1" flipV="1">
            <a:off x="4896837" y="4830644"/>
            <a:ext cx="4276" cy="5645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3EF2807-2C2A-4E05-A3B3-7AA99A73AC65}"/>
              </a:ext>
            </a:extLst>
          </p:cNvPr>
          <p:cNvSpPr/>
          <p:nvPr/>
        </p:nvSpPr>
        <p:spPr>
          <a:xfrm>
            <a:off x="4842490" y="4886308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81DBF55-31BF-4832-84A9-6DB6358AA4E7}"/>
              </a:ext>
            </a:extLst>
          </p:cNvPr>
          <p:cNvCxnSpPr>
            <a:cxnSpLocks/>
          </p:cNvCxnSpPr>
          <p:nvPr/>
        </p:nvCxnSpPr>
        <p:spPr>
          <a:xfrm>
            <a:off x="4384798" y="4785405"/>
            <a:ext cx="509870" cy="163988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C26ED47-DD46-43FB-AE59-2E2A1604F58D}"/>
              </a:ext>
            </a:extLst>
          </p:cNvPr>
          <p:cNvSpPr/>
          <p:nvPr/>
        </p:nvSpPr>
        <p:spPr>
          <a:xfrm>
            <a:off x="4846767" y="3139021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CFCD34-BE29-4D07-BB80-5A7BEE3638B2}"/>
              </a:ext>
            </a:extLst>
          </p:cNvPr>
          <p:cNvCxnSpPr>
            <a:cxnSpLocks/>
          </p:cNvCxnSpPr>
          <p:nvPr/>
        </p:nvCxnSpPr>
        <p:spPr>
          <a:xfrm>
            <a:off x="4941453" y="3180959"/>
            <a:ext cx="755812" cy="40532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D8F48F6-42A9-42FE-B71B-FDDE79FB10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65892" y="3695806"/>
            <a:ext cx="500837" cy="28178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65ECF47-C193-4E02-8AB7-1D95A2E44F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28634" y="4053628"/>
            <a:ext cx="294474" cy="23734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EAF0ED9-B431-4916-929B-0D003940EE1E}"/>
              </a:ext>
            </a:extLst>
          </p:cNvPr>
          <p:cNvCxnSpPr>
            <a:cxnSpLocks/>
            <a:endCxn id="61" idx="4"/>
          </p:cNvCxnSpPr>
          <p:nvPr/>
        </p:nvCxnSpPr>
        <p:spPr>
          <a:xfrm flipV="1">
            <a:off x="6235170" y="4378391"/>
            <a:ext cx="8742" cy="98522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72AD1381-3CB9-4C3C-BC0E-958354865E35}"/>
              </a:ext>
            </a:extLst>
          </p:cNvPr>
          <p:cNvSpPr/>
          <p:nvPr/>
        </p:nvSpPr>
        <p:spPr>
          <a:xfrm>
            <a:off x="6189565" y="4271049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B72859-976A-4CCA-91F6-CD9CB99761B6}"/>
              </a:ext>
            </a:extLst>
          </p:cNvPr>
          <p:cNvCxnSpPr>
            <a:cxnSpLocks/>
          </p:cNvCxnSpPr>
          <p:nvPr/>
        </p:nvCxnSpPr>
        <p:spPr>
          <a:xfrm>
            <a:off x="1702162" y="4590621"/>
            <a:ext cx="8250195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6A73188-37D6-4C30-BB9E-16741949096C}"/>
              </a:ext>
            </a:extLst>
          </p:cNvPr>
          <p:cNvCxnSpPr>
            <a:cxnSpLocks/>
          </p:cNvCxnSpPr>
          <p:nvPr/>
        </p:nvCxnSpPr>
        <p:spPr>
          <a:xfrm>
            <a:off x="6280933" y="4329083"/>
            <a:ext cx="637679" cy="62875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04170E7-3F4A-4662-B425-56C08AD98B7E}"/>
              </a:ext>
            </a:extLst>
          </p:cNvPr>
          <p:cNvCxnSpPr>
            <a:cxnSpLocks/>
          </p:cNvCxnSpPr>
          <p:nvPr/>
        </p:nvCxnSpPr>
        <p:spPr>
          <a:xfrm>
            <a:off x="6613048" y="4952422"/>
            <a:ext cx="637679" cy="62875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8137A27-2E1B-4EEC-A987-ACB7F7FCD50A}"/>
              </a:ext>
            </a:extLst>
          </p:cNvPr>
          <p:cNvCxnSpPr>
            <a:cxnSpLocks/>
          </p:cNvCxnSpPr>
          <p:nvPr/>
        </p:nvCxnSpPr>
        <p:spPr>
          <a:xfrm>
            <a:off x="7215550" y="5579106"/>
            <a:ext cx="336172" cy="214347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86EB79-39AC-474F-8836-E77AFF7B42DB}"/>
              </a:ext>
            </a:extLst>
          </p:cNvPr>
          <p:cNvCxnSpPr/>
          <p:nvPr/>
        </p:nvCxnSpPr>
        <p:spPr>
          <a:xfrm flipV="1">
            <a:off x="7551056" y="4101900"/>
            <a:ext cx="0" cy="1694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55816715-8A06-4925-80AD-7FF4516D2F13}"/>
              </a:ext>
            </a:extLst>
          </p:cNvPr>
          <p:cNvSpPr/>
          <p:nvPr/>
        </p:nvSpPr>
        <p:spPr>
          <a:xfrm>
            <a:off x="7506207" y="5738712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BE46A4E-99E6-4FA1-B6F9-07822C2AEDEB}"/>
              </a:ext>
            </a:extLst>
          </p:cNvPr>
          <p:cNvSpPr/>
          <p:nvPr/>
        </p:nvSpPr>
        <p:spPr>
          <a:xfrm>
            <a:off x="7481963" y="4019610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CCED5584-40E5-49C0-933F-5D632E1272AE}"/>
              </a:ext>
            </a:extLst>
          </p:cNvPr>
          <p:cNvSpPr/>
          <p:nvPr/>
        </p:nvSpPr>
        <p:spPr>
          <a:xfrm rot="10800000">
            <a:off x="7606128" y="4099491"/>
            <a:ext cx="325091" cy="1684240"/>
          </a:xfrm>
          <a:prstGeom prst="leftBrace">
            <a:avLst>
              <a:gd name="adj1" fmla="val 8333"/>
              <a:gd name="adj2" fmla="val 492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5F6101-DC47-48D2-8182-3B93AE9ED0FF}"/>
              </a:ext>
            </a:extLst>
          </p:cNvPr>
          <p:cNvSpPr txBox="1"/>
          <p:nvPr/>
        </p:nvSpPr>
        <p:spPr>
          <a:xfrm>
            <a:off x="7902794" y="4770085"/>
            <a:ext cx="49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009A1D7-22C2-45A7-8572-02E2874E3B36}"/>
              </a:ext>
            </a:extLst>
          </p:cNvPr>
          <p:cNvCxnSpPr>
            <a:cxnSpLocks/>
          </p:cNvCxnSpPr>
          <p:nvPr/>
        </p:nvCxnSpPr>
        <p:spPr>
          <a:xfrm>
            <a:off x="7591297" y="4075936"/>
            <a:ext cx="755812" cy="40532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061CC91-E10D-44B2-ACCB-0244D021101F}"/>
              </a:ext>
            </a:extLst>
          </p:cNvPr>
          <p:cNvSpPr txBox="1"/>
          <p:nvPr/>
        </p:nvSpPr>
        <p:spPr>
          <a:xfrm>
            <a:off x="5347529" y="5405740"/>
            <a:ext cx="73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t+2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35B449-5B23-4261-B82C-3078CED15A36}"/>
              </a:ext>
            </a:extLst>
          </p:cNvPr>
          <p:cNvCxnSpPr>
            <a:cxnSpLocks/>
          </p:cNvCxnSpPr>
          <p:nvPr/>
        </p:nvCxnSpPr>
        <p:spPr>
          <a:xfrm flipV="1">
            <a:off x="8903199" y="4465222"/>
            <a:ext cx="8742" cy="98522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F7FC069-3846-4AE7-842D-24BB8D1433EC}"/>
              </a:ext>
            </a:extLst>
          </p:cNvPr>
          <p:cNvCxnSpPr>
            <a:cxnSpLocks/>
          </p:cNvCxnSpPr>
          <p:nvPr/>
        </p:nvCxnSpPr>
        <p:spPr>
          <a:xfrm>
            <a:off x="8183501" y="4480988"/>
            <a:ext cx="755812" cy="40532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F00E600-B474-41B5-9414-70B0ED7472A6}"/>
              </a:ext>
            </a:extLst>
          </p:cNvPr>
          <p:cNvCxnSpPr/>
          <p:nvPr/>
        </p:nvCxnSpPr>
        <p:spPr>
          <a:xfrm flipV="1">
            <a:off x="8905090" y="3210071"/>
            <a:ext cx="0" cy="1694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eft Brace 84">
            <a:extLst>
              <a:ext uri="{FF2B5EF4-FFF2-40B4-BE49-F238E27FC236}">
                <a16:creationId xmlns:a16="http://schemas.microsoft.com/office/drawing/2014/main" id="{2B0D69DE-A592-4BD8-BE18-B14611591249}"/>
              </a:ext>
            </a:extLst>
          </p:cNvPr>
          <p:cNvSpPr/>
          <p:nvPr/>
        </p:nvSpPr>
        <p:spPr>
          <a:xfrm rot="10800000">
            <a:off x="8960162" y="3207662"/>
            <a:ext cx="325091" cy="1684240"/>
          </a:xfrm>
          <a:prstGeom prst="leftBrace">
            <a:avLst>
              <a:gd name="adj1" fmla="val 8333"/>
              <a:gd name="adj2" fmla="val 492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79C928-226A-41B3-8D97-9CD23292ABB7}"/>
              </a:ext>
            </a:extLst>
          </p:cNvPr>
          <p:cNvSpPr txBox="1"/>
          <p:nvPr/>
        </p:nvSpPr>
        <p:spPr>
          <a:xfrm>
            <a:off x="9256828" y="3878256"/>
            <a:ext cx="49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9FA0EEF-78B0-4292-A413-492A0F3416D4}"/>
              </a:ext>
            </a:extLst>
          </p:cNvPr>
          <p:cNvSpPr/>
          <p:nvPr/>
        </p:nvSpPr>
        <p:spPr>
          <a:xfrm>
            <a:off x="8857594" y="4831754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6E214F1-8204-42F9-B8C6-E65EF9EFDCA0}"/>
              </a:ext>
            </a:extLst>
          </p:cNvPr>
          <p:cNvSpPr/>
          <p:nvPr/>
        </p:nvSpPr>
        <p:spPr>
          <a:xfrm>
            <a:off x="8841044" y="3151496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A07D1D7-4978-4367-A876-176EB876249A}"/>
              </a:ext>
            </a:extLst>
          </p:cNvPr>
          <p:cNvCxnSpPr/>
          <p:nvPr/>
        </p:nvCxnSpPr>
        <p:spPr>
          <a:xfrm>
            <a:off x="8941878" y="3192892"/>
            <a:ext cx="526338" cy="23194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724ACF-D69A-4922-BC8B-82BD20EE6B16}"/>
              </a:ext>
            </a:extLst>
          </p:cNvPr>
          <p:cNvSpPr/>
          <p:nvPr/>
        </p:nvSpPr>
        <p:spPr>
          <a:xfrm>
            <a:off x="3514124" y="4079476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579519-EBF6-42BE-89F2-894E18062321}"/>
              </a:ext>
            </a:extLst>
          </p:cNvPr>
          <p:cNvSpPr txBox="1"/>
          <p:nvPr/>
        </p:nvSpPr>
        <p:spPr>
          <a:xfrm>
            <a:off x="1341925" y="4400753"/>
            <a:ext cx="49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7267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s,S</a:t>
            </a:r>
            <a:r>
              <a:rPr lang="en-US" sz="2000" dirty="0"/>
              <a:t>) policy: s&gt;0 and S&gt;0</a:t>
            </a:r>
          </a:p>
          <a:p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kern="0" dirty="0"/>
          </a:p>
          <a:p>
            <a:endParaRPr lang="en-US" sz="2400" kern="0" dirty="0"/>
          </a:p>
          <a:p>
            <a:pPr lvl="2"/>
            <a:endParaRPr lang="en-US" sz="1600" kern="0" dirty="0"/>
          </a:p>
          <a:p>
            <a:pPr lvl="1"/>
            <a:endParaRPr lang="en-US" sz="2000" kern="0" dirty="0">
              <a:solidFill>
                <a:srgbClr val="000000"/>
              </a:solidFill>
            </a:endParaRPr>
          </a:p>
          <a:p>
            <a:pPr lvl="1"/>
            <a:endParaRPr lang="en-US" sz="2000" kern="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2227702" y="2759656"/>
            <a:ext cx="0" cy="264985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Simulation Project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756502" y="2407607"/>
            <a:ext cx="0" cy="3171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1559756" y="5380049"/>
            <a:ext cx="8523798" cy="25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H="1" flipV="1">
            <a:off x="4894668" y="2827038"/>
            <a:ext cx="10508" cy="2099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93989" y="5406196"/>
            <a:ext cx="73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84277" y="5414918"/>
            <a:ext cx="73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t+1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41500" y="5230252"/>
            <a:ext cx="73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88895" y="2018295"/>
            <a:ext cx="19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Inventory Position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7782931" y="5604523"/>
            <a:ext cx="1826497" cy="573255"/>
          </a:xfrm>
          <a:prstGeom prst="wedgeRectCallout">
            <a:avLst>
              <a:gd name="adj1" fmla="val -64697"/>
              <a:gd name="adj2" fmla="val -3988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Shortages are backordered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77049" y="2572214"/>
            <a:ext cx="49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0A9F500-F154-46FE-9857-FC21D549B39E}"/>
              </a:ext>
            </a:extLst>
          </p:cNvPr>
          <p:cNvCxnSpPr/>
          <p:nvPr/>
        </p:nvCxnSpPr>
        <p:spPr>
          <a:xfrm>
            <a:off x="2224853" y="2773367"/>
            <a:ext cx="526338" cy="23194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8C22B9C-0294-49C5-A282-D427E1E69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8272" y="3085499"/>
            <a:ext cx="598782" cy="41188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62FEF93-5F34-436C-83FC-A646C736CF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52123" y="3728212"/>
            <a:ext cx="637573" cy="23460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4961F4-DD3B-4AF7-9472-C9CBDAD6B890}"/>
              </a:ext>
            </a:extLst>
          </p:cNvPr>
          <p:cNvCxnSpPr>
            <a:cxnSpLocks/>
          </p:cNvCxnSpPr>
          <p:nvPr/>
        </p:nvCxnSpPr>
        <p:spPr>
          <a:xfrm flipV="1">
            <a:off x="3571174" y="4076882"/>
            <a:ext cx="0" cy="12972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1AD87BD-C7A2-4E5D-9A9B-430EE30F6E88}"/>
              </a:ext>
            </a:extLst>
          </p:cNvPr>
          <p:cNvSpPr/>
          <p:nvPr/>
        </p:nvSpPr>
        <p:spPr>
          <a:xfrm>
            <a:off x="2151799" y="2719696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CAE274-4175-4603-8829-A679428D60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31184" y="4440824"/>
            <a:ext cx="431920" cy="29959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23DB421-40C1-475B-9120-2961D5A2FFF7}"/>
              </a:ext>
            </a:extLst>
          </p:cNvPr>
          <p:cNvCxnSpPr>
            <a:cxnSpLocks/>
          </p:cNvCxnSpPr>
          <p:nvPr/>
        </p:nvCxnSpPr>
        <p:spPr>
          <a:xfrm>
            <a:off x="3388212" y="4143329"/>
            <a:ext cx="724876" cy="22940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B72EB-ADB4-4087-B897-03F209FE72C8}"/>
              </a:ext>
            </a:extLst>
          </p:cNvPr>
          <p:cNvCxnSpPr>
            <a:cxnSpLocks/>
          </p:cNvCxnSpPr>
          <p:nvPr/>
        </p:nvCxnSpPr>
        <p:spPr>
          <a:xfrm flipH="1" flipV="1">
            <a:off x="4896837" y="4830644"/>
            <a:ext cx="4276" cy="5645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3EF2807-2C2A-4E05-A3B3-7AA99A73AC65}"/>
              </a:ext>
            </a:extLst>
          </p:cNvPr>
          <p:cNvSpPr/>
          <p:nvPr/>
        </p:nvSpPr>
        <p:spPr>
          <a:xfrm>
            <a:off x="4842490" y="4886308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81DBF55-31BF-4832-84A9-6DB6358AA4E7}"/>
              </a:ext>
            </a:extLst>
          </p:cNvPr>
          <p:cNvCxnSpPr>
            <a:cxnSpLocks/>
          </p:cNvCxnSpPr>
          <p:nvPr/>
        </p:nvCxnSpPr>
        <p:spPr>
          <a:xfrm>
            <a:off x="4384798" y="4785405"/>
            <a:ext cx="509870" cy="163988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C26ED47-DD46-43FB-AE59-2E2A1604F58D}"/>
              </a:ext>
            </a:extLst>
          </p:cNvPr>
          <p:cNvSpPr/>
          <p:nvPr/>
        </p:nvSpPr>
        <p:spPr>
          <a:xfrm>
            <a:off x="4831993" y="2736450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CFCD34-BE29-4D07-BB80-5A7BEE3638B2}"/>
              </a:ext>
            </a:extLst>
          </p:cNvPr>
          <p:cNvCxnSpPr>
            <a:cxnSpLocks/>
          </p:cNvCxnSpPr>
          <p:nvPr/>
        </p:nvCxnSpPr>
        <p:spPr>
          <a:xfrm>
            <a:off x="4853801" y="2788656"/>
            <a:ext cx="755812" cy="40532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D8F48F6-42A9-42FE-B71B-FDDE79FB10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78240" y="3303503"/>
            <a:ext cx="500837" cy="28178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65ECF47-C193-4E02-8AB7-1D95A2E44F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40982" y="3661325"/>
            <a:ext cx="294474" cy="23734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EAF0ED9-B431-4916-929B-0D003940EE1E}"/>
              </a:ext>
            </a:extLst>
          </p:cNvPr>
          <p:cNvCxnSpPr>
            <a:cxnSpLocks/>
            <a:endCxn id="61" idx="4"/>
          </p:cNvCxnSpPr>
          <p:nvPr/>
        </p:nvCxnSpPr>
        <p:spPr>
          <a:xfrm flipH="1" flipV="1">
            <a:off x="6156260" y="3986088"/>
            <a:ext cx="5115" cy="139350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72AD1381-3CB9-4C3C-BC0E-958354865E35}"/>
              </a:ext>
            </a:extLst>
          </p:cNvPr>
          <p:cNvSpPr/>
          <p:nvPr/>
        </p:nvSpPr>
        <p:spPr>
          <a:xfrm>
            <a:off x="6101913" y="3878746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B72859-976A-4CCA-91F6-CD9CB99761B6}"/>
              </a:ext>
            </a:extLst>
          </p:cNvPr>
          <p:cNvCxnSpPr>
            <a:cxnSpLocks/>
          </p:cNvCxnSpPr>
          <p:nvPr/>
        </p:nvCxnSpPr>
        <p:spPr>
          <a:xfrm>
            <a:off x="1702162" y="4590621"/>
            <a:ext cx="8250195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6A73188-37D6-4C30-BB9E-16741949096C}"/>
              </a:ext>
            </a:extLst>
          </p:cNvPr>
          <p:cNvCxnSpPr>
            <a:cxnSpLocks/>
          </p:cNvCxnSpPr>
          <p:nvPr/>
        </p:nvCxnSpPr>
        <p:spPr>
          <a:xfrm>
            <a:off x="6193281" y="3936780"/>
            <a:ext cx="637679" cy="62875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04170E7-3F4A-4662-B425-56C08AD98B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4209" y="4822718"/>
            <a:ext cx="732969" cy="181117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8137A27-2E1B-4EEC-A987-ACB7F7FCD50A}"/>
              </a:ext>
            </a:extLst>
          </p:cNvPr>
          <p:cNvCxnSpPr>
            <a:cxnSpLocks/>
          </p:cNvCxnSpPr>
          <p:nvPr/>
        </p:nvCxnSpPr>
        <p:spPr>
          <a:xfrm>
            <a:off x="6992256" y="5279762"/>
            <a:ext cx="456401" cy="32760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86EB79-39AC-474F-8836-E77AFF7B42DB}"/>
              </a:ext>
            </a:extLst>
          </p:cNvPr>
          <p:cNvCxnSpPr>
            <a:cxnSpLocks/>
          </p:cNvCxnSpPr>
          <p:nvPr/>
        </p:nvCxnSpPr>
        <p:spPr>
          <a:xfrm flipH="1" flipV="1">
            <a:off x="7433884" y="2771335"/>
            <a:ext cx="39018" cy="2836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55816715-8A06-4925-80AD-7FF4516D2F13}"/>
              </a:ext>
            </a:extLst>
          </p:cNvPr>
          <p:cNvSpPr/>
          <p:nvPr/>
        </p:nvSpPr>
        <p:spPr>
          <a:xfrm>
            <a:off x="7418555" y="5567538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BE46A4E-99E6-4FA1-B6F9-07822C2AEDEB}"/>
              </a:ext>
            </a:extLst>
          </p:cNvPr>
          <p:cNvSpPr/>
          <p:nvPr/>
        </p:nvSpPr>
        <p:spPr>
          <a:xfrm>
            <a:off x="7369113" y="2719696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009A1D7-22C2-45A7-8572-02E2874E3B36}"/>
              </a:ext>
            </a:extLst>
          </p:cNvPr>
          <p:cNvCxnSpPr>
            <a:cxnSpLocks/>
          </p:cNvCxnSpPr>
          <p:nvPr/>
        </p:nvCxnSpPr>
        <p:spPr>
          <a:xfrm>
            <a:off x="7489512" y="2762228"/>
            <a:ext cx="755812" cy="40532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061CC91-E10D-44B2-ACCB-0244D021101F}"/>
              </a:ext>
            </a:extLst>
          </p:cNvPr>
          <p:cNvSpPr txBox="1"/>
          <p:nvPr/>
        </p:nvSpPr>
        <p:spPr>
          <a:xfrm>
            <a:off x="5347529" y="5405740"/>
            <a:ext cx="73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t+2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35B449-5B23-4261-B82C-3078CED15A36}"/>
              </a:ext>
            </a:extLst>
          </p:cNvPr>
          <p:cNvCxnSpPr>
            <a:cxnSpLocks/>
          </p:cNvCxnSpPr>
          <p:nvPr/>
        </p:nvCxnSpPr>
        <p:spPr>
          <a:xfrm flipV="1">
            <a:off x="8824288" y="4186818"/>
            <a:ext cx="4371" cy="120461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F7FC069-3846-4AE7-842D-24BB8D1433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75979" y="3444051"/>
            <a:ext cx="898218" cy="35952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A07D1D7-4978-4367-A876-176EB876249A}"/>
              </a:ext>
            </a:extLst>
          </p:cNvPr>
          <p:cNvCxnSpPr>
            <a:cxnSpLocks/>
          </p:cNvCxnSpPr>
          <p:nvPr/>
        </p:nvCxnSpPr>
        <p:spPr>
          <a:xfrm>
            <a:off x="8604129" y="4049049"/>
            <a:ext cx="195766" cy="17949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724ACF-D69A-4922-BC8B-82BD20EE6B16}"/>
              </a:ext>
            </a:extLst>
          </p:cNvPr>
          <p:cNvSpPr/>
          <p:nvPr/>
        </p:nvSpPr>
        <p:spPr>
          <a:xfrm>
            <a:off x="3514124" y="4079476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579519-EBF6-42BE-89F2-894E18062321}"/>
              </a:ext>
            </a:extLst>
          </p:cNvPr>
          <p:cNvSpPr txBox="1"/>
          <p:nvPr/>
        </p:nvSpPr>
        <p:spPr>
          <a:xfrm>
            <a:off x="1341925" y="4400753"/>
            <a:ext cx="49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7429A0-0685-4E57-8C53-5B41388D83A5}"/>
              </a:ext>
            </a:extLst>
          </p:cNvPr>
          <p:cNvCxnSpPr>
            <a:cxnSpLocks/>
          </p:cNvCxnSpPr>
          <p:nvPr/>
        </p:nvCxnSpPr>
        <p:spPr>
          <a:xfrm>
            <a:off x="1702162" y="2756880"/>
            <a:ext cx="8250195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4714E4-CAAC-4DD9-AF67-A4E301FF8330}"/>
              </a:ext>
            </a:extLst>
          </p:cNvPr>
          <p:cNvCxnSpPr>
            <a:cxnSpLocks/>
          </p:cNvCxnSpPr>
          <p:nvPr/>
        </p:nvCxnSpPr>
        <p:spPr>
          <a:xfrm>
            <a:off x="8768115" y="4221488"/>
            <a:ext cx="755812" cy="40532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89A114F-46E9-41BF-962E-E856B3E2B5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92554" y="4736335"/>
            <a:ext cx="500837" cy="28178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B9FA0EEF-78B0-4292-A413-492A0F3416D4}"/>
              </a:ext>
            </a:extLst>
          </p:cNvPr>
          <p:cNvSpPr/>
          <p:nvPr/>
        </p:nvSpPr>
        <p:spPr>
          <a:xfrm>
            <a:off x="8769941" y="4166812"/>
            <a:ext cx="108693" cy="1073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Simulation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Inventories, Order Quantity, and Demand during a day:</a:t>
            </a:r>
          </a:p>
          <a:p>
            <a:pPr lvl="1"/>
            <a:r>
              <a:rPr lang="en-US" dirty="0"/>
              <a:t>Let BI(t) and EI(t) denote the beginning and ending on-hand inventory on day t</a:t>
            </a:r>
          </a:p>
          <a:p>
            <a:pPr lvl="1"/>
            <a:r>
              <a:rPr lang="en-US" dirty="0"/>
              <a:t>Let O(t) denote the order quantity placed at the end of day t (which arrives at the beginning of day t+1)</a:t>
            </a:r>
          </a:p>
          <a:p>
            <a:pPr lvl="1"/>
            <a:r>
              <a:rPr lang="en-US" dirty="0"/>
              <a:t>Let S(t) denote the number of shortages</a:t>
            </a:r>
          </a:p>
          <a:p>
            <a:pPr lvl="1"/>
            <a:r>
              <a:rPr lang="en-US" dirty="0"/>
              <a:t>Let D(t) be the demand during day t </a:t>
            </a:r>
            <a:r>
              <a:rPr lang="en-US" dirty="0">
                <a:sym typeface="Wingdings" panose="05000000000000000000" pitchFamily="2" charset="2"/>
              </a:rPr>
              <a:t> a random variable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Note that: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If D(t)&lt;=BI(t), then EI(t)=BI(t)-D(t); if D(t)&gt;BI(t), then EI(t)=0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If D(t)&lt;=BI(t), then S(t)=0; if D(t)&gt;BI(t), then S(t)=D(t)-BI(t)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 BI(t+1)=EI(t)+O(t)-S(t)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Beginning on-hand inventory of day t+1 is day t’s ending on-hand inventory plus order quantity (if any) minus the shortages at the end of day t (if any, which are backordered)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Note that: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Under (Q,R) policy, order quantity is O(t)=Q units if EI(t)&lt;=R; otherwise, O(t)=0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Under (</a:t>
            </a:r>
            <a:r>
              <a:rPr lang="en-US" dirty="0" err="1">
                <a:sym typeface="Wingdings" panose="05000000000000000000" pitchFamily="2" charset="2"/>
              </a:rPr>
              <a:t>s,S</a:t>
            </a:r>
            <a:r>
              <a:rPr lang="en-US" dirty="0">
                <a:sym typeface="Wingdings" panose="05000000000000000000" pitchFamily="2" charset="2"/>
              </a:rPr>
              <a:t>) policy, order quantity is O(t)=S-EI(t)+S(t) if EI(t)&lt;=s; otherwise, O(t)=0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400" kern="0" dirty="0"/>
          </a:p>
          <a:p>
            <a:endParaRPr lang="en-US" sz="2400" kern="0" dirty="0"/>
          </a:p>
          <a:p>
            <a:pPr lvl="2"/>
            <a:endParaRPr lang="en-US" sz="1600" kern="0" dirty="0"/>
          </a:p>
          <a:p>
            <a:pPr lvl="1"/>
            <a:endParaRPr lang="en-US" sz="2000" kern="0" dirty="0">
              <a:solidFill>
                <a:srgbClr val="000000"/>
              </a:solidFill>
            </a:endParaRPr>
          </a:p>
          <a:p>
            <a:pPr lvl="1"/>
            <a:endParaRPr lang="en-US" sz="2000" kern="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6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Simulation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the inventory manager, you will pick one of the following policies:</a:t>
            </a:r>
          </a:p>
          <a:p>
            <a:pPr lvl="1"/>
            <a:r>
              <a:rPr lang="en-US" dirty="0"/>
              <a:t>(Q,R)=(250, 50) vs. (</a:t>
            </a:r>
            <a:r>
              <a:rPr lang="en-US" dirty="0" err="1"/>
              <a:t>s,S</a:t>
            </a:r>
            <a:r>
              <a:rPr lang="en-US" dirty="0"/>
              <a:t>)=(50, 250)</a:t>
            </a:r>
          </a:p>
          <a:p>
            <a:pPr lvl="1"/>
            <a:r>
              <a:rPr lang="en-US" dirty="0"/>
              <a:t>Which one to implement based on average daily costs!</a:t>
            </a:r>
          </a:p>
          <a:p>
            <a:pPr lvl="2"/>
            <a:r>
              <a:rPr lang="en-US" dirty="0"/>
              <a:t>Daily costs: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Order setup cost $K/truck:</a:t>
            </a:r>
            <a:r>
              <a:rPr lang="en-US" dirty="0"/>
              <a:t> to ship your order, you will use trucks from the supplier. A truck can carry C=75 units and each truck costs K=$100 regardless of how much it carries. For instance, if the order quantity is 120 units, you will need 2 trucks and bay $200 as the setup cost.</a:t>
            </a:r>
          </a:p>
          <a:p>
            <a:pPr lvl="4"/>
            <a:r>
              <a:rPr lang="en-US" sz="1600" dirty="0"/>
              <a:t>This does not change with the policy</a:t>
            </a:r>
          </a:p>
          <a:p>
            <a:pPr lvl="4"/>
            <a:r>
              <a:rPr lang="en-US" sz="1600" u="sng" dirty="0"/>
              <a:t>If an order is placed at the end of day t, this cost is incurred during day t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Inventory carrying cost $h/unit: </a:t>
            </a:r>
            <a:r>
              <a:rPr lang="en-US" dirty="0"/>
              <a:t>Each item remaining in the inventory at the end of a day incurs a cost</a:t>
            </a:r>
            <a:endParaRPr lang="en-US" sz="1600" dirty="0"/>
          </a:p>
          <a:p>
            <a:pPr lvl="4"/>
            <a:r>
              <a:rPr lang="en-US" sz="1600" dirty="0"/>
              <a:t>This is for carrying the item to next day, renewing its insurance, interest loss etc. </a:t>
            </a:r>
          </a:p>
          <a:p>
            <a:pPr lvl="4"/>
            <a:r>
              <a:rPr lang="en-US" sz="1600" dirty="0"/>
              <a:t>In the project, h=$5/unit</a:t>
            </a:r>
          </a:p>
          <a:p>
            <a:pPr lvl="4"/>
            <a:r>
              <a:rPr lang="en-US" sz="1600" dirty="0"/>
              <a:t>For instance, if ending on-hand inventory is 5 units at the end of day t, $25 is the inventory cost during day t 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Shortage penalty cost $p/unit: </a:t>
            </a:r>
            <a:r>
              <a:rPr lang="en-US" dirty="0"/>
              <a:t>If you are out of stock, and a customer comes, you promise that you will ship them the product when you get your next order </a:t>
            </a:r>
          </a:p>
          <a:p>
            <a:pPr lvl="4"/>
            <a:r>
              <a:rPr lang="en-US" sz="1600" dirty="0"/>
              <a:t>But now, you are shipping to the customer, thus you are paying for the shipment cost, to compensate the customer because he/she came to your store (spent time and money for coming to the store) and could not find the product</a:t>
            </a:r>
          </a:p>
          <a:p>
            <a:pPr lvl="4"/>
            <a:r>
              <a:rPr lang="en-US" sz="1600" dirty="0"/>
              <a:t>In the project, p=$10/unit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kern="0" dirty="0"/>
          </a:p>
          <a:p>
            <a:endParaRPr lang="en-US" sz="2400" kern="0" dirty="0"/>
          </a:p>
          <a:p>
            <a:pPr lvl="2"/>
            <a:endParaRPr lang="en-US" sz="1600" kern="0" dirty="0"/>
          </a:p>
          <a:p>
            <a:pPr lvl="1"/>
            <a:endParaRPr lang="en-US" sz="2000" kern="0" dirty="0">
              <a:solidFill>
                <a:srgbClr val="000000"/>
              </a:solidFill>
            </a:endParaRPr>
          </a:p>
          <a:p>
            <a:pPr lvl="1"/>
            <a:endParaRPr lang="en-US" sz="2000" kern="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7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Simulation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1" y="1312433"/>
            <a:ext cx="11633799" cy="4864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 A – Data Generation and Analysis</a:t>
            </a:r>
          </a:p>
          <a:p>
            <a:pPr lvl="1"/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kern="0" dirty="0"/>
          </a:p>
          <a:p>
            <a:endParaRPr lang="en-US" sz="2400" kern="0" dirty="0"/>
          </a:p>
          <a:p>
            <a:pPr lvl="2"/>
            <a:endParaRPr lang="en-US" sz="1600" kern="0" dirty="0"/>
          </a:p>
          <a:p>
            <a:pPr lvl="1"/>
            <a:endParaRPr lang="en-US" sz="2000" kern="0" dirty="0">
              <a:solidFill>
                <a:srgbClr val="000000"/>
              </a:solidFill>
            </a:endParaRPr>
          </a:p>
          <a:p>
            <a:pPr lvl="1"/>
            <a:endParaRPr lang="en-US" sz="2000" kern="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19445" y="1663153"/>
            <a:ext cx="304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 see ‘</a:t>
            </a:r>
            <a:r>
              <a:rPr lang="en-US" dirty="0"/>
              <a:t>Project 2 – Description and Data.xlsx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 file. 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81250D50-3443-4186-BA2D-EFD40E591C9B}"/>
              </a:ext>
            </a:extLst>
          </p:cNvPr>
          <p:cNvSpPr/>
          <p:nvPr/>
        </p:nvSpPr>
        <p:spPr>
          <a:xfrm>
            <a:off x="6094207" y="1718130"/>
            <a:ext cx="2447416" cy="860391"/>
          </a:xfrm>
          <a:prstGeom prst="wedgeRectCallout">
            <a:avLst>
              <a:gd name="adj1" fmla="val -242793"/>
              <a:gd name="adj2" fmla="val 9572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Your submission will have all 100 numbers in the yellow cells</a:t>
            </a:r>
          </a:p>
        </p:txBody>
      </p:sp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6583DF99-FC47-4961-87F9-049FCC52F501}"/>
              </a:ext>
            </a:extLst>
          </p:cNvPr>
          <p:cNvSpPr/>
          <p:nvPr/>
        </p:nvSpPr>
        <p:spPr>
          <a:xfrm>
            <a:off x="6094207" y="3079210"/>
            <a:ext cx="2447416" cy="860391"/>
          </a:xfrm>
          <a:prstGeom prst="wedgeRectCallout">
            <a:avLst>
              <a:gd name="adj1" fmla="val -105032"/>
              <a:gd name="adj2" fmla="val 3276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Place the histogram chart here.. Use the bins in orange cells</a:t>
            </a:r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AA5155E5-D01D-430F-BA2C-C98E7937F772}"/>
              </a:ext>
            </a:extLst>
          </p:cNvPr>
          <p:cNvSpPr/>
          <p:nvPr/>
        </p:nvSpPr>
        <p:spPr>
          <a:xfrm>
            <a:off x="7375870" y="4630518"/>
            <a:ext cx="3289239" cy="1695664"/>
          </a:xfrm>
          <a:prstGeom prst="horizontalScroll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will use </a:t>
            </a:r>
            <a:r>
              <a:rPr lang="en-US" i="1" dirty="0"/>
              <a:t>Random Number Generation</a:t>
            </a:r>
            <a:r>
              <a:rPr lang="en-US" dirty="0"/>
              <a:t> and </a:t>
            </a:r>
            <a:r>
              <a:rPr lang="en-US" i="1" dirty="0"/>
              <a:t>Histogram</a:t>
            </a:r>
            <a:r>
              <a:rPr lang="en-US" dirty="0"/>
              <a:t> tools from Data Analysis </a:t>
            </a:r>
            <a:r>
              <a:rPr lang="en-US" dirty="0" err="1"/>
              <a:t>toolpack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FB87CE-F192-4744-8775-5A719D057E14}"/>
              </a:ext>
            </a:extLst>
          </p:cNvPr>
          <p:cNvSpPr/>
          <p:nvPr/>
        </p:nvSpPr>
        <p:spPr>
          <a:xfrm>
            <a:off x="3413999" y="6031321"/>
            <a:ext cx="3047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>
                <a:solidFill>
                  <a:srgbClr val="C00000"/>
                </a:solidFill>
              </a:rPr>
              <a:t>Answer the questions noted in the spaces given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D72C3-82A2-4C6E-BB81-26F1F5C2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2" y="1813265"/>
            <a:ext cx="4570961" cy="41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685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1670</Words>
  <Application>Microsoft Office PowerPoint</Application>
  <PresentationFormat>Widescreen</PresentationFormat>
  <Paragraphs>544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1_Office Theme</vt:lpstr>
      <vt:lpstr>QMST 5335 – FORECASTING AND SIMULATION Project 2 Overview by Dincer Konur  </vt:lpstr>
      <vt:lpstr>Monte-Carlo Simulation Project</vt:lpstr>
      <vt:lpstr>Monte-Carlo Simulation Project</vt:lpstr>
      <vt:lpstr>Monte-Carlo Simulation Project</vt:lpstr>
      <vt:lpstr>Monte-Carlo Simulation Project</vt:lpstr>
      <vt:lpstr>Monte-Carlo Simulation Project</vt:lpstr>
      <vt:lpstr>Monte-Carlo Simulation Project</vt:lpstr>
      <vt:lpstr>Monte-Carlo Simulation Project</vt:lpstr>
      <vt:lpstr>Monte-Carlo Simulation Project</vt:lpstr>
      <vt:lpstr>Monte-Carlo Simulation Project</vt:lpstr>
      <vt:lpstr>Monte-Carlo Simulation Project</vt:lpstr>
      <vt:lpstr>Monte-Carlo Simulation Project</vt:lpstr>
      <vt:lpstr>Monte-Carlo Simulation Project</vt:lpstr>
    </vt:vector>
  </TitlesOfParts>
  <Company>Missouri S&amp;T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konurdlocal</dc:creator>
  <cp:lastModifiedBy>Dincer Konur</cp:lastModifiedBy>
  <cp:revision>55</cp:revision>
  <dcterms:created xsi:type="dcterms:W3CDTF">2019-01-16T01:46:19Z</dcterms:created>
  <dcterms:modified xsi:type="dcterms:W3CDTF">2021-03-12T02:09:16Z</dcterms:modified>
</cp:coreProperties>
</file>