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45" r:id="rId3"/>
    <p:sldId id="356" r:id="rId4"/>
    <p:sldId id="353" r:id="rId5"/>
    <p:sldId id="337" r:id="rId6"/>
    <p:sldId id="338" r:id="rId7"/>
    <p:sldId id="341" r:id="rId8"/>
    <p:sldId id="343" r:id="rId9"/>
    <p:sldId id="344" r:id="rId10"/>
    <p:sldId id="357" r:id="rId11"/>
    <p:sldId id="346" r:id="rId12"/>
    <p:sldId id="347" r:id="rId13"/>
    <p:sldId id="348" r:id="rId14"/>
    <p:sldId id="349" r:id="rId15"/>
    <p:sldId id="358" r:id="rId16"/>
    <p:sldId id="351" r:id="rId17"/>
    <p:sldId id="350" r:id="rId18"/>
    <p:sldId id="352" r:id="rId19"/>
    <p:sldId id="359" r:id="rId20"/>
    <p:sldId id="354" r:id="rId21"/>
    <p:sldId id="355" r:id="rId22"/>
    <p:sldId id="360" r:id="rId23"/>
    <p:sldId id="361" r:id="rId24"/>
    <p:sldId id="362" r:id="rId25"/>
    <p:sldId id="363" r:id="rId26"/>
    <p:sldId id="364" r:id="rId27"/>
    <p:sldId id="365" r:id="rId28"/>
    <p:sldId id="3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88" autoAdjust="0"/>
  </p:normalViewPr>
  <p:slideViewPr>
    <p:cSldViewPr snapToGrid="0">
      <p:cViewPr varScale="1">
        <p:scale>
          <a:sx n="98" d="100"/>
          <a:sy n="98" d="100"/>
        </p:scale>
        <p:origin x="104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8A81C-13E0-402A-9BD9-36F3DFFB46F8}" type="datetimeFigureOut">
              <a:rPr lang="en-US" smtClean="0"/>
              <a:t>8/20/2020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376B9-9838-4376-9895-3384D05A8DF5}" type="slidenum">
              <a:rPr lang="en-US" smtClean="0"/>
              <a:t>‹#›</a:t>
            </a:fld>
            <a:endParaRPr lang="en-US"/>
          </a:p>
        </p:txBody>
      </p:sp>
    </p:spTree>
    <p:extLst>
      <p:ext uri="{BB962C8B-B14F-4D97-AF65-F5344CB8AC3E}">
        <p14:creationId xmlns:p14="http://schemas.microsoft.com/office/powerpoint/2010/main" val="3997369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4DD3099-EF0D-4B9A-BBFF-09FBE6BF6054}" type="datetime1">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BF737-9C2B-4B9F-9835-28D7237AA9BE}" type="slidenum">
              <a:rPr lang="en-US" smtClean="0"/>
              <a:t>‹#›</a:t>
            </a:fld>
            <a:endParaRPr lang="en-US"/>
          </a:p>
        </p:txBody>
      </p:sp>
    </p:spTree>
    <p:extLst>
      <p:ext uri="{BB962C8B-B14F-4D97-AF65-F5344CB8AC3E}">
        <p14:creationId xmlns:p14="http://schemas.microsoft.com/office/powerpoint/2010/main" val="2132637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B08BD7-923F-4248-A98A-25295194946A}" type="datetime1">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BF737-9C2B-4B9F-9835-28D7237AA9BE}" type="slidenum">
              <a:rPr lang="en-US" smtClean="0"/>
              <a:t>‹#›</a:t>
            </a:fld>
            <a:endParaRPr lang="en-US"/>
          </a:p>
        </p:txBody>
      </p:sp>
    </p:spTree>
    <p:extLst>
      <p:ext uri="{BB962C8B-B14F-4D97-AF65-F5344CB8AC3E}">
        <p14:creationId xmlns:p14="http://schemas.microsoft.com/office/powerpoint/2010/main" val="49316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5BBA94-316C-4F17-807F-67A425FEAD68}" type="datetime1">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BF737-9C2B-4B9F-9835-28D7237AA9BE}" type="slidenum">
              <a:rPr lang="en-US" smtClean="0"/>
              <a:t>‹#›</a:t>
            </a:fld>
            <a:endParaRPr lang="en-US"/>
          </a:p>
        </p:txBody>
      </p:sp>
    </p:spTree>
    <p:extLst>
      <p:ext uri="{BB962C8B-B14F-4D97-AF65-F5344CB8AC3E}">
        <p14:creationId xmlns:p14="http://schemas.microsoft.com/office/powerpoint/2010/main" val="127286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002" y="365125"/>
            <a:ext cx="11478410" cy="839731"/>
          </a:xfrm>
        </p:spPr>
        <p:txBody>
          <a:bodyPr/>
          <a:lstStyle/>
          <a:p>
            <a:r>
              <a:rPr lang="en-US"/>
              <a:t>Click to edit Master title style</a:t>
            </a:r>
          </a:p>
        </p:txBody>
      </p:sp>
      <p:sp>
        <p:nvSpPr>
          <p:cNvPr id="3" name="Content Placeholder 2"/>
          <p:cNvSpPr>
            <a:spLocks noGrp="1"/>
          </p:cNvSpPr>
          <p:nvPr>
            <p:ph idx="1"/>
          </p:nvPr>
        </p:nvSpPr>
        <p:spPr>
          <a:xfrm>
            <a:off x="355002" y="1312433"/>
            <a:ext cx="11478410" cy="48645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55002" y="6356350"/>
            <a:ext cx="3226398" cy="365125"/>
          </a:xfrm>
        </p:spPr>
        <p:txBody>
          <a:bodyPr/>
          <a:lstStyle/>
          <a:p>
            <a:fld id="{B1E3B061-4FCE-4A21-AC74-81FE2BC5CF3E}" type="datetime1">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3222812" cy="365125"/>
          </a:xfrm>
        </p:spPr>
        <p:txBody>
          <a:bodyPr/>
          <a:lstStyle/>
          <a:p>
            <a:fld id="{1F4BF737-9C2B-4B9F-9835-28D7237AA9BE}" type="slidenum">
              <a:rPr lang="en-US" smtClean="0"/>
              <a:t>‹#›</a:t>
            </a:fld>
            <a:endParaRPr lang="en-US"/>
          </a:p>
        </p:txBody>
      </p:sp>
      <p:cxnSp>
        <p:nvCxnSpPr>
          <p:cNvPr id="8" name="Straight Connector 7"/>
          <p:cNvCxnSpPr/>
          <p:nvPr userDrawn="1"/>
        </p:nvCxnSpPr>
        <p:spPr>
          <a:xfrm>
            <a:off x="355002" y="1193795"/>
            <a:ext cx="1147841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795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59F54-5CF2-4FD0-836E-B479A78D51A3}" type="datetime1">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BF737-9C2B-4B9F-9835-28D7237AA9BE}" type="slidenum">
              <a:rPr lang="en-US" smtClean="0"/>
              <a:t>‹#›</a:t>
            </a:fld>
            <a:endParaRPr lang="en-US"/>
          </a:p>
        </p:txBody>
      </p:sp>
    </p:spTree>
    <p:extLst>
      <p:ext uri="{BB962C8B-B14F-4D97-AF65-F5344CB8AC3E}">
        <p14:creationId xmlns:p14="http://schemas.microsoft.com/office/powerpoint/2010/main" val="354182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3933E6-EEC8-49F6-86B1-D403F7BCF2D7}" type="datetime1">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BF737-9C2B-4B9F-9835-28D7237AA9BE}" type="slidenum">
              <a:rPr lang="en-US" smtClean="0"/>
              <a:t>‹#›</a:t>
            </a:fld>
            <a:endParaRPr lang="en-US"/>
          </a:p>
        </p:txBody>
      </p:sp>
    </p:spTree>
    <p:extLst>
      <p:ext uri="{BB962C8B-B14F-4D97-AF65-F5344CB8AC3E}">
        <p14:creationId xmlns:p14="http://schemas.microsoft.com/office/powerpoint/2010/main" val="312344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7FC5F4-FF8A-4310-ACDA-118E50908757}" type="datetime1">
              <a:rPr lang="en-US" smtClean="0"/>
              <a:t>8/20/2020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4BF737-9C2B-4B9F-9835-28D7237AA9BE}" type="slidenum">
              <a:rPr lang="en-US" smtClean="0"/>
              <a:t>‹#›</a:t>
            </a:fld>
            <a:endParaRPr lang="en-US"/>
          </a:p>
        </p:txBody>
      </p:sp>
    </p:spTree>
    <p:extLst>
      <p:ext uri="{BB962C8B-B14F-4D97-AF65-F5344CB8AC3E}">
        <p14:creationId xmlns:p14="http://schemas.microsoft.com/office/powerpoint/2010/main" val="245901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1ECC70-ED3C-42E3-B9D4-4CDAF46FBF6D}" type="datetime1">
              <a:rPr lang="en-US" smtClean="0"/>
              <a:t>8/20/2020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4BF737-9C2B-4B9F-9835-28D7237AA9BE}" type="slidenum">
              <a:rPr lang="en-US" smtClean="0"/>
              <a:t>‹#›</a:t>
            </a:fld>
            <a:endParaRPr lang="en-US"/>
          </a:p>
        </p:txBody>
      </p:sp>
    </p:spTree>
    <p:extLst>
      <p:ext uri="{BB962C8B-B14F-4D97-AF65-F5344CB8AC3E}">
        <p14:creationId xmlns:p14="http://schemas.microsoft.com/office/powerpoint/2010/main" val="123703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C83FA-2A64-4953-B019-1B95DE5F0E9D}" type="datetime1">
              <a:rPr lang="en-US" smtClean="0"/>
              <a:t>8/20/2020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4BF737-9C2B-4B9F-9835-28D7237AA9BE}" type="slidenum">
              <a:rPr lang="en-US" smtClean="0"/>
              <a:t>‹#›</a:t>
            </a:fld>
            <a:endParaRPr lang="en-US"/>
          </a:p>
        </p:txBody>
      </p:sp>
    </p:spTree>
    <p:extLst>
      <p:ext uri="{BB962C8B-B14F-4D97-AF65-F5344CB8AC3E}">
        <p14:creationId xmlns:p14="http://schemas.microsoft.com/office/powerpoint/2010/main" val="615553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949A69-C0C1-4748-81A5-B3EAE2845645}" type="datetime1">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BF737-9C2B-4B9F-9835-28D7237AA9BE}" type="slidenum">
              <a:rPr lang="en-US" smtClean="0"/>
              <a:t>‹#›</a:t>
            </a:fld>
            <a:endParaRPr lang="en-US"/>
          </a:p>
        </p:txBody>
      </p:sp>
    </p:spTree>
    <p:extLst>
      <p:ext uri="{BB962C8B-B14F-4D97-AF65-F5344CB8AC3E}">
        <p14:creationId xmlns:p14="http://schemas.microsoft.com/office/powerpoint/2010/main" val="226790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AE0C7C-8B0D-4808-9EE9-6B3127DD99F3}" type="datetime1">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BF737-9C2B-4B9F-9835-28D7237AA9BE}" type="slidenum">
              <a:rPr lang="en-US" smtClean="0"/>
              <a:t>‹#›</a:t>
            </a:fld>
            <a:endParaRPr lang="en-US"/>
          </a:p>
        </p:txBody>
      </p:sp>
    </p:spTree>
    <p:extLst>
      <p:ext uri="{BB962C8B-B14F-4D97-AF65-F5344CB8AC3E}">
        <p14:creationId xmlns:p14="http://schemas.microsoft.com/office/powerpoint/2010/main" val="360714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8F577-5F6A-4371-8B61-A5EB0D2162DC}" type="datetime1">
              <a:rPr lang="en-US" smtClean="0"/>
              <a:t>8/20/2020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BF737-9C2B-4B9F-9835-28D7237AA9BE}" type="slidenum">
              <a:rPr lang="en-US" smtClean="0"/>
              <a:t>‹#›</a:t>
            </a:fld>
            <a:endParaRPr lang="en-US"/>
          </a:p>
        </p:txBody>
      </p:sp>
    </p:spTree>
    <p:extLst>
      <p:ext uri="{BB962C8B-B14F-4D97-AF65-F5344CB8AC3E}">
        <p14:creationId xmlns:p14="http://schemas.microsoft.com/office/powerpoint/2010/main" val="343130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Bass_diffusion_model" TargetMode="External"/><Relationship Id="rId2" Type="http://schemas.openxmlformats.org/officeDocument/2006/relationships/hyperlink" Target="http://www.bassbasement.org/BassModel/Default.asp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1682433"/>
            <a:ext cx="11487150" cy="2387600"/>
          </a:xfrm>
        </p:spPr>
        <p:txBody>
          <a:bodyPr>
            <a:normAutofit fontScale="90000"/>
          </a:bodyPr>
          <a:lstStyle/>
          <a:p>
            <a:r>
              <a:rPr lang="en-US" sz="3200" dirty="0"/>
              <a:t>QMST 5335 – FORECASTING AND SIMULATION</a:t>
            </a:r>
            <a:br>
              <a:rPr lang="en-US" sz="5400" dirty="0"/>
            </a:br>
            <a:r>
              <a:rPr lang="en-US" sz="5400" dirty="0"/>
              <a:t>Introduction to Forecasting</a:t>
            </a:r>
            <a:br>
              <a:rPr lang="en-US" sz="5400" dirty="0"/>
            </a:br>
            <a:r>
              <a:rPr lang="en-US" sz="2800" dirty="0"/>
              <a:t>by Dincer Konur</a:t>
            </a:r>
            <a:br>
              <a:rPr lang="en-US" sz="3200" dirty="0"/>
            </a:br>
            <a:br>
              <a:rPr lang="en-US" sz="3200" dirty="0"/>
            </a:br>
            <a:endParaRPr lang="en-US" sz="4400" b="1" dirty="0">
              <a:solidFill>
                <a:srgbClr val="C00000"/>
              </a:solidFill>
            </a:endParaRPr>
          </a:p>
        </p:txBody>
      </p:sp>
      <p:sp>
        <p:nvSpPr>
          <p:cNvPr id="3" name="Subtitle 2"/>
          <p:cNvSpPr>
            <a:spLocks noGrp="1"/>
          </p:cNvSpPr>
          <p:nvPr>
            <p:ph type="subTitle" idx="1"/>
          </p:nvPr>
        </p:nvSpPr>
        <p:spPr>
          <a:xfrm>
            <a:off x="1339952" y="3439806"/>
            <a:ext cx="9493045" cy="1655762"/>
          </a:xfrm>
        </p:spPr>
        <p:txBody>
          <a:bodyPr>
            <a:normAutofit/>
          </a:bodyPr>
          <a:lstStyle/>
          <a:p>
            <a:r>
              <a:rPr lang="en-US" b="1">
                <a:solidFill>
                  <a:srgbClr val="C00000"/>
                </a:solidFill>
              </a:rPr>
              <a:t>Department of Computer Information Systems and Quantitative Methods</a:t>
            </a:r>
            <a:br>
              <a:rPr lang="en-US" b="1">
                <a:solidFill>
                  <a:srgbClr val="C00000"/>
                </a:solidFill>
              </a:rPr>
            </a:br>
            <a:r>
              <a:rPr lang="en-US" b="1">
                <a:solidFill>
                  <a:srgbClr val="C00000"/>
                </a:solidFill>
              </a:rPr>
              <a:t>McCoy College of Business Administration</a:t>
            </a:r>
            <a:br>
              <a:rPr lang="en-US" b="1">
                <a:solidFill>
                  <a:srgbClr val="C00000"/>
                </a:solidFill>
              </a:rPr>
            </a:br>
            <a:r>
              <a:rPr lang="en-US" b="1">
                <a:solidFill>
                  <a:srgbClr val="C00000"/>
                </a:solidFill>
              </a:rPr>
              <a:t>Texas State University</a:t>
            </a:r>
            <a:endParaRPr lang="en-US" dirty="0"/>
          </a:p>
        </p:txBody>
      </p:sp>
    </p:spTree>
    <p:extLst>
      <p:ext uri="{BB962C8B-B14F-4D97-AF65-F5344CB8AC3E}">
        <p14:creationId xmlns:p14="http://schemas.microsoft.com/office/powerpoint/2010/main" val="2541942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Online Video #2</a:t>
            </a:r>
          </a:p>
        </p:txBody>
      </p:sp>
      <p:sp>
        <p:nvSpPr>
          <p:cNvPr id="3" name="Content Placeholder 2"/>
          <p:cNvSpPr>
            <a:spLocks noGrp="1"/>
          </p:cNvSpPr>
          <p:nvPr>
            <p:ph idx="1"/>
          </p:nvPr>
        </p:nvSpPr>
        <p:spPr/>
        <p:txBody>
          <a:bodyPr>
            <a:normAutofit lnSpcReduction="10000"/>
          </a:bodyPr>
          <a:lstStyle/>
          <a:p>
            <a:r>
              <a:rPr lang="en-US" dirty="0">
                <a:solidFill>
                  <a:schemeClr val="bg1">
                    <a:lumMod val="95000"/>
                  </a:schemeClr>
                </a:solidFill>
              </a:rPr>
              <a:t>Introduction to Forecasting (FPP Chapter 1)</a:t>
            </a:r>
          </a:p>
          <a:p>
            <a:r>
              <a:rPr lang="en-US" dirty="0"/>
              <a:t>Simple Forecasting Methods (FPP Chapter 5.2)</a:t>
            </a:r>
          </a:p>
          <a:p>
            <a:r>
              <a:rPr lang="en-US" dirty="0">
                <a:solidFill>
                  <a:schemeClr val="bg1">
                    <a:lumMod val="95000"/>
                  </a:schemeClr>
                </a:solidFill>
              </a:rPr>
              <a:t>Judgmental and Simulation Forecasting (FPP Chapter 6)</a:t>
            </a:r>
          </a:p>
          <a:p>
            <a:r>
              <a:rPr lang="en-US" dirty="0">
                <a:solidFill>
                  <a:schemeClr val="bg1">
                    <a:lumMod val="95000"/>
                  </a:schemeClr>
                </a:solidFill>
              </a:rPr>
              <a:t>Introduction to Time Series Forecasting (FPP Chapter 2.3&amp;3.2)</a:t>
            </a:r>
          </a:p>
          <a:p>
            <a:endParaRPr lang="en-US" dirty="0">
              <a:solidFill>
                <a:schemeClr val="bg1">
                  <a:lumMod val="95000"/>
                </a:schemeClr>
              </a:solidFill>
            </a:endParaRPr>
          </a:p>
          <a:p>
            <a:r>
              <a:rPr lang="en-US" dirty="0">
                <a:solidFill>
                  <a:schemeClr val="bg1">
                    <a:lumMod val="95000"/>
                  </a:schemeClr>
                </a:solidFill>
              </a:rPr>
              <a:t>Review and Homework 1 Overview</a:t>
            </a:r>
          </a:p>
          <a:p>
            <a:endParaRPr lang="en-US" dirty="0">
              <a:solidFill>
                <a:schemeClr val="bg1">
                  <a:lumMod val="95000"/>
                </a:schemeClr>
              </a:solidFill>
            </a:endParaRPr>
          </a:p>
          <a:p>
            <a:endParaRPr lang="en-US" dirty="0">
              <a:solidFill>
                <a:schemeClr val="bg2"/>
              </a:solidFill>
            </a:endParaRPr>
          </a:p>
          <a:p>
            <a:endParaRPr lang="en-US" dirty="0"/>
          </a:p>
          <a:p>
            <a:pPr marL="0" indent="0">
              <a:buNone/>
            </a:pPr>
            <a:endParaRPr lang="en-US" dirty="0"/>
          </a:p>
        </p:txBody>
      </p:sp>
    </p:spTree>
    <p:extLst>
      <p:ext uri="{BB962C8B-B14F-4D97-AF65-F5344CB8AC3E}">
        <p14:creationId xmlns:p14="http://schemas.microsoft.com/office/powerpoint/2010/main" val="309848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Forecasting Methods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Very simple and intuitive methods</a:t>
                </a:r>
              </a:p>
              <a:p>
                <a:pPr lvl="1"/>
                <a:r>
                  <a:rPr lang="en-US" dirty="0"/>
                  <a:t>Can be used as benchmarks for evaluating other methods</a:t>
                </a:r>
              </a:p>
              <a:p>
                <a:r>
                  <a:rPr lang="en-US" b="1" dirty="0">
                    <a:solidFill>
                      <a:srgbClr val="C00000"/>
                    </a:solidFill>
                  </a:rPr>
                  <a:t>Notation:</a:t>
                </a:r>
              </a:p>
              <a:p>
                <a:pPr lvl="1"/>
                <a:r>
                  <a:rPr lang="en-US" dirty="0"/>
                  <a:t>Suppose that you are in time </a:t>
                </a:r>
                <a14:m>
                  <m:oMath xmlns:m="http://schemas.openxmlformats.org/officeDocument/2006/math">
                    <m:r>
                      <a:rPr lang="en-US" i="1" dirty="0" smtClean="0">
                        <a:latin typeface="Cambria Math" panose="02040503050406030204" pitchFamily="18" charset="0"/>
                      </a:rPr>
                      <m:t>𝑇</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𝑇</m:t>
                        </m:r>
                      </m:sub>
                    </m:sSub>
                  </m:oMath>
                </a14:m>
                <a:r>
                  <a:rPr lang="en-US" dirty="0"/>
                  <a:t> are the historical data</a:t>
                </a:r>
              </a:p>
              <a:p>
                <a:pPr lvl="1"/>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𝑇</m:t>
                        </m:r>
                      </m:sub>
                    </m:sSub>
                  </m:oMath>
                </a14:m>
                <a:r>
                  <a:rPr lang="en-US" dirty="0"/>
                  <a:t>: the forecast for time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h</m:t>
                    </m:r>
                  </m:oMath>
                </a14:m>
                <a:r>
                  <a:rPr lang="en-US" dirty="0"/>
                  <a:t> made in time </a:t>
                </a:r>
                <a14:m>
                  <m:oMath xmlns:m="http://schemas.openxmlformats.org/officeDocument/2006/math">
                    <m:r>
                      <a:rPr lang="en-US" i="1" dirty="0" smtClean="0">
                        <a:latin typeface="Cambria Math" panose="02040503050406030204" pitchFamily="18" charset="0"/>
                      </a:rPr>
                      <m:t>𝑇</m:t>
                    </m:r>
                  </m:oMath>
                </a14:m>
                <a:r>
                  <a:rPr lang="en-US" dirty="0"/>
                  <a:t> (after observing time </a:t>
                </a:r>
                <a14:m>
                  <m:oMath xmlns:m="http://schemas.openxmlformats.org/officeDocument/2006/math">
                    <m:r>
                      <a:rPr lang="en-US" i="1" dirty="0" smtClean="0">
                        <a:latin typeface="Cambria Math" panose="02040503050406030204" pitchFamily="18" charset="0"/>
                      </a:rPr>
                      <m:t>𝑇</m:t>
                    </m:r>
                  </m:oMath>
                </a14:m>
                <a:r>
                  <a:rPr lang="en-US" dirty="0"/>
                  <a:t> data)</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2023</m:t>
                        </m:r>
                        <m:r>
                          <a:rPr lang="en-US" i="1">
                            <a:latin typeface="Cambria Math" panose="02040503050406030204" pitchFamily="18" charset="0"/>
                          </a:rPr>
                          <m:t>|</m:t>
                        </m:r>
                        <m:r>
                          <a:rPr lang="en-US" b="0" i="1" smtClean="0">
                            <a:latin typeface="Cambria Math" panose="02040503050406030204" pitchFamily="18" charset="0"/>
                          </a:rPr>
                          <m:t>2019</m:t>
                        </m:r>
                      </m:sub>
                    </m:sSub>
                  </m:oMath>
                </a14:m>
                <a:r>
                  <a:rPr lang="en-US" dirty="0"/>
                  <a:t> denotes the forecast (say for demand) made for 2023 in year 2019 after knowing (observing) the actual demand in year 2019</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56" t="-2757" b="-9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520506" y="3396718"/>
                <a:ext cx="1573701" cy="6959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𝑇</m:t>
                          </m:r>
                          <m:r>
                            <a:rPr lang="en-US" sz="3600" i="1">
                              <a:latin typeface="Cambria Math" panose="02040503050406030204" pitchFamily="18" charset="0"/>
                            </a:rPr>
                            <m:t>+</m:t>
                          </m:r>
                          <m:r>
                            <a:rPr lang="en-US" sz="3600" i="1">
                              <a:latin typeface="Cambria Math" panose="02040503050406030204" pitchFamily="18" charset="0"/>
                            </a:rPr>
                            <m:t>h</m:t>
                          </m:r>
                          <m:r>
                            <a:rPr lang="en-US" sz="3600" i="1">
                              <a:latin typeface="Cambria Math" panose="02040503050406030204" pitchFamily="18" charset="0"/>
                            </a:rPr>
                            <m:t>|</m:t>
                          </m:r>
                          <m:r>
                            <a:rPr lang="en-US" sz="3600" i="1">
                              <a:latin typeface="Cambria Math" panose="02040503050406030204" pitchFamily="18" charset="0"/>
                            </a:rPr>
                            <m:t>𝑇</m:t>
                          </m:r>
                        </m:sub>
                      </m:sSub>
                    </m:oMath>
                  </m:oMathPara>
                </a14:m>
                <a:endParaRPr lang="en-US" sz="3600" dirty="0"/>
              </a:p>
            </p:txBody>
          </p:sp>
        </mc:Choice>
        <mc:Fallback xmlns="">
          <p:sp>
            <p:nvSpPr>
              <p:cNvPr id="4" name="Rectangle 3"/>
              <p:cNvSpPr>
                <a:spLocks noRot="1" noChangeAspect="1" noMove="1" noResize="1" noEditPoints="1" noAdjustHandles="1" noChangeArrowheads="1" noChangeShapeType="1" noTextEdit="1"/>
              </p:cNvSpPr>
              <p:nvPr/>
            </p:nvSpPr>
            <p:spPr>
              <a:xfrm>
                <a:off x="4520506" y="3396718"/>
                <a:ext cx="1573701" cy="695960"/>
              </a:xfrm>
              <a:prstGeom prst="rect">
                <a:avLst/>
              </a:prstGeom>
              <a:blipFill>
                <a:blip r:embed="rId3"/>
                <a:stretch>
                  <a:fillRect/>
                </a:stretch>
              </a:blipFill>
            </p:spPr>
            <p:txBody>
              <a:bodyPr/>
              <a:lstStyle/>
              <a:p>
                <a:r>
                  <a:rPr lang="en-US">
                    <a:noFill/>
                  </a:rPr>
                  <a:t> </a:t>
                </a:r>
              </a:p>
            </p:txBody>
          </p:sp>
        </mc:Fallback>
      </mc:AlternateContent>
      <p:cxnSp>
        <p:nvCxnSpPr>
          <p:cNvPr id="8" name="Straight Arrow Connector 7"/>
          <p:cNvCxnSpPr/>
          <p:nvPr/>
        </p:nvCxnSpPr>
        <p:spPr>
          <a:xfrm flipH="1">
            <a:off x="4796974" y="4042903"/>
            <a:ext cx="383459" cy="5383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914103" y="4042903"/>
            <a:ext cx="446605" cy="40742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02822" y="4593356"/>
            <a:ext cx="1788304" cy="923330"/>
          </a:xfrm>
          <a:prstGeom prst="rect">
            <a:avLst/>
          </a:prstGeom>
          <a:noFill/>
        </p:spPr>
        <p:txBody>
          <a:bodyPr wrap="square" rtlCol="0">
            <a:spAutoFit/>
          </a:bodyPr>
          <a:lstStyle/>
          <a:p>
            <a:r>
              <a:rPr lang="en-US" dirty="0"/>
              <a:t>For which time, you are making the forecast</a:t>
            </a:r>
          </a:p>
        </p:txBody>
      </p:sp>
      <p:sp>
        <p:nvSpPr>
          <p:cNvPr id="16" name="TextBox 15"/>
          <p:cNvSpPr txBox="1"/>
          <p:nvPr/>
        </p:nvSpPr>
        <p:spPr>
          <a:xfrm>
            <a:off x="6414604" y="4160181"/>
            <a:ext cx="1372544" cy="923330"/>
          </a:xfrm>
          <a:prstGeom prst="rect">
            <a:avLst/>
          </a:prstGeom>
          <a:noFill/>
        </p:spPr>
        <p:txBody>
          <a:bodyPr wrap="square" rtlCol="0">
            <a:spAutoFit/>
          </a:bodyPr>
          <a:lstStyle/>
          <a:p>
            <a:r>
              <a:rPr lang="en-US" dirty="0"/>
              <a:t>When you are making the forecast</a:t>
            </a:r>
          </a:p>
        </p:txBody>
      </p:sp>
      <p:cxnSp>
        <p:nvCxnSpPr>
          <p:cNvPr id="17" name="Straight Arrow Connector 16"/>
          <p:cNvCxnSpPr/>
          <p:nvPr/>
        </p:nvCxnSpPr>
        <p:spPr>
          <a:xfrm flipH="1">
            <a:off x="3775587" y="3569110"/>
            <a:ext cx="855407" cy="294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794097" y="3388731"/>
            <a:ext cx="2051733" cy="1477328"/>
          </a:xfrm>
          <a:prstGeom prst="rect">
            <a:avLst/>
          </a:prstGeom>
          <a:noFill/>
        </p:spPr>
        <p:txBody>
          <a:bodyPr wrap="square" rtlCol="0">
            <a:spAutoFit/>
          </a:bodyPr>
          <a:lstStyle/>
          <a:p>
            <a:r>
              <a:rPr lang="en-US" dirty="0"/>
              <a:t>^ over a variable is used to denote a forecast value. No hat means the observed value</a:t>
            </a:r>
          </a:p>
        </p:txBody>
      </p:sp>
    </p:spTree>
    <p:extLst>
      <p:ext uri="{BB962C8B-B14F-4D97-AF65-F5344CB8AC3E}">
        <p14:creationId xmlns:p14="http://schemas.microsoft.com/office/powerpoint/2010/main" val="282821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78110" y="1929885"/>
            <a:ext cx="6232194" cy="781665"/>
          </a:xfrm>
          <a:prstGeom prst="rect">
            <a:avLst/>
          </a:prstGeom>
        </p:spPr>
      </p:pic>
      <p:sp>
        <p:nvSpPr>
          <p:cNvPr id="3" name="Content Placeholder 2"/>
          <p:cNvSpPr>
            <a:spLocks noGrp="1"/>
          </p:cNvSpPr>
          <p:nvPr>
            <p:ph idx="1"/>
          </p:nvPr>
        </p:nvSpPr>
        <p:spPr/>
        <p:txBody>
          <a:bodyPr>
            <a:normAutofit lnSpcReduction="10000"/>
          </a:bodyPr>
          <a:lstStyle/>
          <a:p>
            <a:r>
              <a:rPr lang="en-US" dirty="0">
                <a:solidFill>
                  <a:srgbClr val="C00000"/>
                </a:solidFill>
              </a:rPr>
              <a:t>Average Method: </a:t>
            </a:r>
            <a:r>
              <a:rPr lang="en-US" dirty="0"/>
              <a:t>the forecasts of all future values are equal to the average (or “mean”) of the historical data.</a:t>
            </a:r>
          </a:p>
          <a:p>
            <a:pPr lvl="1"/>
            <a:r>
              <a:rPr lang="en-US" dirty="0"/>
              <a:t>For any h: </a:t>
            </a:r>
          </a:p>
          <a:p>
            <a:pPr lvl="4"/>
            <a:endParaRPr lang="en-US" dirty="0"/>
          </a:p>
          <a:p>
            <a:r>
              <a:rPr lang="en-US" dirty="0">
                <a:solidFill>
                  <a:srgbClr val="C00000"/>
                </a:solidFill>
              </a:rPr>
              <a:t>Naïve Method: </a:t>
            </a:r>
            <a:r>
              <a:rPr lang="en-US" dirty="0"/>
              <a:t>set all forecasts to be the value of the last observation</a:t>
            </a:r>
          </a:p>
          <a:p>
            <a:pPr lvl="1"/>
            <a:r>
              <a:rPr lang="en-US" dirty="0"/>
              <a:t>For any h: </a:t>
            </a:r>
          </a:p>
          <a:p>
            <a:pPr lvl="4"/>
            <a:endParaRPr lang="en-US" dirty="0">
              <a:solidFill>
                <a:srgbClr val="C00000"/>
              </a:solidFill>
            </a:endParaRPr>
          </a:p>
          <a:p>
            <a:r>
              <a:rPr lang="en-US" dirty="0">
                <a:solidFill>
                  <a:srgbClr val="C00000"/>
                </a:solidFill>
              </a:rPr>
              <a:t>Seasonal Naïve Method: </a:t>
            </a:r>
            <a:r>
              <a:rPr lang="en-US" dirty="0"/>
              <a:t>set each forecast to be equal to the last observed value from the same season of (e.g., the same month of the previous year). </a:t>
            </a:r>
          </a:p>
          <a:p>
            <a:pPr lvl="1"/>
            <a:r>
              <a:rPr lang="en-US" dirty="0"/>
              <a:t>For any h:</a:t>
            </a:r>
          </a:p>
          <a:p>
            <a:pPr lvl="6"/>
            <a:endParaRPr lang="en-US" dirty="0"/>
          </a:p>
          <a:p>
            <a:pPr lvl="1"/>
            <a:r>
              <a:rPr lang="en-US" dirty="0"/>
              <a:t>where m= the seasonal period, and k is the integer part of (h−1)/m (i.e., the number of complete years in the forecast period prior to time </a:t>
            </a:r>
            <a:r>
              <a:rPr lang="en-US" dirty="0" err="1"/>
              <a:t>T+h</a:t>
            </a:r>
            <a:r>
              <a:rPr lang="en-US" dirty="0"/>
              <a:t>). For example:</a:t>
            </a:r>
          </a:p>
          <a:p>
            <a:pPr lvl="2"/>
            <a:r>
              <a:rPr lang="en-US" dirty="0"/>
              <a:t>With monthly data, the forecast for all future May values is equal to the last observed May value. </a:t>
            </a:r>
          </a:p>
          <a:p>
            <a:pPr lvl="2"/>
            <a:r>
              <a:rPr lang="en-US" dirty="0"/>
              <a:t>With quarterly data, the forecast of all future Q2 values is equal to the last observed Q2 value</a:t>
            </a:r>
          </a:p>
          <a:p>
            <a:endParaRPr lang="en-US" dirty="0"/>
          </a:p>
        </p:txBody>
      </p:sp>
      <p:sp>
        <p:nvSpPr>
          <p:cNvPr id="2" name="Title 1"/>
          <p:cNvSpPr>
            <a:spLocks noGrp="1"/>
          </p:cNvSpPr>
          <p:nvPr>
            <p:ph type="title"/>
          </p:nvPr>
        </p:nvSpPr>
        <p:spPr/>
        <p:txBody>
          <a:bodyPr/>
          <a:lstStyle/>
          <a:p>
            <a:r>
              <a:rPr lang="en-US" dirty="0"/>
              <a:t>Simple Forecasting Methods</a:t>
            </a:r>
          </a:p>
        </p:txBody>
      </p:sp>
      <p:pic>
        <p:nvPicPr>
          <p:cNvPr id="6" name="Picture 5"/>
          <p:cNvPicPr>
            <a:picLocks noChangeAspect="1"/>
          </p:cNvPicPr>
          <p:nvPr/>
        </p:nvPicPr>
        <p:blipFill>
          <a:blip r:embed="rId3"/>
          <a:stretch>
            <a:fillRect/>
          </a:stretch>
        </p:blipFill>
        <p:spPr>
          <a:xfrm>
            <a:off x="3149905" y="3086011"/>
            <a:ext cx="2556255" cy="866169"/>
          </a:xfrm>
          <a:prstGeom prst="rect">
            <a:avLst/>
          </a:prstGeom>
        </p:spPr>
      </p:pic>
      <p:pic>
        <p:nvPicPr>
          <p:cNvPr id="7" name="Picture 6"/>
          <p:cNvPicPr>
            <a:picLocks noChangeAspect="1"/>
          </p:cNvPicPr>
          <p:nvPr/>
        </p:nvPicPr>
        <p:blipFill>
          <a:blip r:embed="rId4"/>
          <a:stretch>
            <a:fillRect/>
          </a:stretch>
        </p:blipFill>
        <p:spPr>
          <a:xfrm>
            <a:off x="2793435" y="4597780"/>
            <a:ext cx="4119588" cy="697161"/>
          </a:xfrm>
          <a:prstGeom prst="rect">
            <a:avLst/>
          </a:prstGeom>
        </p:spPr>
      </p:pic>
    </p:spTree>
    <p:extLst>
      <p:ext uri="{BB962C8B-B14F-4D97-AF65-F5344CB8AC3E}">
        <p14:creationId xmlns:p14="http://schemas.microsoft.com/office/powerpoint/2010/main" val="393244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Forecasting Methods</a:t>
            </a:r>
          </a:p>
        </p:txBody>
      </p:sp>
      <p:sp>
        <p:nvSpPr>
          <p:cNvPr id="3" name="Content Placeholder 2"/>
          <p:cNvSpPr>
            <a:spLocks noGrp="1"/>
          </p:cNvSpPr>
          <p:nvPr>
            <p:ph idx="1"/>
          </p:nvPr>
        </p:nvSpPr>
        <p:spPr/>
        <p:txBody>
          <a:bodyPr>
            <a:normAutofit lnSpcReduction="10000"/>
          </a:bodyPr>
          <a:lstStyle/>
          <a:p>
            <a:r>
              <a:rPr lang="en-US" dirty="0">
                <a:solidFill>
                  <a:srgbClr val="C00000"/>
                </a:solidFill>
              </a:rPr>
              <a:t>Drift Method: </a:t>
            </a:r>
            <a:r>
              <a:rPr lang="en-US" dirty="0"/>
              <a:t>A variation on the naïve method is to allow the forecasts to increase or decrease over time, where the amount of change over time (called the </a:t>
            </a:r>
            <a:r>
              <a:rPr lang="en-US" b="1" dirty="0"/>
              <a:t>drift</a:t>
            </a:r>
            <a:r>
              <a:rPr lang="en-US" dirty="0"/>
              <a:t>) is set to be the average change seen in the historical data.</a:t>
            </a:r>
          </a:p>
          <a:p>
            <a:endParaRPr lang="en-US" dirty="0"/>
          </a:p>
          <a:p>
            <a:endParaRPr lang="en-US" dirty="0"/>
          </a:p>
          <a:p>
            <a:endParaRPr lang="en-US" dirty="0"/>
          </a:p>
          <a:p>
            <a:endParaRPr lang="en-US" dirty="0"/>
          </a:p>
          <a:p>
            <a:endParaRPr lang="en-US" dirty="0"/>
          </a:p>
          <a:p>
            <a:endParaRPr lang="en-US" dirty="0"/>
          </a:p>
          <a:p>
            <a:pPr lvl="1"/>
            <a:r>
              <a:rPr lang="en-US" dirty="0"/>
              <a:t>This is equivalent to drawing a line between the first and last observations, and extrapolating it into the future. </a:t>
            </a:r>
          </a:p>
          <a:p>
            <a:endParaRPr lang="en-US" dirty="0"/>
          </a:p>
        </p:txBody>
      </p:sp>
      <p:pic>
        <p:nvPicPr>
          <p:cNvPr id="4" name="Picture 3"/>
          <p:cNvPicPr>
            <a:picLocks noChangeAspect="1"/>
          </p:cNvPicPr>
          <p:nvPr/>
        </p:nvPicPr>
        <p:blipFill>
          <a:blip r:embed="rId2"/>
          <a:stretch>
            <a:fillRect/>
          </a:stretch>
        </p:blipFill>
        <p:spPr>
          <a:xfrm>
            <a:off x="1455327" y="2550395"/>
            <a:ext cx="9231765" cy="1313682"/>
          </a:xfrm>
          <a:prstGeom prst="rect">
            <a:avLst/>
          </a:prstGeom>
        </p:spPr>
      </p:pic>
      <p:cxnSp>
        <p:nvCxnSpPr>
          <p:cNvPr id="8" name="Straight Arrow Connector 7"/>
          <p:cNvCxnSpPr/>
          <p:nvPr/>
        </p:nvCxnSpPr>
        <p:spPr>
          <a:xfrm>
            <a:off x="9792929" y="3744698"/>
            <a:ext cx="88490" cy="3932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727969" y="4137973"/>
            <a:ext cx="2306899" cy="646331"/>
          </a:xfrm>
          <a:prstGeom prst="rect">
            <a:avLst/>
          </a:prstGeom>
          <a:noFill/>
        </p:spPr>
        <p:txBody>
          <a:bodyPr wrap="square" rtlCol="0">
            <a:spAutoFit/>
          </a:bodyPr>
          <a:lstStyle/>
          <a:p>
            <a:pPr algn="ctr"/>
            <a:r>
              <a:rPr lang="en-US" dirty="0"/>
              <a:t>This is the average difference</a:t>
            </a:r>
          </a:p>
        </p:txBody>
      </p:sp>
    </p:spTree>
    <p:extLst>
      <p:ext uri="{BB962C8B-B14F-4D97-AF65-F5344CB8AC3E}">
        <p14:creationId xmlns:p14="http://schemas.microsoft.com/office/powerpoint/2010/main" val="67412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Forecasting Methods</a:t>
            </a:r>
          </a:p>
        </p:txBody>
      </p:sp>
      <p:sp>
        <p:nvSpPr>
          <p:cNvPr id="3" name="Content Placeholder 2"/>
          <p:cNvSpPr>
            <a:spLocks noGrp="1"/>
          </p:cNvSpPr>
          <p:nvPr>
            <p:ph idx="1"/>
          </p:nvPr>
        </p:nvSpPr>
        <p:spPr/>
        <p:txBody>
          <a:bodyPr>
            <a:normAutofit lnSpcReduction="10000"/>
          </a:bodyPr>
          <a:lstStyle/>
          <a:p>
            <a:r>
              <a:rPr lang="en-US" dirty="0">
                <a:solidFill>
                  <a:srgbClr val="C00000"/>
                </a:solidFill>
              </a:rPr>
              <a:t>A small example </a:t>
            </a:r>
            <a:r>
              <a:rPr lang="en-US" dirty="0"/>
              <a:t>(not in the textbook)</a:t>
            </a:r>
            <a:r>
              <a:rPr lang="en-US" dirty="0">
                <a:solidFill>
                  <a:srgbClr val="C00000"/>
                </a:solidFill>
              </a:rPr>
              <a:t>:</a:t>
            </a:r>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628941" y="1708848"/>
            <a:ext cx="4193782" cy="3326081"/>
          </a:xfrm>
          <a:prstGeom prst="rect">
            <a:avLst/>
          </a:prstGeom>
        </p:spPr>
      </p:pic>
      <p:pic>
        <p:nvPicPr>
          <p:cNvPr id="6" name="Picture 5"/>
          <p:cNvPicPr>
            <a:picLocks noChangeAspect="1"/>
          </p:cNvPicPr>
          <p:nvPr/>
        </p:nvPicPr>
        <p:blipFill>
          <a:blip r:embed="rId3"/>
          <a:stretch>
            <a:fillRect/>
          </a:stretch>
        </p:blipFill>
        <p:spPr>
          <a:xfrm>
            <a:off x="628940" y="5156437"/>
            <a:ext cx="10479509" cy="1416941"/>
          </a:xfrm>
          <a:prstGeom prst="rect">
            <a:avLst/>
          </a:prstGeom>
        </p:spPr>
      </p:pic>
      <p:pic>
        <p:nvPicPr>
          <p:cNvPr id="7" name="Picture 6"/>
          <p:cNvPicPr>
            <a:picLocks noChangeAspect="1"/>
          </p:cNvPicPr>
          <p:nvPr/>
        </p:nvPicPr>
        <p:blipFill>
          <a:blip r:embed="rId4"/>
          <a:stretch>
            <a:fillRect/>
          </a:stretch>
        </p:blipFill>
        <p:spPr>
          <a:xfrm>
            <a:off x="6502964" y="2958728"/>
            <a:ext cx="5456903" cy="1240855"/>
          </a:xfrm>
          <a:prstGeom prst="rect">
            <a:avLst/>
          </a:prstGeom>
        </p:spPr>
      </p:pic>
      <p:cxnSp>
        <p:nvCxnSpPr>
          <p:cNvPr id="10" name="Straight Arrow Connector 9"/>
          <p:cNvCxnSpPr/>
          <p:nvPr/>
        </p:nvCxnSpPr>
        <p:spPr>
          <a:xfrm>
            <a:off x="10117394" y="4236306"/>
            <a:ext cx="206477" cy="81255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30646" y="1850733"/>
            <a:ext cx="5371326" cy="369332"/>
          </a:xfrm>
          <a:prstGeom prst="rect">
            <a:avLst/>
          </a:prstGeom>
          <a:noFill/>
        </p:spPr>
        <p:txBody>
          <a:bodyPr wrap="square" rtlCol="0">
            <a:spAutoFit/>
          </a:bodyPr>
          <a:lstStyle/>
          <a:p>
            <a:r>
              <a:rPr lang="en-US" dirty="0"/>
              <a:t>See ‘Simple Forecasting Methods – Example.xlsx’ file.</a:t>
            </a:r>
          </a:p>
        </p:txBody>
      </p:sp>
      <p:sp>
        <p:nvSpPr>
          <p:cNvPr id="13" name="TextBox 12"/>
          <p:cNvSpPr txBox="1"/>
          <p:nvPr/>
        </p:nvSpPr>
        <p:spPr>
          <a:xfrm>
            <a:off x="5530646" y="2220065"/>
            <a:ext cx="5371326" cy="369332"/>
          </a:xfrm>
          <a:prstGeom prst="rect">
            <a:avLst/>
          </a:prstGeom>
          <a:noFill/>
        </p:spPr>
        <p:txBody>
          <a:bodyPr wrap="square" rtlCol="0">
            <a:spAutoFit/>
          </a:bodyPr>
          <a:lstStyle/>
          <a:p>
            <a:r>
              <a:rPr lang="en-US" dirty="0"/>
              <a:t>Other examples: See FPP Chapter 5.2.</a:t>
            </a:r>
          </a:p>
        </p:txBody>
      </p:sp>
    </p:spTree>
    <p:extLst>
      <p:ext uri="{BB962C8B-B14F-4D97-AF65-F5344CB8AC3E}">
        <p14:creationId xmlns:p14="http://schemas.microsoft.com/office/powerpoint/2010/main" val="96871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Online Video #3</a:t>
            </a:r>
          </a:p>
        </p:txBody>
      </p:sp>
      <p:sp>
        <p:nvSpPr>
          <p:cNvPr id="3" name="Content Placeholder 2"/>
          <p:cNvSpPr>
            <a:spLocks noGrp="1"/>
          </p:cNvSpPr>
          <p:nvPr>
            <p:ph idx="1"/>
          </p:nvPr>
        </p:nvSpPr>
        <p:spPr/>
        <p:txBody>
          <a:bodyPr>
            <a:normAutofit lnSpcReduction="10000"/>
          </a:bodyPr>
          <a:lstStyle/>
          <a:p>
            <a:r>
              <a:rPr lang="en-US" dirty="0">
                <a:solidFill>
                  <a:schemeClr val="bg1">
                    <a:lumMod val="95000"/>
                  </a:schemeClr>
                </a:solidFill>
              </a:rPr>
              <a:t>Introduction to Forecasting (FPP Chapter 1)</a:t>
            </a:r>
          </a:p>
          <a:p>
            <a:r>
              <a:rPr lang="en-US" dirty="0">
                <a:solidFill>
                  <a:schemeClr val="bg1">
                    <a:lumMod val="95000"/>
                  </a:schemeClr>
                </a:solidFill>
              </a:rPr>
              <a:t>Simple Forecasting Methods (FPP Chapter 35.2)</a:t>
            </a:r>
          </a:p>
          <a:p>
            <a:r>
              <a:rPr lang="en-US" dirty="0"/>
              <a:t>Judgmental and Simulation Forecasting (FPP Chapter 6)</a:t>
            </a:r>
          </a:p>
          <a:p>
            <a:r>
              <a:rPr lang="en-US" dirty="0">
                <a:solidFill>
                  <a:schemeClr val="bg1">
                    <a:lumMod val="95000"/>
                  </a:schemeClr>
                </a:solidFill>
              </a:rPr>
              <a:t>Introduction to Time Series Forecasting (FPP Chapter 2.3&amp;3.2)</a:t>
            </a:r>
          </a:p>
          <a:p>
            <a:endParaRPr lang="en-US" dirty="0">
              <a:solidFill>
                <a:schemeClr val="bg1">
                  <a:lumMod val="95000"/>
                </a:schemeClr>
              </a:solidFill>
            </a:endParaRPr>
          </a:p>
          <a:p>
            <a:r>
              <a:rPr lang="en-US" dirty="0">
                <a:solidFill>
                  <a:schemeClr val="bg1">
                    <a:lumMod val="95000"/>
                  </a:schemeClr>
                </a:solidFill>
              </a:rPr>
              <a:t>Review and Homework 1 Overview</a:t>
            </a:r>
          </a:p>
          <a:p>
            <a:endParaRPr lang="en-US" dirty="0">
              <a:solidFill>
                <a:schemeClr val="bg1">
                  <a:lumMod val="95000"/>
                </a:schemeClr>
              </a:solidFill>
            </a:endParaRPr>
          </a:p>
          <a:p>
            <a:endParaRPr lang="en-US" dirty="0">
              <a:solidFill>
                <a:schemeClr val="bg2"/>
              </a:solidFill>
            </a:endParaRPr>
          </a:p>
          <a:p>
            <a:endParaRPr lang="en-US" dirty="0"/>
          </a:p>
          <a:p>
            <a:pPr marL="0" indent="0">
              <a:buNone/>
            </a:pPr>
            <a:endParaRPr lang="en-US" dirty="0"/>
          </a:p>
        </p:txBody>
      </p:sp>
    </p:spTree>
    <p:extLst>
      <p:ext uri="{BB962C8B-B14F-4D97-AF65-F5344CB8AC3E}">
        <p14:creationId xmlns:p14="http://schemas.microsoft.com/office/powerpoint/2010/main" val="2032470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Judgmental and Simulation Forecasting</a:t>
            </a:r>
          </a:p>
        </p:txBody>
      </p:sp>
      <p:sp>
        <p:nvSpPr>
          <p:cNvPr id="3" name="Content Placeholder 2"/>
          <p:cNvSpPr>
            <a:spLocks noGrp="1"/>
          </p:cNvSpPr>
          <p:nvPr>
            <p:ph idx="1"/>
          </p:nvPr>
        </p:nvSpPr>
        <p:spPr/>
        <p:txBody>
          <a:bodyPr>
            <a:normAutofit lnSpcReduction="10000"/>
          </a:bodyPr>
          <a:lstStyle/>
          <a:p>
            <a:r>
              <a:rPr lang="en-US" dirty="0"/>
              <a:t>Forecasting using judgement is common in practice. </a:t>
            </a:r>
          </a:p>
          <a:p>
            <a:pPr marL="971550" lvl="1" indent="-514350">
              <a:buFont typeface="+mj-lt"/>
              <a:buAutoNum type="romanLcPeriod"/>
            </a:pPr>
            <a:r>
              <a:rPr lang="en-US" dirty="0"/>
              <a:t>There are no available data, so that statistical methods are not applicable and judgmental forecasting is the only feasible approach; </a:t>
            </a:r>
          </a:p>
          <a:p>
            <a:pPr lvl="2"/>
            <a:r>
              <a:rPr lang="en-US" dirty="0"/>
              <a:t>No data, incomplete data, delayed data</a:t>
            </a:r>
          </a:p>
          <a:p>
            <a:pPr marL="971550" lvl="1" indent="-514350">
              <a:buFont typeface="+mj-lt"/>
              <a:buAutoNum type="romanLcPeriod"/>
            </a:pPr>
            <a:r>
              <a:rPr lang="en-US" dirty="0"/>
              <a:t>Data are available, statistical forecasts are generated, and these are then adjusted using judgement; </a:t>
            </a:r>
          </a:p>
          <a:p>
            <a:pPr marL="971550" lvl="1" indent="-514350">
              <a:buFont typeface="+mj-lt"/>
              <a:buAutoNum type="romanLcPeriod"/>
            </a:pPr>
            <a:r>
              <a:rPr lang="en-US" dirty="0"/>
              <a:t>Data are available and statistical and judgmental forecasts are generated independently and then combined. </a:t>
            </a:r>
          </a:p>
          <a:p>
            <a:r>
              <a:rPr lang="en-US" dirty="0"/>
              <a:t>Judgmental forecasts are:</a:t>
            </a:r>
          </a:p>
          <a:p>
            <a:pPr lvl="1"/>
            <a:r>
              <a:rPr lang="en-US" dirty="0"/>
              <a:t>Subjective, so not unbiased</a:t>
            </a:r>
          </a:p>
          <a:p>
            <a:pPr lvl="1"/>
            <a:r>
              <a:rPr lang="en-US" dirty="0"/>
              <a:t>Can be inconsistent as they heavily depend on someone’s perception</a:t>
            </a:r>
          </a:p>
          <a:p>
            <a:pPr lvl="1"/>
            <a:r>
              <a:rPr lang="en-US" dirty="0"/>
              <a:t>Based on a person’s own experiences</a:t>
            </a:r>
          </a:p>
          <a:p>
            <a:r>
              <a:rPr lang="en-US" dirty="0"/>
              <a:t>Be systematic:</a:t>
            </a:r>
          </a:p>
          <a:p>
            <a:pPr lvl="1"/>
            <a:r>
              <a:rPr lang="en-US" dirty="0"/>
              <a:t>Define the task clearly, use data as much as possible, formalize and justify, evaluate</a:t>
            </a:r>
          </a:p>
          <a:p>
            <a:pPr lvl="1"/>
            <a:r>
              <a:rPr lang="en-US" dirty="0"/>
              <a:t>Read FPP Chapter 6.2 (PBS Example)</a:t>
            </a:r>
          </a:p>
        </p:txBody>
      </p:sp>
    </p:spTree>
    <p:extLst>
      <p:ext uri="{BB962C8B-B14F-4D97-AF65-F5344CB8AC3E}">
        <p14:creationId xmlns:p14="http://schemas.microsoft.com/office/powerpoint/2010/main" val="310378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Judgmental and Simulation Forecasting</a:t>
            </a:r>
          </a:p>
        </p:txBody>
      </p:sp>
      <p:sp>
        <p:nvSpPr>
          <p:cNvPr id="3" name="Content Placeholder 2"/>
          <p:cNvSpPr>
            <a:spLocks noGrp="1"/>
          </p:cNvSpPr>
          <p:nvPr>
            <p:ph idx="1"/>
          </p:nvPr>
        </p:nvSpPr>
        <p:spPr/>
        <p:txBody>
          <a:bodyPr>
            <a:normAutofit lnSpcReduction="10000"/>
          </a:bodyPr>
          <a:lstStyle/>
          <a:p>
            <a:r>
              <a:rPr lang="en-US" dirty="0"/>
              <a:t>Some judgmental forecasting methods:</a:t>
            </a:r>
          </a:p>
          <a:p>
            <a:pPr lvl="1"/>
            <a:r>
              <a:rPr lang="en-US" b="1" dirty="0">
                <a:solidFill>
                  <a:srgbClr val="C00000"/>
                </a:solidFill>
              </a:rPr>
              <a:t>Delphi method: </a:t>
            </a:r>
            <a:r>
              <a:rPr lang="en-US" dirty="0"/>
              <a:t>The method relies on the key assumption that forecasts from a group are generally more accurate than those from individuals. The aim of the Delphi method is to construct consensus forecasts from a group of experts in a structured iterative manner. </a:t>
            </a:r>
          </a:p>
          <a:p>
            <a:pPr marL="1371600" lvl="2" indent="-457200">
              <a:buFont typeface="+mj-lt"/>
              <a:buAutoNum type="arabicPeriod"/>
            </a:pPr>
            <a:r>
              <a:rPr lang="en-US" dirty="0"/>
              <a:t>A panel of experts is assembled.</a:t>
            </a:r>
          </a:p>
          <a:p>
            <a:pPr marL="1371600" lvl="2" indent="-457200">
              <a:buFont typeface="+mj-lt"/>
              <a:buAutoNum type="arabicPeriod"/>
            </a:pPr>
            <a:r>
              <a:rPr lang="en-US" dirty="0"/>
              <a:t>Forecasting tasks/challenges are set and distributed to the experts.</a:t>
            </a:r>
          </a:p>
          <a:p>
            <a:pPr marL="1371600" lvl="2" indent="-457200">
              <a:buFont typeface="+mj-lt"/>
              <a:buAutoNum type="arabicPeriod"/>
            </a:pPr>
            <a:r>
              <a:rPr lang="en-US" dirty="0"/>
              <a:t>Experts return initial forecasts and justifications. These are compiled and summarized in order to provide feedback.</a:t>
            </a:r>
          </a:p>
          <a:p>
            <a:pPr marL="1371600" lvl="2" indent="-457200">
              <a:buFont typeface="+mj-lt"/>
              <a:buAutoNum type="arabicPeriod"/>
            </a:pPr>
            <a:r>
              <a:rPr lang="en-US" dirty="0"/>
              <a:t>Feedback is provided to the experts, who now review their forecasts in light of the feedback. This step may be iterated until a satisfactory level of consensus is reached.</a:t>
            </a:r>
          </a:p>
          <a:p>
            <a:pPr marL="1371600" lvl="2" indent="-457200">
              <a:buFont typeface="+mj-lt"/>
              <a:buAutoNum type="arabicPeriod"/>
            </a:pPr>
            <a:r>
              <a:rPr lang="en-US" dirty="0"/>
              <a:t>Final forecasts are constructed by aggregating the experts’ forecasts.</a:t>
            </a:r>
          </a:p>
          <a:p>
            <a:pPr lvl="1"/>
            <a:r>
              <a:rPr lang="en-US" b="1" dirty="0">
                <a:solidFill>
                  <a:srgbClr val="C00000"/>
                </a:solidFill>
              </a:rPr>
              <a:t>Forecasting by analogy: </a:t>
            </a:r>
            <a:r>
              <a:rPr lang="en-US" dirty="0"/>
              <a:t>Thinking and discussing analogous products or situations can generate useful (and sometimes crucial) information. </a:t>
            </a:r>
          </a:p>
          <a:p>
            <a:pPr lvl="2"/>
            <a:r>
              <a:rPr lang="en-US" dirty="0"/>
              <a:t>A common example is the pricing of a house through an appraisal process</a:t>
            </a:r>
          </a:p>
          <a:p>
            <a:pPr lvl="2"/>
            <a:r>
              <a:rPr lang="en-US" dirty="0"/>
              <a:t>Structure analogy: similar to Delphi method, but ask experts to use analogy.</a:t>
            </a:r>
          </a:p>
          <a:p>
            <a:pPr lvl="2"/>
            <a:endParaRPr lang="en-US" dirty="0"/>
          </a:p>
        </p:txBody>
      </p:sp>
    </p:spTree>
    <p:extLst>
      <p:ext uri="{BB962C8B-B14F-4D97-AF65-F5344CB8AC3E}">
        <p14:creationId xmlns:p14="http://schemas.microsoft.com/office/powerpoint/2010/main" val="5154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Judgmental and Simulation Forecasting</a:t>
            </a:r>
          </a:p>
        </p:txBody>
      </p:sp>
      <p:sp>
        <p:nvSpPr>
          <p:cNvPr id="3" name="Content Placeholder 2"/>
          <p:cNvSpPr>
            <a:spLocks noGrp="1"/>
          </p:cNvSpPr>
          <p:nvPr>
            <p:ph idx="1"/>
          </p:nvPr>
        </p:nvSpPr>
        <p:spPr/>
        <p:txBody>
          <a:bodyPr>
            <a:normAutofit lnSpcReduction="10000"/>
          </a:bodyPr>
          <a:lstStyle/>
          <a:p>
            <a:r>
              <a:rPr lang="en-US" dirty="0"/>
              <a:t>Simulation can be used for forecasting as well</a:t>
            </a:r>
          </a:p>
          <a:p>
            <a:pPr lvl="1"/>
            <a:r>
              <a:rPr lang="en-US" b="1" dirty="0">
                <a:solidFill>
                  <a:srgbClr val="C00000"/>
                </a:solidFill>
              </a:rPr>
              <a:t>Scenario forecasting: </a:t>
            </a:r>
            <a:r>
              <a:rPr lang="en-US" dirty="0"/>
              <a:t>generate forecasts based on plausible scenarios. Building forecasts based on scenarios allows a wide range of possible forecasts to be generated and some extremes to be identified. With scenario forecasting, decision makers often participate in the generation of scenarios</a:t>
            </a:r>
          </a:p>
          <a:p>
            <a:pPr lvl="1"/>
            <a:r>
              <a:rPr lang="en-US" dirty="0"/>
              <a:t>Simulation can be considered to create scenarios (simulate scenarios)</a:t>
            </a:r>
          </a:p>
          <a:p>
            <a:pPr lvl="2"/>
            <a:r>
              <a:rPr lang="en-US" dirty="0"/>
              <a:t>Imitate consumer choices that give rise to demand</a:t>
            </a:r>
          </a:p>
          <a:p>
            <a:pPr lvl="2"/>
            <a:r>
              <a:rPr lang="en-US" dirty="0"/>
              <a:t>Might use previous data as well as expert input</a:t>
            </a:r>
          </a:p>
          <a:p>
            <a:pPr lvl="2"/>
            <a:endParaRPr lang="en-US" dirty="0"/>
          </a:p>
          <a:p>
            <a:r>
              <a:rPr lang="en-US" dirty="0"/>
              <a:t>Further reading:</a:t>
            </a:r>
          </a:p>
          <a:p>
            <a:pPr lvl="1"/>
            <a:r>
              <a:rPr lang="en-US" dirty="0"/>
              <a:t>New product forecasting (FPP Chapter 6.6)</a:t>
            </a:r>
          </a:p>
          <a:p>
            <a:pPr lvl="1"/>
            <a:r>
              <a:rPr lang="en-US" dirty="0"/>
              <a:t>Forecasting methods for new product adoption/demand (search online: Bass Forecasting Method)</a:t>
            </a:r>
          </a:p>
          <a:p>
            <a:pPr lvl="2"/>
            <a:r>
              <a:rPr lang="en-US" dirty="0">
                <a:hlinkClick r:id="rId2"/>
              </a:rPr>
              <a:t>http://www.bassbasement.org/BassModel/Default.aspx</a:t>
            </a:r>
            <a:r>
              <a:rPr lang="en-US" dirty="0"/>
              <a:t> </a:t>
            </a:r>
          </a:p>
          <a:p>
            <a:pPr lvl="2"/>
            <a:r>
              <a:rPr lang="en-US" dirty="0">
                <a:hlinkClick r:id="rId3"/>
              </a:rPr>
              <a:t>https://en.wikipedia.org/wiki/Bass_diffusion_model</a:t>
            </a:r>
            <a:r>
              <a:rPr lang="en-US" dirty="0"/>
              <a:t> </a:t>
            </a:r>
          </a:p>
          <a:p>
            <a:pPr lvl="1"/>
            <a:endParaRPr lang="en-US" dirty="0"/>
          </a:p>
          <a:p>
            <a:pPr lvl="1"/>
            <a:endParaRPr lang="en-US" dirty="0"/>
          </a:p>
          <a:p>
            <a:pPr lvl="2"/>
            <a:endParaRPr lang="en-US" dirty="0"/>
          </a:p>
        </p:txBody>
      </p:sp>
    </p:spTree>
    <p:extLst>
      <p:ext uri="{BB962C8B-B14F-4D97-AF65-F5344CB8AC3E}">
        <p14:creationId xmlns:p14="http://schemas.microsoft.com/office/powerpoint/2010/main" val="90725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Online Video #4</a:t>
            </a:r>
          </a:p>
        </p:txBody>
      </p:sp>
      <p:sp>
        <p:nvSpPr>
          <p:cNvPr id="3" name="Content Placeholder 2"/>
          <p:cNvSpPr>
            <a:spLocks noGrp="1"/>
          </p:cNvSpPr>
          <p:nvPr>
            <p:ph idx="1"/>
          </p:nvPr>
        </p:nvSpPr>
        <p:spPr/>
        <p:txBody>
          <a:bodyPr>
            <a:normAutofit lnSpcReduction="10000"/>
          </a:bodyPr>
          <a:lstStyle/>
          <a:p>
            <a:r>
              <a:rPr lang="en-US" dirty="0">
                <a:solidFill>
                  <a:schemeClr val="bg1">
                    <a:lumMod val="95000"/>
                  </a:schemeClr>
                </a:solidFill>
              </a:rPr>
              <a:t>Introduction to Forecasting (FPP Chapter 1)</a:t>
            </a:r>
          </a:p>
          <a:p>
            <a:r>
              <a:rPr lang="en-US" dirty="0">
                <a:solidFill>
                  <a:schemeClr val="bg1">
                    <a:lumMod val="95000"/>
                  </a:schemeClr>
                </a:solidFill>
              </a:rPr>
              <a:t>Simple Forecasting Methods (FPP Chapter 5.2)</a:t>
            </a:r>
          </a:p>
          <a:p>
            <a:r>
              <a:rPr lang="en-US" dirty="0">
                <a:solidFill>
                  <a:schemeClr val="bg1">
                    <a:lumMod val="95000"/>
                  </a:schemeClr>
                </a:solidFill>
              </a:rPr>
              <a:t>Judgmental and Simulation Forecasting (FPP Chapter 6)</a:t>
            </a:r>
          </a:p>
          <a:p>
            <a:r>
              <a:rPr lang="en-US" dirty="0"/>
              <a:t>Introduction to Time Series Forecasting (FPP Chapter 2.3&amp;3.2)</a:t>
            </a:r>
          </a:p>
          <a:p>
            <a:endParaRPr lang="en-US" dirty="0"/>
          </a:p>
          <a:p>
            <a:r>
              <a:rPr lang="en-US" dirty="0">
                <a:solidFill>
                  <a:schemeClr val="bg1">
                    <a:lumMod val="95000"/>
                  </a:schemeClr>
                </a:solidFill>
              </a:rPr>
              <a:t>Review and Homework 1 Overview</a:t>
            </a:r>
          </a:p>
          <a:p>
            <a:endParaRPr lang="en-US" dirty="0"/>
          </a:p>
          <a:p>
            <a:endParaRPr lang="en-US" dirty="0">
              <a:solidFill>
                <a:schemeClr val="bg2"/>
              </a:solidFill>
            </a:endParaRPr>
          </a:p>
          <a:p>
            <a:endParaRPr lang="en-US" dirty="0"/>
          </a:p>
          <a:p>
            <a:pPr marL="0" indent="0">
              <a:buNone/>
            </a:pPr>
            <a:endParaRPr lang="en-US" dirty="0"/>
          </a:p>
        </p:txBody>
      </p:sp>
    </p:spTree>
    <p:extLst>
      <p:ext uri="{BB962C8B-B14F-4D97-AF65-F5344CB8AC3E}">
        <p14:creationId xmlns:p14="http://schemas.microsoft.com/office/powerpoint/2010/main" val="270006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Learning Objectives:</a:t>
            </a:r>
          </a:p>
        </p:txBody>
      </p:sp>
      <p:sp>
        <p:nvSpPr>
          <p:cNvPr id="3" name="Content Placeholder 2"/>
          <p:cNvSpPr>
            <a:spLocks noGrp="1"/>
          </p:cNvSpPr>
          <p:nvPr>
            <p:ph idx="1"/>
          </p:nvPr>
        </p:nvSpPr>
        <p:spPr/>
        <p:txBody>
          <a:bodyPr>
            <a:normAutofit lnSpcReduction="10000"/>
          </a:bodyPr>
          <a:lstStyle/>
          <a:p>
            <a:r>
              <a:rPr lang="en-US" dirty="0"/>
              <a:t>Understanding the </a:t>
            </a:r>
            <a:r>
              <a:rPr lang="en-US" u="sng" dirty="0"/>
              <a:t>Basics of Forecasts and Forecasting </a:t>
            </a:r>
            <a:r>
              <a:rPr lang="en-US" dirty="0"/>
              <a:t>(FPP Chapter 1)</a:t>
            </a:r>
          </a:p>
          <a:p>
            <a:pPr lvl="1"/>
            <a:r>
              <a:rPr lang="en-US" dirty="0"/>
              <a:t>What are forecasts? Forecasting planning (FPP Chapter 1)</a:t>
            </a:r>
          </a:p>
          <a:p>
            <a:pPr lvl="1"/>
            <a:r>
              <a:rPr lang="en-US" dirty="0"/>
              <a:t>Characteristics of forecasts (not directly in the FPP book)</a:t>
            </a:r>
          </a:p>
          <a:p>
            <a:pPr lvl="1"/>
            <a:r>
              <a:rPr lang="en-US" dirty="0"/>
              <a:t>Forecasting methods overview (not directly in the FPP book)</a:t>
            </a:r>
          </a:p>
          <a:p>
            <a:r>
              <a:rPr lang="en-US" dirty="0"/>
              <a:t>Learning some </a:t>
            </a:r>
            <a:r>
              <a:rPr lang="en-US" u="sng" dirty="0"/>
              <a:t>Simple Forecasting Methods </a:t>
            </a:r>
            <a:r>
              <a:rPr lang="en-US" dirty="0"/>
              <a:t>(FPP Chapter 5.2)</a:t>
            </a:r>
          </a:p>
          <a:p>
            <a:r>
              <a:rPr lang="en-US" dirty="0"/>
              <a:t>Understanding </a:t>
            </a:r>
            <a:r>
              <a:rPr lang="en-US" u="sng" dirty="0"/>
              <a:t>Judgmental and Simulation Forecasting </a:t>
            </a:r>
            <a:r>
              <a:rPr lang="en-US" dirty="0"/>
              <a:t>(FPP Chapter 6)</a:t>
            </a:r>
          </a:p>
          <a:p>
            <a:pPr lvl="1"/>
            <a:r>
              <a:rPr lang="en-US" dirty="0"/>
              <a:t>What are the judgmental methods? Why and when?</a:t>
            </a:r>
          </a:p>
          <a:p>
            <a:pPr lvl="1"/>
            <a:r>
              <a:rPr lang="en-US" dirty="0"/>
              <a:t>Brief overview of some judgmental methods </a:t>
            </a:r>
          </a:p>
          <a:p>
            <a:pPr lvl="1"/>
            <a:r>
              <a:rPr lang="en-US" dirty="0"/>
              <a:t>How simulation can be used for forecasting? Why and when? </a:t>
            </a:r>
          </a:p>
          <a:p>
            <a:r>
              <a:rPr lang="en-US" dirty="0"/>
              <a:t>Understanding the basics of </a:t>
            </a:r>
            <a:r>
              <a:rPr lang="en-US" u="sng" dirty="0"/>
              <a:t>Time Series Forecasting</a:t>
            </a:r>
            <a:r>
              <a:rPr lang="en-US" dirty="0"/>
              <a:t> (FPP Chapter 2.3)</a:t>
            </a:r>
          </a:p>
          <a:p>
            <a:pPr lvl="1"/>
            <a:r>
              <a:rPr lang="en-US" dirty="0"/>
              <a:t>Time series characteristics</a:t>
            </a:r>
          </a:p>
          <a:p>
            <a:pPr lvl="1"/>
            <a:r>
              <a:rPr lang="en-US" dirty="0"/>
              <a:t>Basic components in time series forecasting (FPP Chapter 3.2)</a:t>
            </a:r>
          </a:p>
          <a:p>
            <a:endParaRPr lang="en-US" dirty="0"/>
          </a:p>
        </p:txBody>
      </p:sp>
    </p:spTree>
    <p:extLst>
      <p:ext uri="{BB962C8B-B14F-4D97-AF65-F5344CB8AC3E}">
        <p14:creationId xmlns:p14="http://schemas.microsoft.com/office/powerpoint/2010/main" val="531641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Forecasting</a:t>
            </a:r>
          </a:p>
        </p:txBody>
      </p:sp>
      <p:sp>
        <p:nvSpPr>
          <p:cNvPr id="3" name="Content Placeholder 2"/>
          <p:cNvSpPr>
            <a:spLocks noGrp="1"/>
          </p:cNvSpPr>
          <p:nvPr>
            <p:ph idx="1"/>
          </p:nvPr>
        </p:nvSpPr>
        <p:spPr/>
        <p:txBody>
          <a:bodyPr>
            <a:normAutofit lnSpcReduction="10000"/>
          </a:bodyPr>
          <a:lstStyle/>
          <a:p>
            <a:r>
              <a:rPr lang="en-US" dirty="0"/>
              <a:t>The forecast of the variable being predicted only depends on the past values of the variable, i.e., the </a:t>
            </a:r>
            <a:r>
              <a:rPr lang="en-US" b="1" u="sng" dirty="0">
                <a:solidFill>
                  <a:srgbClr val="C00000"/>
                </a:solidFill>
              </a:rPr>
              <a:t>time series</a:t>
            </a:r>
          </a:p>
          <a:p>
            <a:pPr lvl="1"/>
            <a:r>
              <a:rPr lang="en-US" dirty="0"/>
              <a:t>The idea is that the variable can be forecasted using past observations of the variable</a:t>
            </a:r>
          </a:p>
          <a:p>
            <a:r>
              <a:rPr lang="en-US" dirty="0"/>
              <a:t>Need to be careful about the patterns of the past data</a:t>
            </a:r>
          </a:p>
          <a:p>
            <a:pPr lvl="1"/>
            <a:r>
              <a:rPr lang="en-US" b="1" dirty="0">
                <a:solidFill>
                  <a:srgbClr val="C00000"/>
                </a:solidFill>
              </a:rPr>
              <a:t>Trend: </a:t>
            </a:r>
            <a:r>
              <a:rPr lang="en-US" dirty="0"/>
              <a:t>a stable pattern of growth or decline</a:t>
            </a:r>
          </a:p>
          <a:p>
            <a:pPr lvl="2"/>
            <a:r>
              <a:rPr lang="en-US" dirty="0"/>
              <a:t>A </a:t>
            </a:r>
            <a:r>
              <a:rPr lang="en-US" i="1" dirty="0"/>
              <a:t>trend</a:t>
            </a:r>
            <a:r>
              <a:rPr lang="en-US" dirty="0"/>
              <a:t> exists when there is a long-term increase or decrease in the data. </a:t>
            </a:r>
          </a:p>
          <a:p>
            <a:pPr lvl="2"/>
            <a:r>
              <a:rPr lang="en-US" dirty="0"/>
              <a:t>It does not have to be linear. </a:t>
            </a:r>
          </a:p>
          <a:p>
            <a:pPr lvl="1"/>
            <a:r>
              <a:rPr lang="en-US" b="1" dirty="0">
                <a:solidFill>
                  <a:srgbClr val="C00000"/>
                </a:solidFill>
              </a:rPr>
              <a:t>Seasonality: </a:t>
            </a:r>
            <a:r>
              <a:rPr lang="en-US" dirty="0"/>
              <a:t>a pattern repeating at fixed intervals</a:t>
            </a:r>
          </a:p>
          <a:p>
            <a:pPr lvl="2"/>
            <a:r>
              <a:rPr lang="en-US" dirty="0"/>
              <a:t>A </a:t>
            </a:r>
            <a:r>
              <a:rPr lang="en-US" i="1" dirty="0"/>
              <a:t>seasonal</a:t>
            </a:r>
            <a:r>
              <a:rPr lang="en-US" dirty="0"/>
              <a:t> pattern occurs when a time series is affected by seasonal factors such as the time of the year or the day of the week. </a:t>
            </a:r>
          </a:p>
          <a:p>
            <a:pPr lvl="2"/>
            <a:r>
              <a:rPr lang="en-US" dirty="0"/>
              <a:t>Seasonality is always of a fixed and known frequency.</a:t>
            </a:r>
          </a:p>
          <a:p>
            <a:pPr lvl="1"/>
            <a:r>
              <a:rPr lang="en-US" b="1" dirty="0">
                <a:solidFill>
                  <a:srgbClr val="C00000"/>
                </a:solidFill>
              </a:rPr>
              <a:t>Cycles: </a:t>
            </a:r>
            <a:r>
              <a:rPr lang="en-US" dirty="0"/>
              <a:t>similar to seasonality but length and magnitude of the cycle may vary</a:t>
            </a:r>
          </a:p>
          <a:p>
            <a:pPr lvl="2"/>
            <a:r>
              <a:rPr lang="en-US" dirty="0"/>
              <a:t>A </a:t>
            </a:r>
            <a:r>
              <a:rPr lang="en-US" i="1" dirty="0"/>
              <a:t>cycle</a:t>
            </a:r>
            <a:r>
              <a:rPr lang="en-US" dirty="0"/>
              <a:t> occurs when the data exhibit rises and falls that are not of a fixed frequency. </a:t>
            </a:r>
          </a:p>
          <a:p>
            <a:pPr lvl="2"/>
            <a:r>
              <a:rPr lang="en-US" dirty="0"/>
              <a:t>Different than seasonality!</a:t>
            </a:r>
            <a:endParaRPr lang="en-US" b="1" dirty="0">
              <a:solidFill>
                <a:srgbClr val="C00000"/>
              </a:solidFill>
            </a:endParaRPr>
          </a:p>
          <a:p>
            <a:pPr lvl="1"/>
            <a:r>
              <a:rPr lang="en-US" b="1" dirty="0">
                <a:solidFill>
                  <a:srgbClr val="C00000"/>
                </a:solidFill>
              </a:rPr>
              <a:t>Randomness (stationary): </a:t>
            </a:r>
            <a:r>
              <a:rPr lang="en-US" dirty="0"/>
              <a:t>no recognizable pattern</a:t>
            </a:r>
          </a:p>
          <a:p>
            <a:pPr lvl="1"/>
            <a:endParaRPr lang="en-US" dirty="0"/>
          </a:p>
          <a:p>
            <a:pPr lvl="1"/>
            <a:endParaRPr lang="en-US" dirty="0"/>
          </a:p>
          <a:p>
            <a:pPr lvl="2"/>
            <a:endParaRPr lang="en-US" dirty="0"/>
          </a:p>
        </p:txBody>
      </p:sp>
    </p:spTree>
    <p:extLst>
      <p:ext uri="{BB962C8B-B14F-4D97-AF65-F5344CB8AC3E}">
        <p14:creationId xmlns:p14="http://schemas.microsoft.com/office/powerpoint/2010/main" val="37472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Forecasting</a:t>
            </a:r>
          </a:p>
        </p:txBody>
      </p:sp>
      <p:sp>
        <p:nvSpPr>
          <p:cNvPr id="3" name="Content Placeholder 2"/>
          <p:cNvSpPr>
            <a:spLocks noGrp="1"/>
          </p:cNvSpPr>
          <p:nvPr>
            <p:ph idx="1"/>
          </p:nvPr>
        </p:nvSpPr>
        <p:spPr/>
        <p:txBody>
          <a:bodyPr>
            <a:normAutofit lnSpcReduction="10000"/>
          </a:bodyPr>
          <a:lstStyle/>
          <a:p>
            <a:r>
              <a:rPr lang="en-US" dirty="0"/>
              <a:t>Examples of time series with different characteristics:</a:t>
            </a:r>
          </a:p>
          <a:p>
            <a:pPr lvl="1"/>
            <a:endParaRPr lang="en-US" dirty="0"/>
          </a:p>
          <a:p>
            <a:pPr lvl="1"/>
            <a:endParaRPr lang="en-US" dirty="0"/>
          </a:p>
          <a:p>
            <a:pPr lvl="2"/>
            <a:endParaRPr lang="en-US" dirty="0"/>
          </a:p>
        </p:txBody>
      </p:sp>
      <p:pic>
        <p:nvPicPr>
          <p:cNvPr id="4" name="Picture 3"/>
          <p:cNvPicPr>
            <a:picLocks noChangeAspect="1"/>
          </p:cNvPicPr>
          <p:nvPr/>
        </p:nvPicPr>
        <p:blipFill>
          <a:blip r:embed="rId2"/>
          <a:stretch>
            <a:fillRect/>
          </a:stretch>
        </p:blipFill>
        <p:spPr>
          <a:xfrm>
            <a:off x="1278961" y="1808828"/>
            <a:ext cx="3705225" cy="2266950"/>
          </a:xfrm>
          <a:prstGeom prst="rect">
            <a:avLst/>
          </a:prstGeom>
        </p:spPr>
      </p:pic>
      <p:sp>
        <p:nvSpPr>
          <p:cNvPr id="5" name="Rectangle 4"/>
          <p:cNvSpPr/>
          <p:nvPr/>
        </p:nvSpPr>
        <p:spPr>
          <a:xfrm>
            <a:off x="5230761" y="2232686"/>
            <a:ext cx="6096000" cy="1200329"/>
          </a:xfrm>
          <a:prstGeom prst="rect">
            <a:avLst/>
          </a:prstGeom>
        </p:spPr>
        <p:txBody>
          <a:bodyPr>
            <a:spAutoFit/>
          </a:bodyPr>
          <a:lstStyle/>
          <a:p>
            <a:r>
              <a:rPr lang="en-US" dirty="0"/>
              <a:t>The daily change in the Google closing stock price has no trend, seasonality or cyclic behavior. There are random fluctuations which do not appear to be very predictable, and no strong patterns that would help with developing a forecasting model.</a:t>
            </a:r>
          </a:p>
        </p:txBody>
      </p:sp>
      <p:pic>
        <p:nvPicPr>
          <p:cNvPr id="6" name="Picture 5"/>
          <p:cNvPicPr>
            <a:picLocks noChangeAspect="1"/>
          </p:cNvPicPr>
          <p:nvPr/>
        </p:nvPicPr>
        <p:blipFill>
          <a:blip r:embed="rId3"/>
          <a:stretch>
            <a:fillRect/>
          </a:stretch>
        </p:blipFill>
        <p:spPr>
          <a:xfrm>
            <a:off x="1331348" y="4271809"/>
            <a:ext cx="3600450" cy="2266950"/>
          </a:xfrm>
          <a:prstGeom prst="rect">
            <a:avLst/>
          </a:prstGeom>
        </p:spPr>
      </p:pic>
      <p:sp>
        <p:nvSpPr>
          <p:cNvPr id="7" name="Rectangle 6"/>
          <p:cNvSpPr/>
          <p:nvPr/>
        </p:nvSpPr>
        <p:spPr>
          <a:xfrm>
            <a:off x="5334605" y="4781387"/>
            <a:ext cx="6096000" cy="923330"/>
          </a:xfrm>
          <a:prstGeom prst="rect">
            <a:avLst/>
          </a:prstGeom>
        </p:spPr>
        <p:txBody>
          <a:bodyPr>
            <a:spAutoFit/>
          </a:bodyPr>
          <a:lstStyle/>
          <a:p>
            <a:r>
              <a:rPr lang="en-US" dirty="0"/>
              <a:t>The Australian quarterly electricity production shows a strong increasing trend, with strong seasonality. There is no evidence of any cyclic behavior here.</a:t>
            </a:r>
          </a:p>
        </p:txBody>
      </p:sp>
    </p:spTree>
    <p:extLst>
      <p:ext uri="{BB962C8B-B14F-4D97-AF65-F5344CB8AC3E}">
        <p14:creationId xmlns:p14="http://schemas.microsoft.com/office/powerpoint/2010/main" val="286953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Forecasting</a:t>
            </a:r>
          </a:p>
        </p:txBody>
      </p:sp>
      <p:sp>
        <p:nvSpPr>
          <p:cNvPr id="3" name="Content Placeholder 2"/>
          <p:cNvSpPr>
            <a:spLocks noGrp="1"/>
          </p:cNvSpPr>
          <p:nvPr>
            <p:ph idx="1"/>
          </p:nvPr>
        </p:nvSpPr>
        <p:spPr/>
        <p:txBody>
          <a:bodyPr>
            <a:normAutofit lnSpcReduction="10000"/>
          </a:bodyPr>
          <a:lstStyle/>
          <a:p>
            <a:r>
              <a:rPr lang="en-US" dirty="0"/>
              <a:t>Examples of time series with different characteristics:</a:t>
            </a:r>
          </a:p>
          <a:p>
            <a:pPr lvl="1"/>
            <a:endParaRPr lang="en-US" dirty="0"/>
          </a:p>
          <a:p>
            <a:pPr lvl="1"/>
            <a:endParaRPr lang="en-US" dirty="0"/>
          </a:p>
          <a:p>
            <a:pPr lvl="2"/>
            <a:endParaRPr lang="en-US" dirty="0"/>
          </a:p>
        </p:txBody>
      </p:sp>
      <p:sp>
        <p:nvSpPr>
          <p:cNvPr id="5" name="Rectangle 4"/>
          <p:cNvSpPr/>
          <p:nvPr/>
        </p:nvSpPr>
        <p:spPr>
          <a:xfrm>
            <a:off x="5230761" y="2232686"/>
            <a:ext cx="6096000" cy="923330"/>
          </a:xfrm>
          <a:prstGeom prst="rect">
            <a:avLst/>
          </a:prstGeom>
        </p:spPr>
        <p:txBody>
          <a:bodyPr>
            <a:spAutoFit/>
          </a:bodyPr>
          <a:lstStyle/>
          <a:p>
            <a:r>
              <a:rPr lang="en-US" dirty="0"/>
              <a:t>The US treasury bill contracts show results from the Chicago market for 100 consecutive trading days in 1981. Here there is no seasonality, but an obvious downward trend. </a:t>
            </a:r>
          </a:p>
        </p:txBody>
      </p:sp>
      <p:sp>
        <p:nvSpPr>
          <p:cNvPr id="7" name="Rectangle 6"/>
          <p:cNvSpPr/>
          <p:nvPr/>
        </p:nvSpPr>
        <p:spPr>
          <a:xfrm>
            <a:off x="5334605" y="4781387"/>
            <a:ext cx="6096000" cy="1200329"/>
          </a:xfrm>
          <a:prstGeom prst="rect">
            <a:avLst/>
          </a:prstGeom>
        </p:spPr>
        <p:txBody>
          <a:bodyPr>
            <a:spAutoFit/>
          </a:bodyPr>
          <a:lstStyle/>
          <a:p>
            <a:r>
              <a:rPr lang="en-US" dirty="0"/>
              <a:t>The monthly housing sales show strong seasonality within each year, as well as some strong cyclic behavior with a period of about 6–10 years. There is no apparent trend in the data over this period.</a:t>
            </a:r>
          </a:p>
        </p:txBody>
      </p:sp>
      <p:pic>
        <p:nvPicPr>
          <p:cNvPr id="8" name="Picture 7"/>
          <p:cNvPicPr>
            <a:picLocks noChangeAspect="1"/>
          </p:cNvPicPr>
          <p:nvPr/>
        </p:nvPicPr>
        <p:blipFill>
          <a:blip r:embed="rId2"/>
          <a:stretch>
            <a:fillRect/>
          </a:stretch>
        </p:blipFill>
        <p:spPr>
          <a:xfrm>
            <a:off x="1269435" y="1732712"/>
            <a:ext cx="3724275" cy="2200275"/>
          </a:xfrm>
          <a:prstGeom prst="rect">
            <a:avLst/>
          </a:prstGeom>
        </p:spPr>
      </p:pic>
      <p:pic>
        <p:nvPicPr>
          <p:cNvPr id="9" name="Picture 8"/>
          <p:cNvPicPr>
            <a:picLocks noChangeAspect="1"/>
          </p:cNvPicPr>
          <p:nvPr/>
        </p:nvPicPr>
        <p:blipFill>
          <a:blip r:embed="rId3"/>
          <a:stretch>
            <a:fillRect/>
          </a:stretch>
        </p:blipFill>
        <p:spPr>
          <a:xfrm>
            <a:off x="1317060" y="4142914"/>
            <a:ext cx="3676650" cy="2200275"/>
          </a:xfrm>
          <a:prstGeom prst="rect">
            <a:avLst/>
          </a:prstGeom>
        </p:spPr>
      </p:pic>
    </p:spTree>
    <p:extLst>
      <p:ext uri="{BB962C8B-B14F-4D97-AF65-F5344CB8AC3E}">
        <p14:creationId xmlns:p14="http://schemas.microsoft.com/office/powerpoint/2010/main" val="162339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Forecasting</a:t>
            </a:r>
          </a:p>
        </p:txBody>
      </p:sp>
      <p:sp>
        <p:nvSpPr>
          <p:cNvPr id="3" name="Content Placeholder 2"/>
          <p:cNvSpPr>
            <a:spLocks noGrp="1"/>
          </p:cNvSpPr>
          <p:nvPr>
            <p:ph idx="1"/>
          </p:nvPr>
        </p:nvSpPr>
        <p:spPr/>
        <p:txBody>
          <a:bodyPr>
            <a:normAutofit lnSpcReduction="10000"/>
          </a:bodyPr>
          <a:lstStyle/>
          <a:p>
            <a:r>
              <a:rPr lang="en-US" dirty="0"/>
              <a:t>Examples of time series with different characteristics:</a:t>
            </a:r>
          </a:p>
          <a:p>
            <a:pPr lvl="1"/>
            <a:endParaRPr lang="en-US" dirty="0"/>
          </a:p>
          <a:p>
            <a:pPr lvl="1"/>
            <a:endParaRPr lang="en-US" dirty="0"/>
          </a:p>
          <a:p>
            <a:pPr lvl="2"/>
            <a:endParaRPr lang="en-US" dirty="0"/>
          </a:p>
        </p:txBody>
      </p:sp>
      <p:pic>
        <p:nvPicPr>
          <p:cNvPr id="4" name="Picture 3"/>
          <p:cNvPicPr>
            <a:picLocks noChangeAspect="1"/>
          </p:cNvPicPr>
          <p:nvPr/>
        </p:nvPicPr>
        <p:blipFill>
          <a:blip r:embed="rId2"/>
          <a:stretch>
            <a:fillRect/>
          </a:stretch>
        </p:blipFill>
        <p:spPr>
          <a:xfrm>
            <a:off x="673867" y="1895475"/>
            <a:ext cx="6847810" cy="4500990"/>
          </a:xfrm>
          <a:prstGeom prst="rect">
            <a:avLst/>
          </a:prstGeom>
        </p:spPr>
      </p:pic>
      <p:sp>
        <p:nvSpPr>
          <p:cNvPr id="6" name="Rectangle 5"/>
          <p:cNvSpPr/>
          <p:nvPr/>
        </p:nvSpPr>
        <p:spPr>
          <a:xfrm>
            <a:off x="8546493" y="2982084"/>
            <a:ext cx="2262103" cy="2031325"/>
          </a:xfrm>
          <a:prstGeom prst="rect">
            <a:avLst/>
          </a:prstGeom>
        </p:spPr>
        <p:txBody>
          <a:bodyPr wrap="square">
            <a:spAutoFit/>
          </a:bodyPr>
          <a:lstStyle/>
          <a:p>
            <a:r>
              <a:rPr lang="en-US" dirty="0"/>
              <a:t>Here, there is a clear increasing trend. There is also a strong seasonal pattern that increases in size as the level of the series increases. </a:t>
            </a:r>
          </a:p>
        </p:txBody>
      </p:sp>
    </p:spTree>
    <p:extLst>
      <p:ext uri="{BB962C8B-B14F-4D97-AF65-F5344CB8AC3E}">
        <p14:creationId xmlns:p14="http://schemas.microsoft.com/office/powerpoint/2010/main" val="133703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Forecasting</a:t>
            </a:r>
          </a:p>
        </p:txBody>
      </p:sp>
      <p:sp>
        <p:nvSpPr>
          <p:cNvPr id="3" name="Content Placeholder 2"/>
          <p:cNvSpPr>
            <a:spLocks noGrp="1"/>
          </p:cNvSpPr>
          <p:nvPr>
            <p:ph idx="1"/>
          </p:nvPr>
        </p:nvSpPr>
        <p:spPr/>
        <p:txBody>
          <a:bodyPr>
            <a:normAutofit lnSpcReduction="10000"/>
          </a:bodyPr>
          <a:lstStyle/>
          <a:p>
            <a:r>
              <a:rPr lang="en-US" dirty="0"/>
              <a:t>In time series, a data point will typically consist of:</a:t>
            </a:r>
            <a:endParaRPr lang="en-US" sz="2400" dirty="0"/>
          </a:p>
          <a:p>
            <a:pPr lvl="1"/>
            <a:r>
              <a:rPr lang="en-US" i="1" dirty="0"/>
              <a:t>Systematic component (S) </a:t>
            </a:r>
            <a:r>
              <a:rPr lang="en-US" dirty="0"/>
              <a:t>– expected value</a:t>
            </a:r>
          </a:p>
          <a:p>
            <a:pPr lvl="2"/>
            <a:r>
              <a:rPr lang="en-US" i="1" dirty="0"/>
              <a:t>Level</a:t>
            </a:r>
            <a:r>
              <a:rPr lang="en-US" dirty="0"/>
              <a:t> (current de-</a:t>
            </a:r>
            <a:r>
              <a:rPr lang="en-US" dirty="0" err="1"/>
              <a:t>seasonalized</a:t>
            </a:r>
            <a:r>
              <a:rPr lang="en-US" dirty="0"/>
              <a:t> demand)</a:t>
            </a:r>
          </a:p>
          <a:p>
            <a:pPr lvl="2"/>
            <a:r>
              <a:rPr lang="en-US" i="1" dirty="0"/>
              <a:t>Trend</a:t>
            </a:r>
            <a:r>
              <a:rPr lang="en-US" dirty="0"/>
              <a:t> (growth or decline in demand)</a:t>
            </a:r>
          </a:p>
          <a:p>
            <a:pPr lvl="2"/>
            <a:r>
              <a:rPr lang="en-US" i="1" dirty="0"/>
              <a:t>Seasonality</a:t>
            </a:r>
            <a:r>
              <a:rPr lang="en-US" dirty="0"/>
              <a:t> (predictable seasonal fluctuation)</a:t>
            </a:r>
          </a:p>
          <a:p>
            <a:pPr lvl="1"/>
            <a:r>
              <a:rPr lang="en-US" i="1" dirty="0"/>
              <a:t>Random component </a:t>
            </a:r>
            <a:r>
              <a:rPr lang="en-US" dirty="0"/>
              <a:t>– part of forecast that deviates from the systematic part</a:t>
            </a:r>
          </a:p>
          <a:p>
            <a:endParaRPr lang="en-US" dirty="0"/>
          </a:p>
          <a:p>
            <a:r>
              <a:rPr lang="en-US" dirty="0"/>
              <a:t>Three ways to calculate the systematic component</a:t>
            </a:r>
          </a:p>
          <a:p>
            <a:pPr lvl="1"/>
            <a:r>
              <a:rPr lang="en-US" dirty="0"/>
              <a:t>Multiplicative </a:t>
            </a:r>
            <a:r>
              <a:rPr lang="en-US" dirty="0">
                <a:sym typeface="Wingdings" panose="05000000000000000000" pitchFamily="2" charset="2"/>
              </a:rPr>
              <a:t> </a:t>
            </a:r>
            <a:r>
              <a:rPr lang="en-US" dirty="0"/>
              <a:t>S = level  x  trend  x  seasonal factor</a:t>
            </a:r>
          </a:p>
          <a:p>
            <a:pPr lvl="1"/>
            <a:r>
              <a:rPr lang="en-US" dirty="0"/>
              <a:t>Additive </a:t>
            </a:r>
            <a:r>
              <a:rPr lang="en-US" dirty="0">
                <a:sym typeface="Wingdings" panose="05000000000000000000" pitchFamily="2" charset="2"/>
              </a:rPr>
              <a:t> </a:t>
            </a:r>
            <a:r>
              <a:rPr lang="en-US" dirty="0"/>
              <a:t>S = level + trend + seasonal factor</a:t>
            </a:r>
          </a:p>
          <a:p>
            <a:pPr lvl="1"/>
            <a:r>
              <a:rPr lang="en-US" dirty="0"/>
              <a:t>Mixed </a:t>
            </a:r>
            <a:r>
              <a:rPr lang="en-US" dirty="0">
                <a:sym typeface="Wingdings" panose="05000000000000000000" pitchFamily="2" charset="2"/>
              </a:rPr>
              <a:t> </a:t>
            </a:r>
            <a:r>
              <a:rPr lang="en-US" dirty="0"/>
              <a:t>S = (level + trend)  x  seasonal factor</a:t>
            </a:r>
          </a:p>
          <a:p>
            <a:pPr lvl="1"/>
            <a:endParaRPr lang="en-US" dirty="0"/>
          </a:p>
          <a:p>
            <a:pPr lvl="2"/>
            <a:endParaRPr lang="en-US" dirty="0"/>
          </a:p>
        </p:txBody>
      </p:sp>
      <p:sp>
        <p:nvSpPr>
          <p:cNvPr id="14" name="Left Brace 13"/>
          <p:cNvSpPr/>
          <p:nvPr/>
        </p:nvSpPr>
        <p:spPr>
          <a:xfrm flipH="1">
            <a:off x="7138218" y="2035278"/>
            <a:ext cx="619433" cy="824518"/>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922486" y="2262871"/>
            <a:ext cx="3746091" cy="369332"/>
          </a:xfrm>
          <a:prstGeom prst="rect">
            <a:avLst/>
          </a:prstGeom>
          <a:noFill/>
        </p:spPr>
        <p:txBody>
          <a:bodyPr wrap="square" rtlCol="0">
            <a:spAutoFit/>
          </a:bodyPr>
          <a:lstStyle/>
          <a:p>
            <a:r>
              <a:rPr lang="en-US" dirty="0"/>
              <a:t>Used in calculating the forecasts!</a:t>
            </a:r>
          </a:p>
        </p:txBody>
      </p:sp>
    </p:spTree>
    <p:extLst>
      <p:ext uri="{BB962C8B-B14F-4D97-AF65-F5344CB8AC3E}">
        <p14:creationId xmlns:p14="http://schemas.microsoft.com/office/powerpoint/2010/main" val="395291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Forecasting</a:t>
            </a:r>
          </a:p>
        </p:txBody>
      </p:sp>
      <p:sp>
        <p:nvSpPr>
          <p:cNvPr id="3" name="Content Placeholder 2"/>
          <p:cNvSpPr>
            <a:spLocks noGrp="1"/>
          </p:cNvSpPr>
          <p:nvPr>
            <p:ph idx="1"/>
          </p:nvPr>
        </p:nvSpPr>
        <p:spPr/>
        <p:txBody>
          <a:bodyPr>
            <a:normAutofit lnSpcReduction="10000"/>
          </a:bodyPr>
          <a:lstStyle/>
          <a:p>
            <a:r>
              <a:rPr lang="en-US" dirty="0"/>
              <a:t>Depending on the patterns in the data, the suitable forecasting method changes, therefore, it is important to visualize and analyze the data before starting applying a method</a:t>
            </a:r>
          </a:p>
          <a:p>
            <a:pPr lvl="1"/>
            <a:r>
              <a:rPr lang="en-US" dirty="0"/>
              <a:t>Read FPP ‘Chapter 2 – Time Series Graphics’ for different visualization tools</a:t>
            </a:r>
          </a:p>
          <a:p>
            <a:endParaRPr lang="en-US" dirty="0"/>
          </a:p>
          <a:p>
            <a:r>
              <a:rPr lang="en-US" dirty="0"/>
              <a:t>Time series forecasting methods:</a:t>
            </a:r>
          </a:p>
          <a:p>
            <a:pPr lvl="1"/>
            <a:r>
              <a:rPr lang="en-US" dirty="0"/>
              <a:t>Moving Average Method</a:t>
            </a:r>
          </a:p>
          <a:p>
            <a:pPr lvl="1"/>
            <a:r>
              <a:rPr lang="en-US" dirty="0"/>
              <a:t>Exponential Smoothing Method</a:t>
            </a:r>
          </a:p>
          <a:p>
            <a:pPr lvl="1"/>
            <a:endParaRPr lang="en-US" dirty="0"/>
          </a:p>
          <a:p>
            <a:pPr lvl="1"/>
            <a:r>
              <a:rPr lang="en-US" dirty="0"/>
              <a:t>Holt’s Linear Trend Method</a:t>
            </a:r>
          </a:p>
          <a:p>
            <a:pPr lvl="1"/>
            <a:endParaRPr lang="en-US" dirty="0"/>
          </a:p>
          <a:p>
            <a:pPr lvl="1"/>
            <a:r>
              <a:rPr lang="en-US" dirty="0"/>
              <a:t>Holt-Winters’ Seasonal Method</a:t>
            </a:r>
          </a:p>
          <a:p>
            <a:pPr lvl="1"/>
            <a:endParaRPr lang="en-US" dirty="0"/>
          </a:p>
          <a:p>
            <a:pPr lvl="2"/>
            <a:endParaRPr lang="en-US" dirty="0"/>
          </a:p>
        </p:txBody>
      </p:sp>
      <p:sp>
        <p:nvSpPr>
          <p:cNvPr id="7" name="Left Brace 6"/>
          <p:cNvSpPr/>
          <p:nvPr/>
        </p:nvSpPr>
        <p:spPr>
          <a:xfrm flipH="1">
            <a:off x="5102941" y="3687097"/>
            <a:ext cx="619433" cy="647537"/>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flipH="1">
            <a:off x="5102941" y="4700300"/>
            <a:ext cx="619433" cy="406191"/>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flipH="1">
            <a:off x="5102941" y="5417020"/>
            <a:ext cx="619433" cy="406191"/>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415548" y="3687097"/>
            <a:ext cx="3746091" cy="646331"/>
          </a:xfrm>
          <a:prstGeom prst="rect">
            <a:avLst/>
          </a:prstGeom>
          <a:noFill/>
        </p:spPr>
        <p:txBody>
          <a:bodyPr wrap="square" rtlCol="0">
            <a:spAutoFit/>
          </a:bodyPr>
          <a:lstStyle/>
          <a:p>
            <a:r>
              <a:rPr lang="en-US" dirty="0"/>
              <a:t>Suitable for time series without trends and seasonality</a:t>
            </a:r>
          </a:p>
        </p:txBody>
      </p:sp>
      <p:sp>
        <p:nvSpPr>
          <p:cNvPr id="12" name="TextBox 11"/>
          <p:cNvSpPr txBox="1"/>
          <p:nvPr/>
        </p:nvSpPr>
        <p:spPr>
          <a:xfrm>
            <a:off x="6415548" y="4580229"/>
            <a:ext cx="3746091" cy="646331"/>
          </a:xfrm>
          <a:prstGeom prst="rect">
            <a:avLst/>
          </a:prstGeom>
          <a:noFill/>
        </p:spPr>
        <p:txBody>
          <a:bodyPr wrap="square" rtlCol="0">
            <a:spAutoFit/>
          </a:bodyPr>
          <a:lstStyle/>
          <a:p>
            <a:r>
              <a:rPr lang="en-US" dirty="0"/>
              <a:t>Suitable for time series with trend but not seasonality</a:t>
            </a:r>
          </a:p>
        </p:txBody>
      </p:sp>
      <p:sp>
        <p:nvSpPr>
          <p:cNvPr id="13" name="TextBox 12"/>
          <p:cNvSpPr txBox="1"/>
          <p:nvPr/>
        </p:nvSpPr>
        <p:spPr>
          <a:xfrm>
            <a:off x="6415547" y="5296949"/>
            <a:ext cx="3746091" cy="646331"/>
          </a:xfrm>
          <a:prstGeom prst="rect">
            <a:avLst/>
          </a:prstGeom>
          <a:noFill/>
        </p:spPr>
        <p:txBody>
          <a:bodyPr wrap="square" rtlCol="0">
            <a:spAutoFit/>
          </a:bodyPr>
          <a:lstStyle/>
          <a:p>
            <a:r>
              <a:rPr lang="en-US" dirty="0"/>
              <a:t>Suitable for time series with trend and seasonality</a:t>
            </a:r>
          </a:p>
        </p:txBody>
      </p:sp>
    </p:spTree>
    <p:extLst>
      <p:ext uri="{BB962C8B-B14F-4D97-AF65-F5344CB8AC3E}">
        <p14:creationId xmlns:p14="http://schemas.microsoft.com/office/powerpoint/2010/main" val="362236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Live Session</a:t>
            </a:r>
          </a:p>
        </p:txBody>
      </p:sp>
      <p:sp>
        <p:nvSpPr>
          <p:cNvPr id="3" name="Content Placeholder 2"/>
          <p:cNvSpPr>
            <a:spLocks noGrp="1"/>
          </p:cNvSpPr>
          <p:nvPr>
            <p:ph idx="1"/>
          </p:nvPr>
        </p:nvSpPr>
        <p:spPr/>
        <p:txBody>
          <a:bodyPr>
            <a:normAutofit lnSpcReduction="10000"/>
          </a:bodyPr>
          <a:lstStyle/>
          <a:p>
            <a:r>
              <a:rPr lang="en-US" dirty="0">
                <a:solidFill>
                  <a:schemeClr val="bg1">
                    <a:lumMod val="95000"/>
                  </a:schemeClr>
                </a:solidFill>
              </a:rPr>
              <a:t>Introduction to Forecasting (FPP Chapter 1)</a:t>
            </a:r>
          </a:p>
          <a:p>
            <a:r>
              <a:rPr lang="en-US" dirty="0">
                <a:solidFill>
                  <a:schemeClr val="bg1">
                    <a:lumMod val="95000"/>
                  </a:schemeClr>
                </a:solidFill>
              </a:rPr>
              <a:t>Simple Forecasting Methods (FPP Chapter 3.1)</a:t>
            </a:r>
          </a:p>
          <a:p>
            <a:r>
              <a:rPr lang="en-US" dirty="0">
                <a:solidFill>
                  <a:schemeClr val="bg1">
                    <a:lumMod val="95000"/>
                  </a:schemeClr>
                </a:solidFill>
              </a:rPr>
              <a:t>Judgmental and Simulation Forecasting (FPP Chapter 4)</a:t>
            </a:r>
          </a:p>
          <a:p>
            <a:r>
              <a:rPr lang="en-US" dirty="0">
                <a:solidFill>
                  <a:schemeClr val="bg1">
                    <a:lumMod val="95000"/>
                  </a:schemeClr>
                </a:solidFill>
              </a:rPr>
              <a:t>Introduction to Time Series Forecasting (FPP Chapter 2.3)</a:t>
            </a:r>
          </a:p>
          <a:p>
            <a:endParaRPr lang="en-US" dirty="0"/>
          </a:p>
          <a:p>
            <a:r>
              <a:rPr lang="en-US" dirty="0"/>
              <a:t>Review and Homework 1 Overview</a:t>
            </a:r>
          </a:p>
          <a:p>
            <a:endParaRPr lang="en-US" dirty="0"/>
          </a:p>
          <a:p>
            <a:endParaRPr lang="en-US" dirty="0">
              <a:solidFill>
                <a:schemeClr val="bg2"/>
              </a:solidFill>
            </a:endParaRPr>
          </a:p>
          <a:p>
            <a:endParaRPr lang="en-US" dirty="0"/>
          </a:p>
          <a:p>
            <a:pPr marL="0" indent="0">
              <a:buNone/>
            </a:pPr>
            <a:endParaRPr lang="en-US" dirty="0"/>
          </a:p>
        </p:txBody>
      </p:sp>
    </p:spTree>
    <p:extLst>
      <p:ext uri="{BB962C8B-B14F-4D97-AF65-F5344CB8AC3E}">
        <p14:creationId xmlns:p14="http://schemas.microsoft.com/office/powerpoint/2010/main" val="147398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lnSpcReduction="10000"/>
          </a:bodyPr>
          <a:lstStyle/>
          <a:p>
            <a:r>
              <a:rPr lang="en-US" dirty="0"/>
              <a:t>Basics of forecasts and forecasting</a:t>
            </a:r>
          </a:p>
          <a:p>
            <a:pPr lvl="1"/>
            <a:r>
              <a:rPr lang="en-US" dirty="0"/>
              <a:t>Importance of time horizon</a:t>
            </a:r>
          </a:p>
          <a:p>
            <a:pPr lvl="1"/>
            <a:r>
              <a:rPr lang="en-US" dirty="0"/>
              <a:t>Characteristics of forecasts</a:t>
            </a:r>
          </a:p>
          <a:p>
            <a:pPr lvl="1"/>
            <a:r>
              <a:rPr lang="en-US" dirty="0"/>
              <a:t>Forecasting planning</a:t>
            </a:r>
          </a:p>
          <a:p>
            <a:r>
              <a:rPr lang="en-US" dirty="0"/>
              <a:t>Simple forecasting methods</a:t>
            </a:r>
          </a:p>
          <a:p>
            <a:pPr lvl="1"/>
            <a:r>
              <a:rPr lang="en-US" dirty="0"/>
              <a:t>Average, Naïve, Seasonal Naïve, and Drift methods</a:t>
            </a:r>
          </a:p>
          <a:p>
            <a:r>
              <a:rPr lang="en-US" dirty="0"/>
              <a:t>Judgmental and Simulation Forecasting</a:t>
            </a:r>
          </a:p>
          <a:p>
            <a:pPr lvl="1"/>
            <a:r>
              <a:rPr lang="en-US" dirty="0"/>
              <a:t>When to use?</a:t>
            </a:r>
          </a:p>
          <a:p>
            <a:pPr lvl="1"/>
            <a:r>
              <a:rPr lang="en-US" dirty="0"/>
              <a:t>Characteristics of judgmental forecasts</a:t>
            </a:r>
          </a:p>
          <a:p>
            <a:pPr lvl="1"/>
            <a:r>
              <a:rPr lang="en-US" dirty="0"/>
              <a:t>Delphi method and forecasting by analogy</a:t>
            </a:r>
          </a:p>
          <a:p>
            <a:r>
              <a:rPr lang="en-US" dirty="0"/>
              <a:t>Introduction to Time Series Forecasting</a:t>
            </a:r>
          </a:p>
          <a:p>
            <a:pPr lvl="1"/>
            <a:r>
              <a:rPr lang="en-US" dirty="0"/>
              <a:t>Characteristics of time series</a:t>
            </a:r>
          </a:p>
          <a:p>
            <a:pPr lvl="1"/>
            <a:r>
              <a:rPr lang="en-US" dirty="0"/>
              <a:t>Basic components of time series forecasting</a:t>
            </a:r>
          </a:p>
          <a:p>
            <a:pPr lvl="1"/>
            <a:endParaRPr lang="en-US" dirty="0"/>
          </a:p>
          <a:p>
            <a:pPr lvl="2"/>
            <a:endParaRPr lang="en-US" dirty="0"/>
          </a:p>
        </p:txBody>
      </p:sp>
    </p:spTree>
    <p:extLst>
      <p:ext uri="{BB962C8B-B14F-4D97-AF65-F5344CB8AC3E}">
        <p14:creationId xmlns:p14="http://schemas.microsoft.com/office/powerpoint/2010/main" val="3449141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1 Overview</a:t>
            </a:r>
          </a:p>
        </p:txBody>
      </p:sp>
      <p:sp>
        <p:nvSpPr>
          <p:cNvPr id="3" name="Content Placeholder 2"/>
          <p:cNvSpPr>
            <a:spLocks noGrp="1"/>
          </p:cNvSpPr>
          <p:nvPr>
            <p:ph idx="1"/>
          </p:nvPr>
        </p:nvSpPr>
        <p:spPr/>
        <p:txBody>
          <a:bodyPr>
            <a:normAutofit lnSpcReduction="10000"/>
          </a:bodyPr>
          <a:lstStyle/>
          <a:p>
            <a:r>
              <a:rPr lang="en-US" dirty="0"/>
              <a:t>Overview of Homework 1</a:t>
            </a:r>
          </a:p>
          <a:p>
            <a:pPr lvl="1"/>
            <a:endParaRPr lang="en-US" dirty="0"/>
          </a:p>
          <a:p>
            <a:pPr lvl="2"/>
            <a:endParaRPr lang="en-US" dirty="0"/>
          </a:p>
        </p:txBody>
      </p:sp>
    </p:spTree>
    <p:extLst>
      <p:ext uri="{BB962C8B-B14F-4D97-AF65-F5344CB8AC3E}">
        <p14:creationId xmlns:p14="http://schemas.microsoft.com/office/powerpoint/2010/main" val="427430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lnSpcReduction="10000"/>
          </a:bodyPr>
          <a:lstStyle/>
          <a:p>
            <a:r>
              <a:rPr lang="en-US" dirty="0"/>
              <a:t>Introduction to Forecasting (FPP Chapter 1)</a:t>
            </a:r>
          </a:p>
          <a:p>
            <a:r>
              <a:rPr lang="en-US" dirty="0"/>
              <a:t>Simple Forecasting Methods (FPP Chapter 5.2)</a:t>
            </a:r>
          </a:p>
          <a:p>
            <a:r>
              <a:rPr lang="en-US" dirty="0"/>
              <a:t>Judgmental and Simulation Forecasting (FPP Chapter 6)</a:t>
            </a:r>
          </a:p>
          <a:p>
            <a:r>
              <a:rPr lang="en-US" dirty="0"/>
              <a:t>Introduction to Time Series Forecasting (FPP Chapter 2.3&amp;3.2)</a:t>
            </a:r>
          </a:p>
          <a:p>
            <a:endParaRPr lang="en-US" dirty="0"/>
          </a:p>
          <a:p>
            <a:r>
              <a:rPr lang="en-US" dirty="0"/>
              <a:t>Review and Homework 1 Overview</a:t>
            </a:r>
          </a:p>
        </p:txBody>
      </p:sp>
      <p:sp>
        <p:nvSpPr>
          <p:cNvPr id="4" name="Right Brace 3">
            <a:extLst>
              <a:ext uri="{FF2B5EF4-FFF2-40B4-BE49-F238E27FC236}">
                <a16:creationId xmlns:a16="http://schemas.microsoft.com/office/drawing/2014/main" id="{362363DF-D092-4D1E-A624-B9D69FD01BEA}"/>
              </a:ext>
            </a:extLst>
          </p:cNvPr>
          <p:cNvSpPr/>
          <p:nvPr/>
        </p:nvSpPr>
        <p:spPr>
          <a:xfrm>
            <a:off x="9432074" y="1310690"/>
            <a:ext cx="732430" cy="1917537"/>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58330D3-050B-41CE-BB49-184C714D595D}"/>
              </a:ext>
            </a:extLst>
          </p:cNvPr>
          <p:cNvSpPr txBox="1"/>
          <p:nvPr/>
        </p:nvSpPr>
        <p:spPr>
          <a:xfrm>
            <a:off x="10117540" y="1792406"/>
            <a:ext cx="1396621" cy="954107"/>
          </a:xfrm>
          <a:prstGeom prst="rect">
            <a:avLst/>
          </a:prstGeom>
          <a:noFill/>
        </p:spPr>
        <p:txBody>
          <a:bodyPr wrap="square" rtlCol="0">
            <a:spAutoFit/>
          </a:bodyPr>
          <a:lstStyle/>
          <a:p>
            <a:r>
              <a:rPr lang="en-US" sz="2800" dirty="0">
                <a:solidFill>
                  <a:srgbClr val="C00000"/>
                </a:solidFill>
              </a:rPr>
              <a:t>Online Videos</a:t>
            </a:r>
          </a:p>
        </p:txBody>
      </p:sp>
      <p:sp>
        <p:nvSpPr>
          <p:cNvPr id="6" name="Right Brace 5">
            <a:extLst>
              <a:ext uri="{FF2B5EF4-FFF2-40B4-BE49-F238E27FC236}">
                <a16:creationId xmlns:a16="http://schemas.microsoft.com/office/drawing/2014/main" id="{192C54E0-4F39-4C41-B7D3-88489783CBA9}"/>
              </a:ext>
            </a:extLst>
          </p:cNvPr>
          <p:cNvSpPr/>
          <p:nvPr/>
        </p:nvSpPr>
        <p:spPr>
          <a:xfrm>
            <a:off x="9432074" y="3545111"/>
            <a:ext cx="732430" cy="694792"/>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E55AABE-35A4-4B1E-841A-B31557357063}"/>
              </a:ext>
            </a:extLst>
          </p:cNvPr>
          <p:cNvSpPr txBox="1"/>
          <p:nvPr/>
        </p:nvSpPr>
        <p:spPr>
          <a:xfrm>
            <a:off x="10149786" y="3415454"/>
            <a:ext cx="1396621" cy="954107"/>
          </a:xfrm>
          <a:prstGeom prst="rect">
            <a:avLst/>
          </a:prstGeom>
          <a:noFill/>
        </p:spPr>
        <p:txBody>
          <a:bodyPr wrap="square" rtlCol="0">
            <a:spAutoFit/>
          </a:bodyPr>
          <a:lstStyle/>
          <a:p>
            <a:r>
              <a:rPr lang="en-US" sz="2800" dirty="0">
                <a:solidFill>
                  <a:srgbClr val="C00000"/>
                </a:solidFill>
              </a:rPr>
              <a:t>Live Session</a:t>
            </a:r>
          </a:p>
        </p:txBody>
      </p:sp>
    </p:spTree>
    <p:extLst>
      <p:ext uri="{BB962C8B-B14F-4D97-AF65-F5344CB8AC3E}">
        <p14:creationId xmlns:p14="http://schemas.microsoft.com/office/powerpoint/2010/main" val="47697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Online Video #1</a:t>
            </a:r>
          </a:p>
        </p:txBody>
      </p:sp>
      <p:sp>
        <p:nvSpPr>
          <p:cNvPr id="3" name="Content Placeholder 2"/>
          <p:cNvSpPr>
            <a:spLocks noGrp="1"/>
          </p:cNvSpPr>
          <p:nvPr>
            <p:ph idx="1"/>
          </p:nvPr>
        </p:nvSpPr>
        <p:spPr/>
        <p:txBody>
          <a:bodyPr>
            <a:normAutofit lnSpcReduction="10000"/>
          </a:bodyPr>
          <a:lstStyle/>
          <a:p>
            <a:r>
              <a:rPr lang="en-US" dirty="0"/>
              <a:t>Introduction to Forecasting (FPP Chapter 1)</a:t>
            </a:r>
          </a:p>
          <a:p>
            <a:r>
              <a:rPr lang="en-US" dirty="0">
                <a:solidFill>
                  <a:schemeClr val="bg1">
                    <a:lumMod val="95000"/>
                  </a:schemeClr>
                </a:solidFill>
              </a:rPr>
              <a:t>Simple Forecasting Methods (FPP Chapter 5.2)</a:t>
            </a:r>
          </a:p>
          <a:p>
            <a:r>
              <a:rPr lang="en-US" dirty="0">
                <a:solidFill>
                  <a:schemeClr val="bg1">
                    <a:lumMod val="95000"/>
                  </a:schemeClr>
                </a:solidFill>
              </a:rPr>
              <a:t>Judgmental and Simulation Forecasting (FPP Chapter 6)</a:t>
            </a:r>
          </a:p>
          <a:p>
            <a:r>
              <a:rPr lang="en-US" dirty="0">
                <a:solidFill>
                  <a:schemeClr val="bg1">
                    <a:lumMod val="95000"/>
                  </a:schemeClr>
                </a:solidFill>
              </a:rPr>
              <a:t>Introduction to Time Series Forecasting (FPP Chapter 2.3&amp;3.2)</a:t>
            </a:r>
          </a:p>
          <a:p>
            <a:endParaRPr lang="en-US" dirty="0">
              <a:solidFill>
                <a:schemeClr val="bg1">
                  <a:lumMod val="95000"/>
                </a:schemeClr>
              </a:solidFill>
            </a:endParaRPr>
          </a:p>
          <a:p>
            <a:r>
              <a:rPr lang="en-US" dirty="0">
                <a:solidFill>
                  <a:schemeClr val="bg1">
                    <a:lumMod val="95000"/>
                  </a:schemeClr>
                </a:solidFill>
              </a:rPr>
              <a:t>Review and Homework 1 Overview</a:t>
            </a:r>
          </a:p>
          <a:p>
            <a:endParaRPr lang="en-US" dirty="0">
              <a:solidFill>
                <a:schemeClr val="bg1">
                  <a:lumMod val="95000"/>
                </a:schemeClr>
              </a:solidFill>
            </a:endParaRPr>
          </a:p>
          <a:p>
            <a:endParaRPr lang="en-US" dirty="0">
              <a:solidFill>
                <a:schemeClr val="bg2"/>
              </a:solidFill>
            </a:endParaRPr>
          </a:p>
          <a:p>
            <a:endParaRPr lang="en-US" dirty="0"/>
          </a:p>
          <a:p>
            <a:pPr marL="0" indent="0">
              <a:buNone/>
            </a:pPr>
            <a:endParaRPr lang="en-US" dirty="0"/>
          </a:p>
        </p:txBody>
      </p:sp>
    </p:spTree>
    <p:extLst>
      <p:ext uri="{BB962C8B-B14F-4D97-AF65-F5344CB8AC3E}">
        <p14:creationId xmlns:p14="http://schemas.microsoft.com/office/powerpoint/2010/main" val="364716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Forecasting</a:t>
            </a:r>
          </a:p>
        </p:txBody>
      </p:sp>
      <p:sp>
        <p:nvSpPr>
          <p:cNvPr id="3" name="Content Placeholder 2"/>
          <p:cNvSpPr>
            <a:spLocks noGrp="1"/>
          </p:cNvSpPr>
          <p:nvPr>
            <p:ph idx="1"/>
          </p:nvPr>
        </p:nvSpPr>
        <p:spPr/>
        <p:txBody>
          <a:bodyPr>
            <a:normAutofit lnSpcReduction="10000"/>
          </a:bodyPr>
          <a:lstStyle/>
          <a:p>
            <a:r>
              <a:rPr lang="en-US" dirty="0">
                <a:solidFill>
                  <a:srgbClr val="C00000"/>
                </a:solidFill>
              </a:rPr>
              <a:t>Forecasting</a:t>
            </a:r>
            <a:r>
              <a:rPr lang="en-US" dirty="0"/>
              <a:t> is about predicting the future as accurately as possible</a:t>
            </a:r>
          </a:p>
          <a:p>
            <a:pPr lvl="1"/>
            <a:r>
              <a:rPr lang="en-US" dirty="0"/>
              <a:t>It accounts for all of the information available, including historical data and knowledge of any future events that might impact the forecasts. </a:t>
            </a:r>
          </a:p>
          <a:p>
            <a:r>
              <a:rPr lang="en-US" dirty="0"/>
              <a:t>Forecasting is required in many situations: </a:t>
            </a:r>
          </a:p>
          <a:p>
            <a:pPr lvl="1"/>
            <a:r>
              <a:rPr lang="en-US" dirty="0"/>
              <a:t>Deciding whether to build another power generation plant in the next five years requires forecasts of future demand </a:t>
            </a:r>
          </a:p>
          <a:p>
            <a:pPr lvl="1"/>
            <a:r>
              <a:rPr lang="en-US" dirty="0"/>
              <a:t>Scheduling staff in a call center next week requires forecasts of call volumes </a:t>
            </a:r>
          </a:p>
          <a:p>
            <a:pPr lvl="1"/>
            <a:r>
              <a:rPr lang="en-US" dirty="0"/>
              <a:t>Stocking an inventory requires forecasts of stock requirements</a:t>
            </a:r>
          </a:p>
          <a:p>
            <a:pPr lvl="1"/>
            <a:r>
              <a:rPr lang="en-US" dirty="0"/>
              <a:t>Demand forecasting forms the basis for all planning decisions in a supply chain</a:t>
            </a:r>
          </a:p>
          <a:p>
            <a:r>
              <a:rPr lang="en-US" dirty="0">
                <a:solidFill>
                  <a:srgbClr val="C00000"/>
                </a:solidFill>
              </a:rPr>
              <a:t>Goals</a:t>
            </a:r>
            <a:r>
              <a:rPr lang="en-US" dirty="0"/>
              <a:t> are what you would like to have happen. </a:t>
            </a:r>
          </a:p>
          <a:p>
            <a:pPr lvl="1"/>
            <a:r>
              <a:rPr lang="en-US" dirty="0"/>
              <a:t>Goals should be linked to forecasts and plans</a:t>
            </a:r>
          </a:p>
          <a:p>
            <a:r>
              <a:rPr lang="en-US" dirty="0">
                <a:solidFill>
                  <a:srgbClr val="C00000"/>
                </a:solidFill>
              </a:rPr>
              <a:t>Planning</a:t>
            </a:r>
            <a:r>
              <a:rPr lang="en-US" dirty="0"/>
              <a:t> is a response to forecasts and goals. </a:t>
            </a:r>
          </a:p>
          <a:p>
            <a:pPr lvl="1"/>
            <a:r>
              <a:rPr lang="en-US" dirty="0"/>
              <a:t>Planning involves determining the appropriate actions that are required to make your forecasts match your goals. </a:t>
            </a:r>
          </a:p>
          <a:p>
            <a:pPr lvl="1"/>
            <a:endParaRPr lang="en-US" dirty="0"/>
          </a:p>
        </p:txBody>
      </p:sp>
    </p:spTree>
    <p:extLst>
      <p:ext uri="{BB962C8B-B14F-4D97-AF65-F5344CB8AC3E}">
        <p14:creationId xmlns:p14="http://schemas.microsoft.com/office/powerpoint/2010/main" val="91410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Forecasting</a:t>
            </a:r>
          </a:p>
        </p:txBody>
      </p:sp>
      <p:sp>
        <p:nvSpPr>
          <p:cNvPr id="3" name="Content Placeholder 2"/>
          <p:cNvSpPr>
            <a:spLocks noGrp="1"/>
          </p:cNvSpPr>
          <p:nvPr>
            <p:ph idx="1"/>
          </p:nvPr>
        </p:nvSpPr>
        <p:spPr>
          <a:xfrm>
            <a:off x="355002" y="1312433"/>
            <a:ext cx="6974946" cy="4864530"/>
          </a:xfrm>
        </p:spPr>
        <p:txBody>
          <a:bodyPr>
            <a:normAutofit lnSpcReduction="10000"/>
          </a:bodyPr>
          <a:lstStyle/>
          <a:p>
            <a:r>
              <a:rPr lang="en-US" dirty="0">
                <a:solidFill>
                  <a:srgbClr val="C00000"/>
                </a:solidFill>
              </a:rPr>
              <a:t>Time horizon in forecasting:</a:t>
            </a:r>
          </a:p>
          <a:p>
            <a:pPr lvl="1"/>
            <a:r>
              <a:rPr lang="en-US" dirty="0"/>
              <a:t>Short-term forecasting (days/weeks)</a:t>
            </a:r>
          </a:p>
          <a:p>
            <a:pPr lvl="2"/>
            <a:r>
              <a:rPr lang="en-US" dirty="0"/>
              <a:t>Used for short-term operational planning </a:t>
            </a:r>
          </a:p>
          <a:p>
            <a:pPr lvl="2"/>
            <a:r>
              <a:rPr lang="en-US" dirty="0"/>
              <a:t>Such as inventory management, material requirements planning, scheduling of personnel, production and transportation. </a:t>
            </a:r>
          </a:p>
          <a:p>
            <a:pPr lvl="1"/>
            <a:r>
              <a:rPr lang="en-US" dirty="0"/>
              <a:t>Intermediate-term forecasting (weeks/months)</a:t>
            </a:r>
          </a:p>
          <a:p>
            <a:pPr lvl="2"/>
            <a:r>
              <a:rPr lang="en-US" dirty="0"/>
              <a:t>Needed to determine future resource requirements, in order to purchase raw materials, hire personnel, or buy machinery and equipment. </a:t>
            </a:r>
          </a:p>
          <a:p>
            <a:pPr lvl="2"/>
            <a:r>
              <a:rPr lang="en-US" dirty="0"/>
              <a:t>Used for sales patterns, resource requirements, labor management</a:t>
            </a:r>
          </a:p>
          <a:p>
            <a:pPr lvl="1"/>
            <a:r>
              <a:rPr lang="en-US" dirty="0"/>
              <a:t>Long-term forecasting (months/years)</a:t>
            </a:r>
          </a:p>
          <a:p>
            <a:pPr lvl="2"/>
            <a:r>
              <a:rPr lang="en-US" dirty="0"/>
              <a:t>Used in strategic planning. Such decisions must take account of market opportunities, environmental factors and internal resources. </a:t>
            </a:r>
          </a:p>
          <a:p>
            <a:pPr lvl="2"/>
            <a:r>
              <a:rPr lang="en-US" dirty="0"/>
              <a:t>Capacity management, long-term production planning</a:t>
            </a:r>
          </a:p>
          <a:p>
            <a:endParaRPr lang="en-US" dirty="0"/>
          </a:p>
          <a:p>
            <a:pPr lvl="1"/>
            <a:endParaRPr lang="en-US" dirty="0"/>
          </a:p>
        </p:txBody>
      </p:sp>
      <p:pic>
        <p:nvPicPr>
          <p:cNvPr id="14" name="Picture 13"/>
          <p:cNvPicPr>
            <a:picLocks noChangeAspect="1"/>
          </p:cNvPicPr>
          <p:nvPr/>
        </p:nvPicPr>
        <p:blipFill>
          <a:blip r:embed="rId2"/>
          <a:stretch>
            <a:fillRect/>
          </a:stretch>
        </p:blipFill>
        <p:spPr>
          <a:xfrm>
            <a:off x="7515341" y="1691772"/>
            <a:ext cx="4213277" cy="3869875"/>
          </a:xfrm>
          <a:prstGeom prst="rect">
            <a:avLst/>
          </a:prstGeom>
        </p:spPr>
      </p:pic>
    </p:spTree>
    <p:extLst>
      <p:ext uri="{BB962C8B-B14F-4D97-AF65-F5344CB8AC3E}">
        <p14:creationId xmlns:p14="http://schemas.microsoft.com/office/powerpoint/2010/main" val="264866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Forecasting</a:t>
            </a:r>
          </a:p>
        </p:txBody>
      </p:sp>
      <p:sp>
        <p:nvSpPr>
          <p:cNvPr id="3" name="Content Placeholder 2"/>
          <p:cNvSpPr>
            <a:spLocks noGrp="1"/>
          </p:cNvSpPr>
          <p:nvPr>
            <p:ph idx="1"/>
          </p:nvPr>
        </p:nvSpPr>
        <p:spPr/>
        <p:txBody>
          <a:bodyPr>
            <a:normAutofit lnSpcReduction="10000"/>
          </a:bodyPr>
          <a:lstStyle/>
          <a:p>
            <a:r>
              <a:rPr lang="en-US" dirty="0">
                <a:solidFill>
                  <a:srgbClr val="C00000"/>
                </a:solidFill>
              </a:rPr>
              <a:t>Characteristics of forecasts:</a:t>
            </a:r>
          </a:p>
          <a:p>
            <a:pPr lvl="1"/>
            <a:r>
              <a:rPr lang="en-US" dirty="0"/>
              <a:t>Forecasts are always inaccurate and should thus include both the expected value of the forecast and a measure of forecast error</a:t>
            </a:r>
          </a:p>
          <a:p>
            <a:pPr lvl="1"/>
            <a:r>
              <a:rPr lang="en-US" dirty="0"/>
              <a:t>Long-term forecasts are usually less accurate than short-term forecasts</a:t>
            </a:r>
          </a:p>
          <a:p>
            <a:pPr lvl="2"/>
            <a:r>
              <a:rPr lang="en-US" dirty="0"/>
              <a:t>Predicting the further future is more difficult!</a:t>
            </a:r>
          </a:p>
          <a:p>
            <a:pPr lvl="1"/>
            <a:r>
              <a:rPr lang="en-US" dirty="0"/>
              <a:t>Aggregate forecasts are usually more accurate than disaggregate forecasts</a:t>
            </a:r>
          </a:p>
          <a:p>
            <a:pPr lvl="2"/>
            <a:r>
              <a:rPr lang="en-US" dirty="0"/>
              <a:t>Forecasting the demand for Large-brown pants vs. forecasting the demand for Large-pants</a:t>
            </a:r>
          </a:p>
          <a:p>
            <a:r>
              <a:rPr lang="en-US" dirty="0">
                <a:solidFill>
                  <a:srgbClr val="C00000"/>
                </a:solidFill>
              </a:rPr>
              <a:t>A good forecasting is:</a:t>
            </a:r>
          </a:p>
          <a:p>
            <a:pPr lvl="1"/>
            <a:r>
              <a:rPr lang="en-US" dirty="0"/>
              <a:t>Timely and in meaningful units</a:t>
            </a:r>
          </a:p>
          <a:p>
            <a:pPr lvl="1"/>
            <a:r>
              <a:rPr lang="en-US" dirty="0"/>
              <a:t>Reliable and as accurate as possible</a:t>
            </a:r>
          </a:p>
          <a:p>
            <a:pPr lvl="1"/>
            <a:r>
              <a:rPr lang="en-US" dirty="0"/>
              <a:t>Easily determined and documented</a:t>
            </a:r>
          </a:p>
          <a:p>
            <a:endParaRPr lang="en-US" dirty="0"/>
          </a:p>
        </p:txBody>
      </p:sp>
    </p:spTree>
    <p:extLst>
      <p:ext uri="{BB962C8B-B14F-4D97-AF65-F5344CB8AC3E}">
        <p14:creationId xmlns:p14="http://schemas.microsoft.com/office/powerpoint/2010/main" val="144628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Forecasting</a:t>
            </a:r>
          </a:p>
        </p:txBody>
      </p:sp>
      <p:sp>
        <p:nvSpPr>
          <p:cNvPr id="3" name="Content Placeholder 2"/>
          <p:cNvSpPr>
            <a:spLocks noGrp="1"/>
          </p:cNvSpPr>
          <p:nvPr>
            <p:ph idx="1"/>
          </p:nvPr>
        </p:nvSpPr>
        <p:spPr/>
        <p:txBody>
          <a:bodyPr>
            <a:normAutofit lnSpcReduction="10000"/>
          </a:bodyPr>
          <a:lstStyle/>
          <a:p>
            <a:r>
              <a:rPr lang="en-US" dirty="0">
                <a:solidFill>
                  <a:srgbClr val="C00000"/>
                </a:solidFill>
              </a:rPr>
              <a:t>Forecasting task:</a:t>
            </a:r>
          </a:p>
          <a:p>
            <a:pPr marL="971550" lvl="1" indent="-514350">
              <a:buFont typeface="+mj-lt"/>
              <a:buAutoNum type="arabicPeriod"/>
            </a:pPr>
            <a:r>
              <a:rPr lang="en-US" dirty="0">
                <a:solidFill>
                  <a:srgbClr val="C00000"/>
                </a:solidFill>
              </a:rPr>
              <a:t>Problem Definition: </a:t>
            </a:r>
            <a:r>
              <a:rPr lang="en-US" dirty="0"/>
              <a:t>Why needed? Who will use them? For what? What will be the effects of forecasts? </a:t>
            </a:r>
          </a:p>
          <a:p>
            <a:pPr marL="971550" lvl="1" indent="-514350">
              <a:buFont typeface="+mj-lt"/>
              <a:buAutoNum type="arabicPeriod"/>
            </a:pPr>
            <a:r>
              <a:rPr lang="en-US" dirty="0">
                <a:solidFill>
                  <a:srgbClr val="C00000"/>
                </a:solidFill>
              </a:rPr>
              <a:t>Gather information: </a:t>
            </a:r>
            <a:r>
              <a:rPr lang="en-US" dirty="0"/>
              <a:t>Collect all the data! Statistical data and input from experts. Know the dynamics! </a:t>
            </a:r>
          </a:p>
          <a:p>
            <a:pPr marL="971550" lvl="1" indent="-514350">
              <a:buFont typeface="+mj-lt"/>
              <a:buAutoNum type="arabicPeriod"/>
            </a:pPr>
            <a:r>
              <a:rPr lang="en-US" dirty="0">
                <a:solidFill>
                  <a:srgbClr val="C00000"/>
                </a:solidFill>
              </a:rPr>
              <a:t>Preliminary analyses: </a:t>
            </a:r>
            <a:r>
              <a:rPr lang="en-US" dirty="0"/>
              <a:t>Analyze the data, observe patterns (trends, cycles, etc.)</a:t>
            </a:r>
          </a:p>
          <a:p>
            <a:pPr marL="971550" lvl="1" indent="-514350">
              <a:buFont typeface="+mj-lt"/>
              <a:buAutoNum type="arabicPeriod"/>
            </a:pPr>
            <a:r>
              <a:rPr lang="en-US" dirty="0">
                <a:solidFill>
                  <a:srgbClr val="C00000"/>
                </a:solidFill>
              </a:rPr>
              <a:t>Choose the method: </a:t>
            </a:r>
            <a:r>
              <a:rPr lang="en-US" dirty="0"/>
              <a:t>Depending on the data and the dynamics, compare couple of methods, and select a final method to use.</a:t>
            </a:r>
          </a:p>
          <a:p>
            <a:pPr marL="971550" lvl="1" indent="-514350">
              <a:buFont typeface="+mj-lt"/>
              <a:buAutoNum type="arabicPeriod"/>
            </a:pPr>
            <a:r>
              <a:rPr lang="en-US" dirty="0">
                <a:solidFill>
                  <a:srgbClr val="C00000"/>
                </a:solidFill>
              </a:rPr>
              <a:t>Use and evaluate: </a:t>
            </a:r>
            <a:r>
              <a:rPr lang="en-US" dirty="0"/>
              <a:t>Use the method and evaluate it continuously (check the accuracy as new information becomes available), make changes in the method specifications as need (or maybe change the method)</a:t>
            </a:r>
          </a:p>
          <a:p>
            <a:endParaRPr lang="en-US" dirty="0"/>
          </a:p>
        </p:txBody>
      </p:sp>
    </p:spTree>
    <p:extLst>
      <p:ext uri="{BB962C8B-B14F-4D97-AF65-F5344CB8AC3E}">
        <p14:creationId xmlns:p14="http://schemas.microsoft.com/office/powerpoint/2010/main" val="232289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Forecasting</a:t>
            </a:r>
          </a:p>
        </p:txBody>
      </p:sp>
      <p:sp>
        <p:nvSpPr>
          <p:cNvPr id="3" name="Content Placeholder 2"/>
          <p:cNvSpPr>
            <a:spLocks noGrp="1"/>
          </p:cNvSpPr>
          <p:nvPr>
            <p:ph idx="1"/>
          </p:nvPr>
        </p:nvSpPr>
        <p:spPr/>
        <p:txBody>
          <a:bodyPr>
            <a:normAutofit lnSpcReduction="10000"/>
          </a:bodyPr>
          <a:lstStyle/>
          <a:p>
            <a:r>
              <a:rPr lang="en-US" dirty="0">
                <a:solidFill>
                  <a:srgbClr val="C00000"/>
                </a:solidFill>
              </a:rPr>
              <a:t>Forecasting methods overview:</a:t>
            </a:r>
          </a:p>
          <a:p>
            <a:pPr marL="971550" lvl="1" indent="-514350">
              <a:buFont typeface="+mj-lt"/>
              <a:buAutoNum type="arabicPeriod"/>
            </a:pPr>
            <a:r>
              <a:rPr lang="en-US" dirty="0">
                <a:solidFill>
                  <a:srgbClr val="C00000"/>
                </a:solidFill>
              </a:rPr>
              <a:t>Judgmental methods: </a:t>
            </a:r>
            <a:r>
              <a:rPr lang="en-US" dirty="0"/>
              <a:t>Subject to judgement</a:t>
            </a:r>
          </a:p>
          <a:p>
            <a:pPr lvl="2"/>
            <a:r>
              <a:rPr lang="en-US" dirty="0"/>
              <a:t>When there is not much data</a:t>
            </a:r>
          </a:p>
          <a:p>
            <a:pPr marL="971550" lvl="1" indent="-514350">
              <a:buFont typeface="+mj-lt"/>
              <a:buAutoNum type="arabicPeriod"/>
            </a:pPr>
            <a:r>
              <a:rPr lang="en-US" dirty="0">
                <a:solidFill>
                  <a:srgbClr val="C00000"/>
                </a:solidFill>
              </a:rPr>
              <a:t>Simulation (Scenario-based) method:</a:t>
            </a:r>
            <a:endParaRPr lang="en-US" dirty="0"/>
          </a:p>
          <a:p>
            <a:pPr lvl="2"/>
            <a:r>
              <a:rPr lang="en-US" dirty="0"/>
              <a:t>When there is not much data, generate data using simulation</a:t>
            </a:r>
          </a:p>
          <a:p>
            <a:pPr marL="971550" lvl="1" indent="-514350">
              <a:buFont typeface="+mj-lt"/>
              <a:buAutoNum type="arabicPeriod"/>
            </a:pPr>
            <a:r>
              <a:rPr lang="en-US" dirty="0">
                <a:solidFill>
                  <a:srgbClr val="C00000"/>
                </a:solidFill>
              </a:rPr>
              <a:t>Time Series Methods</a:t>
            </a:r>
          </a:p>
          <a:p>
            <a:pPr lvl="2"/>
            <a:r>
              <a:rPr lang="en-US" dirty="0"/>
              <a:t>Use historical data (time series)</a:t>
            </a:r>
          </a:p>
          <a:p>
            <a:pPr marL="971550" lvl="1" indent="-514350">
              <a:buFont typeface="+mj-lt"/>
              <a:buAutoNum type="arabicPeriod"/>
            </a:pPr>
            <a:r>
              <a:rPr lang="en-US" dirty="0">
                <a:solidFill>
                  <a:srgbClr val="C00000"/>
                </a:solidFill>
              </a:rPr>
              <a:t>Casual Methods</a:t>
            </a:r>
          </a:p>
          <a:p>
            <a:pPr lvl="2"/>
            <a:r>
              <a:rPr lang="en-US" dirty="0"/>
              <a:t>Use historical data and/or other factors</a:t>
            </a:r>
          </a:p>
          <a:p>
            <a:pPr lvl="2"/>
            <a:endParaRPr lang="en-US" dirty="0"/>
          </a:p>
          <a:p>
            <a:r>
              <a:rPr lang="en-US" dirty="0"/>
              <a:t>Also, there are other simple forecasting approaches</a:t>
            </a:r>
          </a:p>
          <a:p>
            <a:endParaRPr lang="en-US" dirty="0"/>
          </a:p>
        </p:txBody>
      </p:sp>
    </p:spTree>
    <p:extLst>
      <p:ext uri="{BB962C8B-B14F-4D97-AF65-F5344CB8AC3E}">
        <p14:creationId xmlns:p14="http://schemas.microsoft.com/office/powerpoint/2010/main" val="3078305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4622</TotalTime>
  <Words>2432</Words>
  <Application>Microsoft Office PowerPoint</Application>
  <PresentationFormat>Widescreen</PresentationFormat>
  <Paragraphs>280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QMST 5335 – FORECASTING AND SIMULATION Introduction to Forecasting by Dincer Konur  </vt:lpstr>
      <vt:lpstr>Learning Objectives:</vt:lpstr>
      <vt:lpstr>Outline</vt:lpstr>
      <vt:lpstr>Outline – Online Video #1</vt:lpstr>
      <vt:lpstr>Introduction to Forecasting</vt:lpstr>
      <vt:lpstr>Introduction to Forecasting</vt:lpstr>
      <vt:lpstr>Introduction to Forecasting</vt:lpstr>
      <vt:lpstr>Introduction to Forecasting</vt:lpstr>
      <vt:lpstr>Introduction to Forecasting</vt:lpstr>
      <vt:lpstr>Outline – Online Video #2</vt:lpstr>
      <vt:lpstr>Simple Forecasting Methods</vt:lpstr>
      <vt:lpstr>Simple Forecasting Methods</vt:lpstr>
      <vt:lpstr>Simple Forecasting Methods</vt:lpstr>
      <vt:lpstr>Simple Forecasting Methods</vt:lpstr>
      <vt:lpstr>Outline – Online Video #3</vt:lpstr>
      <vt:lpstr>Judgmental and Simulation Forecasting</vt:lpstr>
      <vt:lpstr>Judgmental and Simulation Forecasting</vt:lpstr>
      <vt:lpstr>Judgmental and Simulation Forecasting</vt:lpstr>
      <vt:lpstr>Outline – Online Video #4</vt:lpstr>
      <vt:lpstr>Time Series Forecasting</vt:lpstr>
      <vt:lpstr>Time Series Forecasting</vt:lpstr>
      <vt:lpstr>Time Series Forecasting</vt:lpstr>
      <vt:lpstr>Time Series Forecasting</vt:lpstr>
      <vt:lpstr>Time Series Forecasting</vt:lpstr>
      <vt:lpstr>Time Series Forecasting</vt:lpstr>
      <vt:lpstr>Outline – Live Session</vt:lpstr>
      <vt:lpstr>Review</vt:lpstr>
      <vt:lpstr>Homework 1 Overview</vt:lpstr>
    </vt:vector>
  </TitlesOfParts>
  <Company>Missouri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Konur, Dincer</dc:creator>
  <cp:lastModifiedBy>Dincer Konur</cp:lastModifiedBy>
  <cp:revision>256</cp:revision>
  <dcterms:created xsi:type="dcterms:W3CDTF">2018-08-17T02:14:39Z</dcterms:created>
  <dcterms:modified xsi:type="dcterms:W3CDTF">2020-08-21T02:33:44Z</dcterms:modified>
</cp:coreProperties>
</file>