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0316-9E2F-4555-A645-E6E548FB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94018" cy="2190946"/>
          </a:xfrm>
        </p:spPr>
        <p:txBody>
          <a:bodyPr/>
          <a:lstStyle/>
          <a:p>
            <a:pPr algn="ctr"/>
            <a:r>
              <a:rPr lang="en-US" dirty="0"/>
              <a:t>Aviation Accidents Data Analysis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06E8B-C790-4187-ABCC-253E488C5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</a:t>
            </a:r>
            <a:r>
              <a:rPr lang="en-US" dirty="0"/>
              <a:t> Raman Gill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4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1869144B-C6C8-4278-A417-DE4AC53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59" y="1063219"/>
            <a:ext cx="8825658" cy="861420"/>
          </a:xfrm>
        </p:spPr>
        <p:txBody>
          <a:bodyPr/>
          <a:lstStyle/>
          <a:p>
            <a:r>
              <a:rPr lang="en-US" b="1" dirty="0"/>
              <a:t>Project goals: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9435F-E8FF-4474-8FDB-92AE415C8E86}"/>
              </a:ext>
            </a:extLst>
          </p:cNvPr>
          <p:cNvSpPr txBox="1"/>
          <p:nvPr/>
        </p:nvSpPr>
        <p:spPr>
          <a:xfrm>
            <a:off x="1437759" y="2133152"/>
            <a:ext cx="8630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 better understand the aircraft accidents through aviation history from 1920s to 2020s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B30FC-4715-4D1D-A095-E5708CC6FCEE}"/>
              </a:ext>
            </a:extLst>
          </p:cNvPr>
          <p:cNvSpPr txBox="1"/>
          <p:nvPr/>
        </p:nvSpPr>
        <p:spPr>
          <a:xfrm>
            <a:off x="1513172" y="2967335"/>
            <a:ext cx="9327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How many accidents occurred each year</a:t>
            </a:r>
          </a:p>
          <a:p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How many fatalities occurred each year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Which aircraft manufacturers had highest accidents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93262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1869144B-C6C8-4278-A417-DE4AC53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59" y="1063219"/>
            <a:ext cx="8825658" cy="861420"/>
          </a:xfrm>
        </p:spPr>
        <p:txBody>
          <a:bodyPr/>
          <a:lstStyle/>
          <a:p>
            <a:r>
              <a:rPr lang="en-US" b="1" dirty="0"/>
              <a:t>Data Source: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9435F-E8FF-4474-8FDB-92AE415C8E86}"/>
              </a:ext>
            </a:extLst>
          </p:cNvPr>
          <p:cNvSpPr txBox="1"/>
          <p:nvPr/>
        </p:nvSpPr>
        <p:spPr>
          <a:xfrm>
            <a:off x="1437759" y="2133152"/>
            <a:ext cx="9148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Raw data was obtained from Kaggle in CSV</a:t>
            </a:r>
          </a:p>
          <a:p>
            <a:endParaRPr lang="en-US" i="1" dirty="0"/>
          </a:p>
          <a:p>
            <a:r>
              <a:rPr lang="en-US" i="1" dirty="0"/>
              <a:t>https://www.kaggle.com/datasets/alsonp/aviation-accidents-aviation-safety-network-dataset</a:t>
            </a:r>
          </a:p>
          <a:p>
            <a:endParaRPr lang="en-US" i="1" dirty="0"/>
          </a:p>
          <a:p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41ADD-2F3C-425E-A4BD-2266F9DB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9" y="3833959"/>
            <a:ext cx="10501459" cy="22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1869144B-C6C8-4278-A417-DE4AC53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59" y="1063219"/>
            <a:ext cx="8825658" cy="861420"/>
          </a:xfrm>
        </p:spPr>
        <p:txBody>
          <a:bodyPr/>
          <a:lstStyle/>
          <a:p>
            <a:r>
              <a:rPr lang="en-US" b="1" dirty="0"/>
              <a:t>Data Review and Cleaning: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9435F-E8FF-4474-8FDB-92AE415C8E86}"/>
              </a:ext>
            </a:extLst>
          </p:cNvPr>
          <p:cNvSpPr txBox="1"/>
          <p:nvPr/>
        </p:nvSpPr>
        <p:spPr>
          <a:xfrm>
            <a:off x="1772238" y="2133152"/>
            <a:ext cx="8295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Performed In excel and Power Query</a:t>
            </a:r>
          </a:p>
          <a:p>
            <a:endParaRPr lang="en-US" i="1" dirty="0"/>
          </a:p>
          <a:p>
            <a:r>
              <a:rPr lang="en-US" i="1" dirty="0"/>
              <a:t>Duplicates</a:t>
            </a:r>
          </a:p>
          <a:p>
            <a:endParaRPr lang="en-US" i="1" dirty="0"/>
          </a:p>
          <a:p>
            <a:r>
              <a:rPr lang="en-US" i="1" dirty="0"/>
              <a:t>Blank Cells</a:t>
            </a:r>
          </a:p>
          <a:p>
            <a:endParaRPr lang="en-US" i="1" dirty="0"/>
          </a:p>
          <a:p>
            <a:r>
              <a:rPr lang="en-US" i="1" dirty="0"/>
              <a:t>Special character removal </a:t>
            </a:r>
          </a:p>
          <a:p>
            <a:endParaRPr lang="en-US" i="1" dirty="0"/>
          </a:p>
          <a:p>
            <a:endParaRPr lang="en-US" i="1" dirty="0"/>
          </a:p>
          <a:p>
            <a:br>
              <a:rPr lang="en-US" dirty="0"/>
            </a:b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02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1869144B-C6C8-4278-A417-DE4AC53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59" y="1063219"/>
            <a:ext cx="8825658" cy="861420"/>
          </a:xfrm>
        </p:spPr>
        <p:txBody>
          <a:bodyPr/>
          <a:lstStyle/>
          <a:p>
            <a:r>
              <a:rPr lang="en-US" b="1" dirty="0"/>
              <a:t>Data Transformation: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9435F-E8FF-4474-8FDB-92AE415C8E86}"/>
              </a:ext>
            </a:extLst>
          </p:cNvPr>
          <p:cNvSpPr txBox="1"/>
          <p:nvPr/>
        </p:nvSpPr>
        <p:spPr>
          <a:xfrm>
            <a:off x="1437759" y="1812641"/>
            <a:ext cx="9205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Performed In excel and Power Query</a:t>
            </a:r>
          </a:p>
          <a:p>
            <a:endParaRPr lang="en-US" i="1" dirty="0"/>
          </a:p>
          <a:p>
            <a:r>
              <a:rPr lang="en-US" i="1" dirty="0"/>
              <a:t>Used delimiters to obtain manufacturer name</a:t>
            </a:r>
          </a:p>
          <a:p>
            <a:endParaRPr lang="en-US" i="1" dirty="0"/>
          </a:p>
          <a:p>
            <a:r>
              <a:rPr lang="en-US" i="1" dirty="0"/>
              <a:t>Used conditional column in PQ to obtain column for accidents with fatalities</a:t>
            </a:r>
          </a:p>
          <a:p>
            <a:endParaRPr lang="en-US" i="1" dirty="0"/>
          </a:p>
          <a:p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6B2C6-34B8-4B0A-A8C6-5D3B4719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0" y="3459976"/>
            <a:ext cx="10740186" cy="28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5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1869144B-C6C8-4278-A417-DE4AC53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59" y="1063219"/>
            <a:ext cx="8825658" cy="861420"/>
          </a:xfrm>
        </p:spPr>
        <p:txBody>
          <a:bodyPr/>
          <a:lstStyle/>
          <a:p>
            <a:r>
              <a:rPr lang="en-US" b="1" dirty="0"/>
              <a:t>Number of accidents by year</a:t>
            </a:r>
            <a:endParaRPr lang="en-CA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4C185-6112-4F5B-81F5-E1B8754D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6" y="2050394"/>
            <a:ext cx="10924978" cy="2757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F2A34-1360-4F57-A764-DF47806C20AB}"/>
              </a:ext>
            </a:extLst>
          </p:cNvPr>
          <p:cNvSpPr txBox="1"/>
          <p:nvPr/>
        </p:nvSpPr>
        <p:spPr>
          <a:xfrm>
            <a:off x="942746" y="5261323"/>
            <a:ext cx="90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light"/>
              </a:rPr>
              <a:t>Highest number of aircraft accidents occurred in 1944</a:t>
            </a:r>
            <a:endParaRPr lang="en-CA" dirty="0">
              <a:latin typeface="Robolight"/>
            </a:endParaRPr>
          </a:p>
        </p:txBody>
      </p:sp>
    </p:spTree>
    <p:extLst>
      <p:ext uri="{BB962C8B-B14F-4D97-AF65-F5344CB8AC3E}">
        <p14:creationId xmlns:p14="http://schemas.microsoft.com/office/powerpoint/2010/main" val="188974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1869144B-C6C8-4278-A417-DE4AC53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59" y="1063219"/>
            <a:ext cx="8825658" cy="861420"/>
          </a:xfrm>
        </p:spPr>
        <p:txBody>
          <a:bodyPr/>
          <a:lstStyle/>
          <a:p>
            <a:r>
              <a:rPr lang="en-US" b="1" dirty="0"/>
              <a:t>Number of fatalities by year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16CA-5B7E-4107-A5CC-62A784C4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55" y="2266753"/>
            <a:ext cx="7809595" cy="2079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69A17-0BC8-483C-BD5E-44A1D6A04B8B}"/>
              </a:ext>
            </a:extLst>
          </p:cNvPr>
          <p:cNvSpPr txBox="1"/>
          <p:nvPr/>
        </p:nvSpPr>
        <p:spPr>
          <a:xfrm>
            <a:off x="1295655" y="5006799"/>
            <a:ext cx="90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light"/>
              </a:rPr>
              <a:t>Highest number of aircraft accident with fatalities occurred in 2001</a:t>
            </a:r>
            <a:endParaRPr lang="en-CA" dirty="0">
              <a:latin typeface="Robolight"/>
            </a:endParaRPr>
          </a:p>
        </p:txBody>
      </p:sp>
    </p:spTree>
    <p:extLst>
      <p:ext uri="{BB962C8B-B14F-4D97-AF65-F5344CB8AC3E}">
        <p14:creationId xmlns:p14="http://schemas.microsoft.com/office/powerpoint/2010/main" val="145433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1869144B-C6C8-4278-A417-DE4AC53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59" y="1063219"/>
            <a:ext cx="8825658" cy="861420"/>
          </a:xfrm>
        </p:spPr>
        <p:txBody>
          <a:bodyPr/>
          <a:lstStyle/>
          <a:p>
            <a:r>
              <a:rPr lang="en-US" b="1" dirty="0"/>
              <a:t>Manufactures with highest number of accidents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02E0A-C32A-4460-B718-A20E2C553A4E}"/>
              </a:ext>
            </a:extLst>
          </p:cNvPr>
          <p:cNvSpPr txBox="1"/>
          <p:nvPr/>
        </p:nvSpPr>
        <p:spPr>
          <a:xfrm>
            <a:off x="1295655" y="5006799"/>
            <a:ext cx="900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light"/>
              </a:rPr>
              <a:t>Highest number of aircraft accidents with more than 1000  fatalities are with Douglas, Boeing, Antonov and Lockheed.</a:t>
            </a:r>
            <a:endParaRPr lang="en-CA" dirty="0">
              <a:latin typeface="Robo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A189A2-C508-4180-A8D6-52447CA1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34" y="2177592"/>
            <a:ext cx="8826410" cy="22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554</TotalTime>
  <Words>171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Robolight</vt:lpstr>
      <vt:lpstr>Wingdings 3</vt:lpstr>
      <vt:lpstr>Ion</vt:lpstr>
      <vt:lpstr>Aviation Accidents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Accidents Data Analysis</dc:title>
  <dc:creator>Ramandeep Singh Gill</dc:creator>
  <cp:lastModifiedBy>Ramandeep Singh Gill</cp:lastModifiedBy>
  <cp:revision>15</cp:revision>
  <dcterms:created xsi:type="dcterms:W3CDTF">2023-07-06T18:30:34Z</dcterms:created>
  <dcterms:modified xsi:type="dcterms:W3CDTF">2023-07-25T13:46:11Z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6d35-9428-45a2-885e-7b22f796d882_Enabled">
    <vt:lpwstr>true</vt:lpwstr>
  </property>
  <property fmtid="{D5CDD505-2E9C-101B-9397-08002B2CF9AE}" pid="3" name="MSIP_Label_569b6d35-9428-45a2-885e-7b22f796d882_SetDate">
    <vt:lpwstr>2023-07-06T18:35:20Z</vt:lpwstr>
  </property>
  <property fmtid="{D5CDD505-2E9C-101B-9397-08002B2CF9AE}" pid="4" name="MSIP_Label_569b6d35-9428-45a2-885e-7b22f796d882_Method">
    <vt:lpwstr>Privileged</vt:lpwstr>
  </property>
  <property fmtid="{D5CDD505-2E9C-101B-9397-08002B2CF9AE}" pid="5" name="MSIP_Label_569b6d35-9428-45a2-885e-7b22f796d882_Name">
    <vt:lpwstr>Internal</vt:lpwstr>
  </property>
  <property fmtid="{D5CDD505-2E9C-101B-9397-08002B2CF9AE}" pid="6" name="MSIP_Label_569b6d35-9428-45a2-885e-7b22f796d882_SiteId">
    <vt:lpwstr>cecf09d6-44f1-4c40-95a1-cbafb9319d75</vt:lpwstr>
  </property>
  <property fmtid="{D5CDD505-2E9C-101B-9397-08002B2CF9AE}" pid="7" name="MSIP_Label_569b6d35-9428-45a2-885e-7b22f796d882_ActionId">
    <vt:lpwstr>1f9e0346-0874-4693-b901-2e3ffdfb8e88</vt:lpwstr>
  </property>
  <property fmtid="{D5CDD505-2E9C-101B-9397-08002B2CF9AE}" pid="8" name="MSIP_Label_569b6d35-9428-45a2-885e-7b22f796d882_ContentBits">
    <vt:lpwstr>0</vt:lpwstr>
  </property>
</Properties>
</file>