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A319-D6A8-48C8-9110-D0F83B07D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29" y="1190663"/>
            <a:ext cx="9448800" cy="1825096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Canada Bankruptcy and Insolvency </a:t>
            </a:r>
            <a:br>
              <a:rPr lang="en-US" sz="4800" dirty="0"/>
            </a:br>
            <a:r>
              <a:rPr lang="en-US" sz="4800" dirty="0"/>
              <a:t>Data analysis</a:t>
            </a:r>
            <a:endParaRPr lang="en-CA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A582F-94C3-47D7-B6AF-B5991DA13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5675" y="4753991"/>
            <a:ext cx="9448800" cy="685800"/>
          </a:xfrm>
        </p:spPr>
        <p:txBody>
          <a:bodyPr/>
          <a:lstStyle/>
          <a:p>
            <a:r>
              <a:rPr lang="en-US" dirty="0"/>
              <a:t>By: Raman Gill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70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A319-D6A8-48C8-9110-D0F83B07D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681616"/>
            <a:ext cx="9448800" cy="685800"/>
          </a:xfrm>
        </p:spPr>
        <p:txBody>
          <a:bodyPr>
            <a:noAutofit/>
          </a:bodyPr>
          <a:lstStyle/>
          <a:p>
            <a:r>
              <a:rPr lang="en-US" sz="3200" dirty="0"/>
              <a:t>Project goals:</a:t>
            </a:r>
            <a:endParaRPr lang="en-CA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A582F-94C3-47D7-B6AF-B5991DA13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4360" y="1887328"/>
            <a:ext cx="9686040" cy="6858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To better understand the bankruptcy and insolvency in Canada from 1987 to 2023</a:t>
            </a:r>
            <a:endParaRPr lang="en-CA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EA71739-5C8C-4043-BFB2-8596AA7A6546}"/>
              </a:ext>
            </a:extLst>
          </p:cNvPr>
          <p:cNvSpPr txBox="1">
            <a:spLocks/>
          </p:cNvSpPr>
          <p:nvPr/>
        </p:nvSpPr>
        <p:spPr>
          <a:xfrm>
            <a:off x="1522429" y="3093041"/>
            <a:ext cx="9686040" cy="2644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i="1" dirty="0"/>
              <a:t>How many proposals were filed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i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i="1" dirty="0"/>
              <a:t>What is the trend for bankruptcies for various between businesses and consumers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i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i="1" dirty="0"/>
              <a:t>What is the trend for insolvency between businesses and consumers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297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A319-D6A8-48C8-9110-D0F83B07D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397087"/>
            <a:ext cx="9448800" cy="685800"/>
          </a:xfrm>
        </p:spPr>
        <p:txBody>
          <a:bodyPr>
            <a:noAutofit/>
          </a:bodyPr>
          <a:lstStyle/>
          <a:p>
            <a:r>
              <a:rPr lang="en-US" sz="3200" dirty="0"/>
              <a:t>Data Source:</a:t>
            </a:r>
            <a:endParaRPr lang="en-CA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A582F-94C3-47D7-B6AF-B5991DA13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4360" y="1387707"/>
            <a:ext cx="9686040" cy="685800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Government of Canada</a:t>
            </a:r>
          </a:p>
          <a:p>
            <a:r>
              <a:rPr lang="en-US" b="1" dirty="0"/>
              <a:t> 	https://open.canada.ca/data/en/dataset/746709f1-c729-44a1-ba84-7be5eadd3664</a:t>
            </a: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F38FD-8364-427D-B591-B14E5F040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57" y="2073506"/>
            <a:ext cx="9686039" cy="457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0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A319-D6A8-48C8-9110-D0F83B07D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681616"/>
            <a:ext cx="9448800" cy="685800"/>
          </a:xfrm>
        </p:spPr>
        <p:txBody>
          <a:bodyPr>
            <a:noAutofit/>
          </a:bodyPr>
          <a:lstStyle/>
          <a:p>
            <a:r>
              <a:rPr lang="en-US" sz="3200" dirty="0"/>
              <a:t>Data Review and Cleaning:</a:t>
            </a:r>
            <a:endParaRPr lang="en-CA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A582F-94C3-47D7-B6AF-B5991DA13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4360" y="1887327"/>
            <a:ext cx="9686040" cy="4145828"/>
          </a:xfrm>
        </p:spPr>
        <p:txBody>
          <a:bodyPr>
            <a:normAutofit/>
          </a:bodyPr>
          <a:lstStyle/>
          <a:p>
            <a:r>
              <a:rPr lang="en-US" i="1" dirty="0"/>
              <a:t>Performed In excel and Power Query</a:t>
            </a:r>
          </a:p>
          <a:p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Updated date using flash fill</a:t>
            </a:r>
          </a:p>
          <a:p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Transpose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Delimiters for removal of French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Appended data to add multiple sheets/tables into one table for analysis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653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A319-D6A8-48C8-9110-D0F83B07D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681616"/>
            <a:ext cx="9448800" cy="685800"/>
          </a:xfrm>
        </p:spPr>
        <p:txBody>
          <a:bodyPr>
            <a:noAutofit/>
          </a:bodyPr>
          <a:lstStyle/>
          <a:p>
            <a:r>
              <a:rPr lang="en-US" sz="3200" dirty="0"/>
              <a:t>TRANSFORMED DATA:</a:t>
            </a:r>
            <a:endParaRPr lang="en-CA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454ED6-AF2D-4516-ACBD-C65414ACA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96" y="1748053"/>
            <a:ext cx="10624008" cy="434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4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A319-D6A8-48C8-9110-D0F83B07D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3126" y="681616"/>
            <a:ext cx="9448800" cy="685800"/>
          </a:xfrm>
        </p:spPr>
        <p:txBody>
          <a:bodyPr>
            <a:noAutofit/>
          </a:bodyPr>
          <a:lstStyle/>
          <a:p>
            <a:r>
              <a:rPr lang="en-US" sz="3200" dirty="0"/>
              <a:t>Total proposals:</a:t>
            </a:r>
            <a:endParaRPr lang="en-CA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14C02C-9150-486E-A499-D61508B1C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6" y="1885664"/>
            <a:ext cx="10139604" cy="23186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B3A959-0B34-4A24-9564-68FD3239D38E}"/>
              </a:ext>
            </a:extLst>
          </p:cNvPr>
          <p:cNvSpPr txBox="1"/>
          <p:nvPr/>
        </p:nvSpPr>
        <p:spPr>
          <a:xfrm>
            <a:off x="942746" y="5138775"/>
            <a:ext cx="9002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Robolight"/>
              </a:rPr>
              <a:t>Maximum number of proposals were filed in 2019 around 84,000 , with corporate proposals less than 1,000 and around 83,000</a:t>
            </a:r>
            <a:endParaRPr lang="en-CA" dirty="0">
              <a:latin typeface="Robolight"/>
            </a:endParaRPr>
          </a:p>
        </p:txBody>
      </p:sp>
    </p:spTree>
    <p:extLst>
      <p:ext uri="{BB962C8B-B14F-4D97-AF65-F5344CB8AC3E}">
        <p14:creationId xmlns:p14="http://schemas.microsoft.com/office/powerpoint/2010/main" val="1919548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A319-D6A8-48C8-9110-D0F83B07D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3126" y="681616"/>
            <a:ext cx="9448800" cy="685800"/>
          </a:xfrm>
        </p:spPr>
        <p:txBody>
          <a:bodyPr>
            <a:noAutofit/>
          </a:bodyPr>
          <a:lstStyle/>
          <a:p>
            <a:r>
              <a:rPr lang="en-US" sz="3200" dirty="0"/>
              <a:t>Total insolvencies:</a:t>
            </a:r>
            <a:endParaRPr lang="en-CA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3A959-0B34-4A24-9564-68FD3239D38E}"/>
              </a:ext>
            </a:extLst>
          </p:cNvPr>
          <p:cNvSpPr txBox="1"/>
          <p:nvPr/>
        </p:nvSpPr>
        <p:spPr>
          <a:xfrm>
            <a:off x="942746" y="5138775"/>
            <a:ext cx="9002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Robolight"/>
              </a:rPr>
              <a:t>Maximum number of  insolvencies were in 2009 around 158,000 , with corporate insolvencies less than 7,000 and around 151,000</a:t>
            </a:r>
            <a:endParaRPr lang="en-CA" dirty="0">
              <a:latin typeface="Robo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73B11E-3C3B-4DA2-9C61-74F1C4E50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6" y="2037402"/>
            <a:ext cx="10038005" cy="226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29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A319-D6A8-48C8-9110-D0F83B07D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3126" y="681616"/>
            <a:ext cx="9448800" cy="685800"/>
          </a:xfrm>
        </p:spPr>
        <p:txBody>
          <a:bodyPr>
            <a:noAutofit/>
          </a:bodyPr>
          <a:lstStyle/>
          <a:p>
            <a:r>
              <a:rPr lang="en-US" sz="3200" dirty="0"/>
              <a:t>Total bankruptcies:</a:t>
            </a:r>
            <a:endParaRPr lang="en-CA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3A959-0B34-4A24-9564-68FD3239D38E}"/>
              </a:ext>
            </a:extLst>
          </p:cNvPr>
          <p:cNvSpPr txBox="1"/>
          <p:nvPr/>
        </p:nvSpPr>
        <p:spPr>
          <a:xfrm>
            <a:off x="942746" y="5138775"/>
            <a:ext cx="9002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Robolight"/>
              </a:rPr>
              <a:t>Maximum number of  bankruptcies were in 2009 around 121,000 , with corporate bankruptcies less than 5,000 and around 116,000</a:t>
            </a:r>
            <a:endParaRPr lang="en-CA" dirty="0">
              <a:latin typeface="Robo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73B11E-3C3B-4DA2-9C61-74F1C4E50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6" y="2037402"/>
            <a:ext cx="10038005" cy="226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1139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279</TotalTime>
  <Words>184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Courier New</vt:lpstr>
      <vt:lpstr>Robolight</vt:lpstr>
      <vt:lpstr>Vapor Trail</vt:lpstr>
      <vt:lpstr>Canada Bankruptcy and Insolvency  Data analysis</vt:lpstr>
      <vt:lpstr>Project goals:</vt:lpstr>
      <vt:lpstr>Data Source:</vt:lpstr>
      <vt:lpstr>Data Review and Cleaning:</vt:lpstr>
      <vt:lpstr>TRANSFORMED DATA:</vt:lpstr>
      <vt:lpstr>Total proposals:</vt:lpstr>
      <vt:lpstr>Total insolvencies:</vt:lpstr>
      <vt:lpstr>Total bankruptcies: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Canada Bankruptcy and Insolvency  Data analysis</dc:title>
  <dc:creator>Ramandeep Singh Gill</dc:creator>
  <cp:lastModifiedBy>Ramandeep Singh Gill</cp:lastModifiedBy>
  <cp:revision>16</cp:revision>
  <dcterms:created xsi:type="dcterms:W3CDTF">2023-07-10T19:21:43Z</dcterms:created>
  <dcterms:modified xsi:type="dcterms:W3CDTF">2023-07-25T13:35:04Z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69b6d35-9428-45a2-885e-7b22f796d882_Enabled">
    <vt:lpwstr>true</vt:lpwstr>
  </property>
  <property fmtid="{D5CDD505-2E9C-101B-9397-08002B2CF9AE}" pid="3" name="MSIP_Label_569b6d35-9428-45a2-885e-7b22f796d882_SetDate">
    <vt:lpwstr>2023-07-10T20:31:47Z</vt:lpwstr>
  </property>
  <property fmtid="{D5CDD505-2E9C-101B-9397-08002B2CF9AE}" pid="4" name="MSIP_Label_569b6d35-9428-45a2-885e-7b22f796d882_Method">
    <vt:lpwstr>Privileged</vt:lpwstr>
  </property>
  <property fmtid="{D5CDD505-2E9C-101B-9397-08002B2CF9AE}" pid="5" name="MSIP_Label_569b6d35-9428-45a2-885e-7b22f796d882_Name">
    <vt:lpwstr>Internal</vt:lpwstr>
  </property>
  <property fmtid="{D5CDD505-2E9C-101B-9397-08002B2CF9AE}" pid="6" name="MSIP_Label_569b6d35-9428-45a2-885e-7b22f796d882_SiteId">
    <vt:lpwstr>cecf09d6-44f1-4c40-95a1-cbafb9319d75</vt:lpwstr>
  </property>
  <property fmtid="{D5CDD505-2E9C-101B-9397-08002B2CF9AE}" pid="7" name="MSIP_Label_569b6d35-9428-45a2-885e-7b22f796d882_ActionId">
    <vt:lpwstr>dd735d16-c470-40b0-95dd-919c33f70f4c</vt:lpwstr>
  </property>
  <property fmtid="{D5CDD505-2E9C-101B-9397-08002B2CF9AE}" pid="8" name="MSIP_Label_569b6d35-9428-45a2-885e-7b22f796d882_ContentBits">
    <vt:lpwstr>0</vt:lpwstr>
  </property>
</Properties>
</file>