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69547"/>
  </p:normalViewPr>
  <p:slideViewPr>
    <p:cSldViewPr snapToGrid="0" snapToObjects="1">
      <p:cViewPr varScale="1">
        <p:scale>
          <a:sx n="86" d="100"/>
          <a:sy n="86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8AFC-E777-F145-BDDC-0BAED00D1B5C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621D3-CA9C-3F4B-9A3C-C4915069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21D3-CA9C-3F4B-9A3C-C49150691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21D3-CA9C-3F4B-9A3C-C49150691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621D3-CA9C-3F4B-9A3C-C49150691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DB4BE-F626-6C42-AF94-465CD29E1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37DCBA-9247-1344-A089-EA831FF3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DBEE9C-90FD-ED45-AF6F-F4D82E4C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1CF3B5-3B48-4D48-8D16-EC2D6F7A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E6CDEF-96CB-DA42-BB29-FA150197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58077-5AE1-D445-A9AE-6EB7E0A3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7E4851-F8DB-C546-A523-AA347CF0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59D96F-4192-4F42-B63C-DE66D093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A68409-317D-3F41-AC65-31FEA8BE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13060D-42FC-7C43-A852-D52C182A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D73664-DEBA-094B-9B66-04B237D4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C69732-75E7-3E4E-8D1B-8BA535BC2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C8428A-EB3B-3F44-88F5-A7962BA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7B3C4E-AC1C-D14A-813D-3F1904B5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29B9EF-77F7-644C-8135-944078AF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A9AC1-D906-CC40-BA4F-0ECA242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C72596-F06D-7F4C-921D-3ADD5039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C74EF-4F71-5040-B988-5841A4B6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8CE67B-D509-F34B-87DC-60CBEE81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97794E-327F-784A-ADAA-98D1C6F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073D9-3ACB-094B-B719-086C10B3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E59360-CD40-EA45-8DDA-ED145A0A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CC2A64-ED8D-074E-8108-965020B5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5BD4CB-5BAA-A247-8B4F-78E50BA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C21D7-5C89-AF4C-BA56-AA7B5CF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4992F6-28FC-B748-B30C-CE1F318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E878BC-514F-7849-9B41-42ED1B56D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F5C267-BC87-CC40-B43D-51F2971A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431AB1-24C9-0D43-BC3E-8FC49F98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53DEE2-DDB6-6640-B75C-33236D0B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F8EFAC-1B8B-BE40-9FC6-51167B45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D17F2A-B80B-2245-B554-AB7E7A0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814265-4F19-384B-9500-7A2B5DA3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0067B1-48CB-E643-A813-839B2BB7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7FDE3B-EA8E-4A4C-9DD4-45B11C80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37400E-A315-8F41-A0D2-5EFB4212A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2B9774E-5331-6C47-9263-F725CA4A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432697-93A9-EF4A-96E2-12D782C3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F9C6B2-FABA-854C-8529-50D9D264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A0460-23B9-EC48-9087-AEABE82E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727FF74-C5FF-A348-8D85-649E1995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E915FC-C81C-E940-864A-63B756A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126EAC-E7A3-4940-A40A-B875BA5E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FEBB9A-9AA7-1949-A59A-08D64A5B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136D7D-4DB9-794B-AD47-E23D3955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3AE4D3-F499-CA4C-956B-7CB3387E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C09BD3-493F-584E-BADA-2B989A93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FB192-D0FF-0641-9AA3-47E67CCD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FAA407-EEA3-C346-B29B-F9BABDCF3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0752AD-0D11-C744-B304-8741778B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B4F09F-F88B-4944-849A-3F7A10EB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CFE55D-3838-8A44-B0DD-8649B60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FD20E1-CE07-7048-B1B4-C93B7B07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29E6DCB-6C83-CB4C-8A33-C3425A3EC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F96F8D6-F8F4-F94A-9BE7-08C45D65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535309-846E-C54E-AF4C-56B42767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0836B9-B74C-CC4F-8D14-2A3C51EF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E18B72-8DC7-DE4B-8637-6EE5219C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9F54FFD-F007-AD49-9CF4-65F291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E6B306-924D-534F-A8C0-850064A1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9D35C5-EDCC-A747-B859-03131314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BDAB-5F63-164A-AD3A-D5A705C8899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5473E8-AE87-3C40-997E-5BBB82A8A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6C0673-5710-F14F-93EC-6D9345F1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1E58-F636-0141-86DD-AA40876F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linelibrary.wiley.com/doi/10.1093/emboj/19.21.5635/abstrac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A28F7DD-B546-2446-BFC6-23DB51AC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5" y="376262"/>
            <a:ext cx="10693205" cy="6105475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FC7CCDCD-CFFB-DB40-BC48-3086A41B29AD}"/>
              </a:ext>
            </a:extLst>
          </p:cNvPr>
          <p:cNvSpPr/>
          <p:nvPr/>
        </p:nvSpPr>
        <p:spPr>
          <a:xfrm>
            <a:off x="450165" y="376262"/>
            <a:ext cx="10693205" cy="30527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5A63AAD-00C7-5743-8225-58AAC531CAE6}"/>
              </a:ext>
            </a:extLst>
          </p:cNvPr>
          <p:cNvSpPr/>
          <p:nvPr/>
        </p:nvSpPr>
        <p:spPr>
          <a:xfrm>
            <a:off x="450164" y="3805263"/>
            <a:ext cx="10693205" cy="3052737"/>
          </a:xfrm>
          <a:prstGeom prst="rect">
            <a:avLst/>
          </a:prstGeom>
          <a:solidFill>
            <a:schemeClr val="bg1">
              <a:alpha val="51793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9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FFDEAE86-4E9E-5C47-A7B0-7BB474D7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6" y="-49623"/>
            <a:ext cx="12192000" cy="4943433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876F6109-3124-9244-B4CD-393FDF778948}"/>
              </a:ext>
            </a:extLst>
          </p:cNvPr>
          <p:cNvSpPr/>
          <p:nvPr/>
        </p:nvSpPr>
        <p:spPr>
          <a:xfrm>
            <a:off x="3557588" y="2344994"/>
            <a:ext cx="8415337" cy="2548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HADDOCK 2.4 basic protein-protein docking tutorial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DC174E0-BDDB-9842-8EC5-2E4ED0A0267A}"/>
              </a:ext>
            </a:extLst>
          </p:cNvPr>
          <p:cNvSpPr/>
          <p:nvPr/>
        </p:nvSpPr>
        <p:spPr>
          <a:xfrm>
            <a:off x="283908" y="5475760"/>
            <a:ext cx="134656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www.bonvinlab.org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/education/HADDOCK24/HADDOCK24-protein-protein-basic/#introduction</a:t>
            </a:r>
          </a:p>
        </p:txBody>
      </p:sp>
    </p:spTree>
    <p:extLst>
      <p:ext uri="{BB962C8B-B14F-4D97-AF65-F5344CB8AC3E}">
        <p14:creationId xmlns:p14="http://schemas.microsoft.com/office/powerpoint/2010/main" val="21998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çek, bitki içeren bir resim&#10;&#10;Açıklama otomatik olarak oluşturuldu">
            <a:extLst>
              <a:ext uri="{FF2B5EF4-FFF2-40B4-BE49-F238E27FC236}">
                <a16:creationId xmlns:a16="http://schemas.microsoft.com/office/drawing/2014/main" id="{748169D7-074A-A843-BD84-D9972306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6558" y="-224754"/>
            <a:ext cx="12081451" cy="6858000"/>
          </a:xfrm>
          <a:prstGeom prst="rect">
            <a:avLst/>
          </a:prstGeom>
        </p:spPr>
      </p:pic>
      <p:pic>
        <p:nvPicPr>
          <p:cNvPr id="3" name="Resim 2" descr="gece göğü içeren bir resim&#10;&#10;Açıklama otomatik olarak oluşturuldu">
            <a:extLst>
              <a:ext uri="{FF2B5EF4-FFF2-40B4-BE49-F238E27FC236}">
                <a16:creationId xmlns:a16="http://schemas.microsoft.com/office/drawing/2014/main" id="{AFE17AD5-2C0E-F44A-BE68-2E562129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9473" y="1486058"/>
            <a:ext cx="11896531" cy="6858000"/>
          </a:xfrm>
          <a:prstGeom prst="rect">
            <a:avLst/>
          </a:prstGeom>
        </p:spPr>
      </p:pic>
      <p:pic>
        <p:nvPicPr>
          <p:cNvPr id="5" name="Resim 4" descr="çiçek, bitki içeren bir resim&#10;&#10;Açıklama otomatik olarak oluşturuldu">
            <a:extLst>
              <a:ext uri="{FF2B5EF4-FFF2-40B4-BE49-F238E27FC236}">
                <a16:creationId xmlns:a16="http://schemas.microsoft.com/office/drawing/2014/main" id="{92ED3FC4-5189-A04C-AF02-6FB864340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576" y="225448"/>
            <a:ext cx="12192000" cy="680600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E753C8A-B242-CD4B-B1FE-5DE331E88F3A}"/>
              </a:ext>
            </a:extLst>
          </p:cNvPr>
          <p:cNvSpPr txBox="1"/>
          <p:nvPr/>
        </p:nvSpPr>
        <p:spPr>
          <a:xfrm>
            <a:off x="2785127" y="3484093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45A1DCAA-DF8F-6E49-9FAD-554D7641678A}"/>
              </a:ext>
            </a:extLst>
          </p:cNvPr>
          <p:cNvCxnSpPr/>
          <p:nvPr/>
        </p:nvCxnSpPr>
        <p:spPr>
          <a:xfrm>
            <a:off x="4439255" y="3761185"/>
            <a:ext cx="25514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9EA5C0C-6460-7343-82B1-C67949508C97}"/>
              </a:ext>
            </a:extLst>
          </p:cNvPr>
          <p:cNvSpPr txBox="1"/>
          <p:nvPr/>
        </p:nvSpPr>
        <p:spPr>
          <a:xfrm>
            <a:off x="434534" y="220848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 ID: 1HDN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5B577B7-3131-DE45-ACCB-F9430748ABDC}"/>
              </a:ext>
            </a:extLst>
          </p:cNvPr>
          <p:cNvSpPr txBox="1"/>
          <p:nvPr/>
        </p:nvSpPr>
        <p:spPr>
          <a:xfrm>
            <a:off x="649061" y="491505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 ID: 1F3G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F15FAC-8224-3945-B20C-A4156BDAFC7D}"/>
              </a:ext>
            </a:extLst>
          </p:cNvPr>
          <p:cNvSpPr txBox="1"/>
          <p:nvPr/>
        </p:nvSpPr>
        <p:spPr>
          <a:xfrm>
            <a:off x="1180892" y="6056679"/>
            <a:ext cx="330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glucose-specific</a:t>
            </a:r>
            <a:r>
              <a:rPr lang="tr-TR" dirty="0"/>
              <a:t> </a:t>
            </a:r>
            <a:r>
              <a:rPr lang="tr-TR" dirty="0" err="1"/>
              <a:t>enzyme</a:t>
            </a:r>
            <a:r>
              <a:rPr lang="tr-TR" dirty="0"/>
              <a:t> IIA (E2A)</a:t>
            </a:r>
          </a:p>
          <a:p>
            <a:pPr algn="ctr"/>
            <a:r>
              <a:rPr lang="tr-TR" dirty="0"/>
              <a:t>X-ray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E364E1-B940-4A48-B18A-883AD39BCBD0}"/>
              </a:ext>
            </a:extLst>
          </p:cNvPr>
          <p:cNvSpPr/>
          <p:nvPr/>
        </p:nvSpPr>
        <p:spPr>
          <a:xfrm>
            <a:off x="727928" y="1337048"/>
            <a:ext cx="4802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histidine-containing</a:t>
            </a:r>
            <a:r>
              <a:rPr lang="tr-TR" dirty="0"/>
              <a:t> </a:t>
            </a:r>
            <a:r>
              <a:rPr lang="tr-TR" dirty="0" err="1"/>
              <a:t>phosphocarrier</a:t>
            </a:r>
            <a:r>
              <a:rPr lang="tr-TR" dirty="0"/>
              <a:t> protein (</a:t>
            </a:r>
            <a:r>
              <a:rPr lang="tr-TR" dirty="0" err="1"/>
              <a:t>HPr</a:t>
            </a:r>
            <a:r>
              <a:rPr lang="tr-TR" dirty="0"/>
              <a:t>)</a:t>
            </a:r>
          </a:p>
          <a:p>
            <a:pPr algn="ctr"/>
            <a:r>
              <a:rPr lang="tr-TR" dirty="0"/>
              <a:t>NMR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EBCF3EC-6284-4D43-8357-A82A76AA8CF7}"/>
              </a:ext>
            </a:extLst>
          </p:cNvPr>
          <p:cNvSpPr txBox="1"/>
          <p:nvPr/>
        </p:nvSpPr>
        <p:spPr>
          <a:xfrm>
            <a:off x="9773872" y="339185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 ID: 1GGR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69EC613-E4C5-2248-B213-35E6E2AFB39B}"/>
              </a:ext>
            </a:extLst>
          </p:cNvPr>
          <p:cNvSpPr/>
          <p:nvPr/>
        </p:nvSpPr>
        <p:spPr>
          <a:xfrm>
            <a:off x="6449952" y="4867865"/>
            <a:ext cx="3372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HPr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E2A</a:t>
            </a:r>
          </a:p>
          <a:p>
            <a:pPr algn="ctr"/>
            <a:r>
              <a:rPr lang="tr-TR" dirty="0"/>
              <a:t>NMR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62C6656-A725-E74E-89B5-9C3F60EE1F92}"/>
              </a:ext>
            </a:extLst>
          </p:cNvPr>
          <p:cNvSpPr/>
          <p:nvPr/>
        </p:nvSpPr>
        <p:spPr>
          <a:xfrm>
            <a:off x="4376094" y="646853"/>
            <a:ext cx="67367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dirty="0">
                <a:solidFill>
                  <a:srgbClr val="333332"/>
                </a:solidFill>
              </a:rPr>
              <a:t>E. </a:t>
            </a:r>
            <a:r>
              <a:rPr lang="tr-TR" sz="2200" b="1" dirty="0" err="1">
                <a:solidFill>
                  <a:srgbClr val="333332"/>
                </a:solidFill>
              </a:rPr>
              <a:t>coli</a:t>
            </a:r>
            <a:r>
              <a:rPr lang="tr-TR" sz="2200" b="1" dirty="0">
                <a:solidFill>
                  <a:srgbClr val="333332"/>
                </a:solidFill>
              </a:rPr>
              <a:t> </a:t>
            </a:r>
            <a:r>
              <a:rPr lang="tr-TR" sz="2200" b="1" dirty="0" err="1">
                <a:solidFill>
                  <a:srgbClr val="333332"/>
                </a:solidFill>
              </a:rPr>
              <a:t>proteins</a:t>
            </a:r>
            <a:r>
              <a:rPr lang="tr-TR" sz="2200" b="1" dirty="0">
                <a:solidFill>
                  <a:srgbClr val="333332"/>
                </a:solidFill>
              </a:rPr>
              <a:t> </a:t>
            </a:r>
            <a:r>
              <a:rPr lang="tr-TR" sz="2200" b="1" dirty="0" err="1">
                <a:solidFill>
                  <a:srgbClr val="333332"/>
                </a:solidFill>
              </a:rPr>
              <a:t>involved</a:t>
            </a:r>
            <a:r>
              <a:rPr lang="tr-TR" sz="2200" b="1" dirty="0">
                <a:solidFill>
                  <a:srgbClr val="333332"/>
                </a:solidFill>
              </a:rPr>
              <a:t> in </a:t>
            </a:r>
            <a:r>
              <a:rPr lang="tr-TR" sz="2200" b="1" dirty="0" err="1">
                <a:solidFill>
                  <a:srgbClr val="333332"/>
                </a:solidFill>
              </a:rPr>
              <a:t>glucose</a:t>
            </a:r>
            <a:r>
              <a:rPr lang="tr-TR" sz="2200" b="1" dirty="0">
                <a:solidFill>
                  <a:srgbClr val="333332"/>
                </a:solidFill>
              </a:rPr>
              <a:t> transport</a:t>
            </a:r>
          </a:p>
          <a:p>
            <a:r>
              <a:rPr lang="en-US" sz="2200" b="1" dirty="0"/>
              <a:t>transfer a phosphate group from one protein to another</a:t>
            </a:r>
          </a:p>
        </p:txBody>
      </p:sp>
      <p:sp>
        <p:nvSpPr>
          <p:cNvPr id="18" name="Yuvarlatılmış Dikdörtgen 17">
            <a:extLst>
              <a:ext uri="{FF2B5EF4-FFF2-40B4-BE49-F238E27FC236}">
                <a16:creationId xmlns:a16="http://schemas.microsoft.com/office/drawing/2014/main" id="{748EABF2-D667-D64F-B6A3-4C60B68AA934}"/>
              </a:ext>
            </a:extLst>
          </p:cNvPr>
          <p:cNvSpPr/>
          <p:nvPr/>
        </p:nvSpPr>
        <p:spPr>
          <a:xfrm>
            <a:off x="149030" y="125255"/>
            <a:ext cx="5272193" cy="5532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Biological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8424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Yuvarlatılmış Dikdörtgen 17">
            <a:extLst>
              <a:ext uri="{FF2B5EF4-FFF2-40B4-BE49-F238E27FC236}">
                <a16:creationId xmlns:a16="http://schemas.microsoft.com/office/drawing/2014/main" id="{748EABF2-D667-D64F-B6A3-4C60B68AA934}"/>
              </a:ext>
            </a:extLst>
          </p:cNvPr>
          <p:cNvSpPr/>
          <p:nvPr/>
        </p:nvSpPr>
        <p:spPr>
          <a:xfrm>
            <a:off x="149030" y="125255"/>
            <a:ext cx="3685551" cy="5532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HADDOCK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E96565-9C62-6848-98DA-88FC38D8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189593"/>
            <a:ext cx="3225800" cy="18796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4BA1DF0-2109-554D-9332-CF810DD1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6" y="1363800"/>
            <a:ext cx="6934030" cy="4028800"/>
          </a:xfrm>
          <a:prstGeom prst="rect">
            <a:avLst/>
          </a:prstGeom>
        </p:spPr>
      </p:pic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285C831A-1798-2D41-894E-2018204EED4F}"/>
              </a:ext>
            </a:extLst>
          </p:cNvPr>
          <p:cNvCxnSpPr/>
          <p:nvPr/>
        </p:nvCxnSpPr>
        <p:spPr>
          <a:xfrm flipV="1">
            <a:off x="3834581" y="2579914"/>
            <a:ext cx="4329705" cy="5442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49F93ACB-12A2-0645-816B-E21DFD2E3D61}"/>
              </a:ext>
            </a:extLst>
          </p:cNvPr>
          <p:cNvCxnSpPr>
            <a:cxnSpLocks/>
          </p:cNvCxnSpPr>
          <p:nvPr/>
        </p:nvCxnSpPr>
        <p:spPr>
          <a:xfrm>
            <a:off x="4041410" y="3922486"/>
            <a:ext cx="4220847" cy="3470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9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gece göğü içeren bir resim&#10;&#10;Açıklama otomatik olarak oluşturuldu">
            <a:extLst>
              <a:ext uri="{FF2B5EF4-FFF2-40B4-BE49-F238E27FC236}">
                <a16:creationId xmlns:a16="http://schemas.microsoft.com/office/drawing/2014/main" id="{AFE17AD5-2C0E-F44A-BE68-2E562129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1237" y="1783820"/>
            <a:ext cx="11896531" cy="6858000"/>
          </a:xfrm>
          <a:prstGeom prst="rect">
            <a:avLst/>
          </a:prstGeom>
        </p:spPr>
      </p:pic>
      <p:pic>
        <p:nvPicPr>
          <p:cNvPr id="5" name="Resim 4" descr="çiçek, bitki içeren bir resim&#10;&#10;Açıklama otomatik olarak oluşturuldu">
            <a:extLst>
              <a:ext uri="{FF2B5EF4-FFF2-40B4-BE49-F238E27FC236}">
                <a16:creationId xmlns:a16="http://schemas.microsoft.com/office/drawing/2014/main" id="{92ED3FC4-5189-A04C-AF02-6FB864340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741" y="313695"/>
            <a:ext cx="12192000" cy="6806005"/>
          </a:xfrm>
          <a:prstGeom prst="rect">
            <a:avLst/>
          </a:prstGeom>
        </p:spPr>
      </p:pic>
      <p:pic>
        <p:nvPicPr>
          <p:cNvPr id="7" name="Resim 6" descr="çiçek, bitki içeren bir resim&#10;&#10;Açıklama otomatik olarak oluşturuldu">
            <a:extLst>
              <a:ext uri="{FF2B5EF4-FFF2-40B4-BE49-F238E27FC236}">
                <a16:creationId xmlns:a16="http://schemas.microsoft.com/office/drawing/2014/main" id="{748169D7-074A-A843-BD84-D9972306D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68085" y="-593070"/>
            <a:ext cx="12081451" cy="685800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749C76C8-960A-294F-A211-BCC4A1BD8966}"/>
              </a:ext>
            </a:extLst>
          </p:cNvPr>
          <p:cNvSpPr/>
          <p:nvPr/>
        </p:nvSpPr>
        <p:spPr>
          <a:xfrm>
            <a:off x="158898" y="3621442"/>
            <a:ext cx="78096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333332"/>
                </a:solidFill>
                <a:latin typeface="PT Serif" panose="020A0603040505020204" pitchFamily="18" charset="0"/>
              </a:rPr>
              <a:t>inteface</a:t>
            </a:r>
            <a:r>
              <a:rPr lang="tr-TR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dirty="0" err="1">
                <a:solidFill>
                  <a:srgbClr val="333332"/>
                </a:solidFill>
                <a:latin typeface="PT Serif" panose="020A0603040505020204" pitchFamily="18" charset="0"/>
              </a:rPr>
              <a:t>residues</a:t>
            </a:r>
            <a:r>
              <a:rPr lang="tr-TR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dirty="0" err="1">
                <a:solidFill>
                  <a:srgbClr val="333332"/>
                </a:solidFill>
                <a:latin typeface="PT Serif" panose="020A0603040505020204" pitchFamily="18" charset="0"/>
              </a:rPr>
              <a:t>identified</a:t>
            </a:r>
            <a:r>
              <a:rPr lang="tr-TR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dirty="0" err="1">
                <a:solidFill>
                  <a:srgbClr val="333332"/>
                </a:solidFill>
                <a:latin typeface="PT Serif" panose="020A0603040505020204" pitchFamily="18" charset="0"/>
              </a:rPr>
              <a:t>from</a:t>
            </a:r>
            <a:r>
              <a:rPr lang="tr-TR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b="1" dirty="0">
                <a:solidFill>
                  <a:srgbClr val="333332"/>
                </a:solidFill>
                <a:latin typeface="PT Serif" panose="020A0603040505020204" pitchFamily="18" charset="0"/>
              </a:rPr>
              <a:t>NMR </a:t>
            </a:r>
            <a:r>
              <a:rPr lang="tr-TR" b="1" dirty="0" err="1">
                <a:solidFill>
                  <a:srgbClr val="333332"/>
                </a:solidFill>
                <a:latin typeface="PT Serif" panose="020A0603040505020204" pitchFamily="18" charset="0"/>
              </a:rPr>
              <a:t>chemical</a:t>
            </a:r>
            <a:r>
              <a:rPr lang="tr-TR" b="1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b="1" dirty="0" err="1">
                <a:solidFill>
                  <a:srgbClr val="333332"/>
                </a:solidFill>
                <a:latin typeface="PT Serif" panose="020A0603040505020204" pitchFamily="18" charset="0"/>
              </a:rPr>
              <a:t>shift</a:t>
            </a:r>
            <a:r>
              <a:rPr lang="tr-TR" b="1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b="1" dirty="0" err="1">
                <a:solidFill>
                  <a:srgbClr val="333332"/>
                </a:solidFill>
                <a:latin typeface="PT Serif" panose="020A0603040505020204" pitchFamily="18" charset="0"/>
              </a:rPr>
              <a:t>perturbation</a:t>
            </a:r>
            <a:r>
              <a:rPr lang="tr-TR" b="1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dirty="0">
                <a:solidFill>
                  <a:srgbClr val="333332"/>
                </a:solidFill>
                <a:latin typeface="PT Serif" panose="020A0603040505020204" pitchFamily="18" charset="0"/>
              </a:rPr>
              <a:t>data.</a:t>
            </a:r>
          </a:p>
          <a:p>
            <a:r>
              <a:rPr lang="tr-TR" sz="1500" dirty="0">
                <a:solidFill>
                  <a:srgbClr val="333332"/>
                </a:solidFill>
                <a:latin typeface="PT Serif" panose="020A0603040505020204" pitchFamily="18" charset="0"/>
              </a:rPr>
              <a:t> </a:t>
            </a:r>
            <a:r>
              <a:rPr lang="tr-TR" sz="1500" dirty="0">
                <a:solidFill>
                  <a:srgbClr val="294FA7"/>
                </a:solidFill>
                <a:latin typeface="PT Serif" panose="020A0603040505020204" pitchFamily="18" charset="0"/>
                <a:hlinkClick r:id="rId6"/>
              </a:rPr>
              <a:t>Wang </a:t>
            </a:r>
            <a:r>
              <a:rPr lang="tr-TR" sz="1500" i="1" dirty="0">
                <a:solidFill>
                  <a:srgbClr val="294FA7"/>
                </a:solidFill>
                <a:latin typeface="PT Serif" panose="020A0603040505020204" pitchFamily="18" charset="0"/>
                <a:hlinkClick r:id="rId6"/>
              </a:rPr>
              <a:t>et al</a:t>
            </a:r>
            <a:r>
              <a:rPr lang="tr-TR" sz="1500" dirty="0">
                <a:solidFill>
                  <a:srgbClr val="294FA7"/>
                </a:solidFill>
                <a:latin typeface="PT Serif" panose="020A0603040505020204" pitchFamily="18" charset="0"/>
                <a:hlinkClick r:id="rId6"/>
              </a:rPr>
              <a:t>, EMBO J (2000)</a:t>
            </a:r>
            <a:endParaRPr lang="en-US" sz="15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E753C8A-B242-CD4B-B1FE-5DE331E88F3A}"/>
              </a:ext>
            </a:extLst>
          </p:cNvPr>
          <p:cNvSpPr txBox="1"/>
          <p:nvPr/>
        </p:nvSpPr>
        <p:spPr>
          <a:xfrm>
            <a:off x="2826725" y="2815241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45A1DCAA-DF8F-6E49-9FAD-554D7641678A}"/>
              </a:ext>
            </a:extLst>
          </p:cNvPr>
          <p:cNvCxnSpPr>
            <a:cxnSpLocks/>
          </p:cNvCxnSpPr>
          <p:nvPr/>
        </p:nvCxnSpPr>
        <p:spPr>
          <a:xfrm>
            <a:off x="8188918" y="3899511"/>
            <a:ext cx="10827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9EA5C0C-6460-7343-82B1-C67949508C97}"/>
              </a:ext>
            </a:extLst>
          </p:cNvPr>
          <p:cNvSpPr txBox="1"/>
          <p:nvPr/>
        </p:nvSpPr>
        <p:spPr>
          <a:xfrm>
            <a:off x="4177369" y="213046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 ID: 1HDN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5B577B7-3131-DE45-ACCB-F9430748ABDC}"/>
              </a:ext>
            </a:extLst>
          </p:cNvPr>
          <p:cNvSpPr txBox="1"/>
          <p:nvPr/>
        </p:nvSpPr>
        <p:spPr>
          <a:xfrm>
            <a:off x="4482630" y="55069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PDB ID: 1F3G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F15FAC-8224-3945-B20C-A4156BDAFC7D}"/>
              </a:ext>
            </a:extLst>
          </p:cNvPr>
          <p:cNvSpPr txBox="1"/>
          <p:nvPr/>
        </p:nvSpPr>
        <p:spPr>
          <a:xfrm>
            <a:off x="1311003" y="6288404"/>
            <a:ext cx="330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glucose-specific</a:t>
            </a:r>
            <a:r>
              <a:rPr lang="tr-TR" dirty="0"/>
              <a:t> </a:t>
            </a:r>
            <a:r>
              <a:rPr lang="tr-TR" dirty="0" err="1"/>
              <a:t>enzyme</a:t>
            </a:r>
            <a:r>
              <a:rPr lang="tr-TR" dirty="0"/>
              <a:t> IIA (E2A)</a:t>
            </a:r>
          </a:p>
          <a:p>
            <a:pPr algn="ctr"/>
            <a:r>
              <a:rPr lang="tr-TR" dirty="0"/>
              <a:t>X-ray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E364E1-B940-4A48-B18A-883AD39BCBD0}"/>
              </a:ext>
            </a:extLst>
          </p:cNvPr>
          <p:cNvSpPr/>
          <p:nvPr/>
        </p:nvSpPr>
        <p:spPr>
          <a:xfrm>
            <a:off x="795539" y="891502"/>
            <a:ext cx="4802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histidine-containing</a:t>
            </a:r>
            <a:r>
              <a:rPr lang="tr-TR" dirty="0"/>
              <a:t> </a:t>
            </a:r>
            <a:r>
              <a:rPr lang="tr-TR" dirty="0" err="1"/>
              <a:t>phosphocarrier</a:t>
            </a:r>
            <a:r>
              <a:rPr lang="tr-TR" dirty="0"/>
              <a:t> protein (</a:t>
            </a:r>
            <a:r>
              <a:rPr lang="tr-TR" dirty="0" err="1"/>
              <a:t>HPr</a:t>
            </a:r>
            <a:r>
              <a:rPr lang="tr-TR" dirty="0"/>
              <a:t>)</a:t>
            </a:r>
          </a:p>
          <a:p>
            <a:pPr algn="ctr"/>
            <a:r>
              <a:rPr lang="tr-TR" dirty="0"/>
              <a:t>NMR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69EC613-E4C5-2248-B213-35E6E2AFB39B}"/>
              </a:ext>
            </a:extLst>
          </p:cNvPr>
          <p:cNvSpPr/>
          <p:nvPr/>
        </p:nvSpPr>
        <p:spPr>
          <a:xfrm>
            <a:off x="9893067" y="48657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HADDOCK Model</a:t>
            </a:r>
            <a:endParaRPr lang="en-US" dirty="0"/>
          </a:p>
        </p:txBody>
      </p:sp>
      <p:sp>
        <p:nvSpPr>
          <p:cNvPr id="18" name="Yuvarlatılmış Dikdörtgen 17">
            <a:extLst>
              <a:ext uri="{FF2B5EF4-FFF2-40B4-BE49-F238E27FC236}">
                <a16:creationId xmlns:a16="http://schemas.microsoft.com/office/drawing/2014/main" id="{748EABF2-D667-D64F-B6A3-4C60B68AA934}"/>
              </a:ext>
            </a:extLst>
          </p:cNvPr>
          <p:cNvSpPr/>
          <p:nvPr/>
        </p:nvSpPr>
        <p:spPr>
          <a:xfrm>
            <a:off x="149030" y="125255"/>
            <a:ext cx="9549394" cy="5532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HADDOCK- Information Guided Docking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9A0F1BD-2488-FD45-B50D-65B5836285CC}"/>
              </a:ext>
            </a:extLst>
          </p:cNvPr>
          <p:cNvSpPr txBox="1"/>
          <p:nvPr/>
        </p:nvSpPr>
        <p:spPr>
          <a:xfrm>
            <a:off x="2850247" y="4031567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6589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128</Words>
  <Application>Microsoft Macintosh PowerPoint</Application>
  <PresentationFormat>Geniş ekran</PresentationFormat>
  <Paragraphs>31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PT Serif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eda.smlgl11@gmail.com</dc:creator>
  <cp:lastModifiedBy>eda.smlgl11@gmail.com</cp:lastModifiedBy>
  <cp:revision>7</cp:revision>
  <dcterms:created xsi:type="dcterms:W3CDTF">2021-11-02T07:14:54Z</dcterms:created>
  <dcterms:modified xsi:type="dcterms:W3CDTF">2021-12-17T22:47:53Z</dcterms:modified>
</cp:coreProperties>
</file>