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6" r:id="rId2"/>
    <p:sldId id="259" r:id="rId3"/>
    <p:sldId id="260" r:id="rId4"/>
    <p:sldId id="261" r:id="rId5"/>
    <p:sldId id="258" r:id="rId6"/>
    <p:sldId id="262" r:id="rId7"/>
    <p:sldId id="264" r:id="rId8"/>
    <p:sldId id="266" r:id="rId9"/>
    <p:sldId id="265" r:id="rId10"/>
    <p:sldId id="257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8AD0C-CAB0-4D01-95E0-7427D53771CD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484EB-E999-4A23-970F-B1FA6D5E3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11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8AD0C-CAB0-4D01-95E0-7427D53771CD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484EB-E999-4A23-970F-B1FA6D5E3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33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8AD0C-CAB0-4D01-95E0-7427D53771CD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484EB-E999-4A23-970F-B1FA6D5E3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7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8AD0C-CAB0-4D01-95E0-7427D53771CD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484EB-E999-4A23-970F-B1FA6D5E3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57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8AD0C-CAB0-4D01-95E0-7427D53771CD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484EB-E999-4A23-970F-B1FA6D5E3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76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8AD0C-CAB0-4D01-95E0-7427D53771CD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484EB-E999-4A23-970F-B1FA6D5E3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79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8AD0C-CAB0-4D01-95E0-7427D53771CD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484EB-E999-4A23-970F-B1FA6D5E3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8AD0C-CAB0-4D01-95E0-7427D53771CD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484EB-E999-4A23-970F-B1FA6D5E3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2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8AD0C-CAB0-4D01-95E0-7427D53771CD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484EB-E999-4A23-970F-B1FA6D5E3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86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8AD0C-CAB0-4D01-95E0-7427D53771CD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484EB-E999-4A23-970F-B1FA6D5E3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4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8AD0C-CAB0-4D01-95E0-7427D53771CD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484EB-E999-4A23-970F-B1FA6D5E3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3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8AD0C-CAB0-4D01-95E0-7427D53771CD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484EB-E999-4A23-970F-B1FA6D5E3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3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annar1@email.chop.ed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Heart+Diseas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www.kaggle.com/ronitf/heart-disease-uci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wp-content/uploads/2015/02/rmarkdown-cheatsheet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amllint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yihui/rmarkdown/parameterized-reports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Markdown: Efficient Reporting Workflows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Rich Hanna, MS </a:t>
            </a:r>
          </a:p>
          <a:p>
            <a:r>
              <a:rPr lang="en-US" sz="1400" dirty="0"/>
              <a:t>(that one guy who’s constantly posting on Slack</a:t>
            </a:r>
            <a:r>
              <a:rPr lang="en-US" sz="1400" dirty="0" smtClean="0"/>
              <a:t>)</a:t>
            </a:r>
          </a:p>
          <a:p>
            <a:r>
              <a:rPr lang="en-US" dirty="0" smtClean="0">
                <a:hlinkClick r:id="rId3"/>
              </a:rPr>
              <a:t>hannar1@email.chop.edu</a:t>
            </a:r>
            <a:endParaRPr lang="en-US" dirty="0" smtClean="0"/>
          </a:p>
          <a:p>
            <a:r>
              <a:rPr lang="en-US" dirty="0" smtClean="0"/>
              <a:t>CHOP Critical Care Medicine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72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9082"/>
            <a:ext cx="10515600" cy="1325563"/>
          </a:xfrm>
          <a:noFill/>
        </p:spPr>
        <p:txBody>
          <a:bodyPr/>
          <a:lstStyle/>
          <a:p>
            <a:r>
              <a:rPr lang="en-US" dirty="0" err="1" smtClean="0"/>
              <a:t>Kaggle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54645"/>
            <a:ext cx="10515600" cy="4351338"/>
          </a:xfrm>
        </p:spPr>
        <p:txBody>
          <a:bodyPr/>
          <a:lstStyle/>
          <a:p>
            <a:r>
              <a:rPr lang="en-US" dirty="0" smtClean="0"/>
              <a:t>Online community platform for data scientists owned by Google</a:t>
            </a:r>
          </a:p>
          <a:p>
            <a:r>
              <a:rPr lang="en-US" dirty="0" smtClean="0"/>
              <a:t>Offers public data sets for competitions and exploration</a:t>
            </a:r>
          </a:p>
          <a:p>
            <a:r>
              <a:rPr lang="en-US" dirty="0" smtClean="0"/>
              <a:t>We will be exploring the `</a:t>
            </a:r>
            <a:r>
              <a:rPr lang="en-US" dirty="0" smtClean="0">
                <a:solidFill>
                  <a:srgbClr val="00B050"/>
                </a:solidFill>
              </a:rPr>
              <a:t>heart.csv</a:t>
            </a:r>
            <a:r>
              <a:rPr lang="en-US" dirty="0" smtClean="0"/>
              <a:t>`</a:t>
            </a:r>
          </a:p>
          <a:p>
            <a:pPr lvl="1"/>
            <a:r>
              <a:rPr lang="en-US" dirty="0"/>
              <a:t>14 attributes from </a:t>
            </a:r>
            <a:r>
              <a:rPr lang="en-US" dirty="0">
                <a:hlinkClick r:id="rId3"/>
              </a:rPr>
              <a:t>UCI Machine Learning Repository </a:t>
            </a:r>
            <a:endParaRPr lang="en-US" dirty="0"/>
          </a:p>
          <a:p>
            <a:pPr lvl="1"/>
            <a:r>
              <a:rPr lang="en-US" dirty="0"/>
              <a:t>303 patients</a:t>
            </a:r>
          </a:p>
          <a:p>
            <a:endParaRPr lang="en-US" dirty="0" smtClean="0"/>
          </a:p>
        </p:txBody>
      </p:sp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4441" y="4437885"/>
            <a:ext cx="7303117" cy="193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75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9082"/>
            <a:ext cx="10515600" cy="1325563"/>
          </a:xfrm>
          <a:noFill/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697" y="1954645"/>
            <a:ext cx="5847104" cy="38892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89" b="6530"/>
          <a:stretch/>
        </p:blipFill>
        <p:spPr>
          <a:xfrm>
            <a:off x="838199" y="1957973"/>
            <a:ext cx="3965137" cy="388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20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9082"/>
            <a:ext cx="10515600" cy="1325563"/>
          </a:xfrm>
          <a:noFill/>
        </p:spPr>
        <p:txBody>
          <a:bodyPr/>
          <a:lstStyle/>
          <a:p>
            <a:r>
              <a:rPr lang="en-US" dirty="0" smtClean="0"/>
              <a:t>Pre-Requisites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54645"/>
            <a:ext cx="10515600" cy="4351338"/>
          </a:xfrm>
        </p:spPr>
        <p:txBody>
          <a:bodyPr/>
          <a:lstStyle/>
          <a:p>
            <a:r>
              <a:rPr lang="en-US" dirty="0" smtClean="0"/>
              <a:t>Some understanding of </a:t>
            </a:r>
            <a:r>
              <a:rPr lang="en-US" dirty="0" err="1" smtClean="0"/>
              <a:t>Rstudio</a:t>
            </a:r>
            <a:r>
              <a:rPr lang="en-US" dirty="0" smtClean="0"/>
              <a:t> layout</a:t>
            </a:r>
          </a:p>
          <a:p>
            <a:r>
              <a:rPr lang="en-US" dirty="0" smtClean="0"/>
              <a:t>Base level understanding of R language:</a:t>
            </a:r>
          </a:p>
          <a:p>
            <a:pPr lvl="1"/>
            <a:r>
              <a:rPr lang="en-US" dirty="0" smtClean="0"/>
              <a:t>ggplot2()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plyr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An incessant loathing of Excel</a:t>
            </a:r>
          </a:p>
          <a:p>
            <a:r>
              <a:rPr lang="en-US" dirty="0" smtClean="0"/>
              <a:t>A desire to learn</a:t>
            </a:r>
          </a:p>
        </p:txBody>
      </p:sp>
      <p:pic>
        <p:nvPicPr>
          <p:cNvPr id="3074" name="Picture 2" descr="Image result for angry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617" y="3715789"/>
            <a:ext cx="556894" cy="556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smil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669" y="4272683"/>
            <a:ext cx="556895" cy="55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1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9082"/>
            <a:ext cx="10515600" cy="1325563"/>
          </a:xfrm>
          <a:noFill/>
        </p:spPr>
        <p:txBody>
          <a:bodyPr/>
          <a:lstStyle/>
          <a:p>
            <a:r>
              <a:rPr lang="en-US" dirty="0" smtClean="0"/>
              <a:t>Project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54645"/>
            <a:ext cx="10515600" cy="4351338"/>
          </a:xfrm>
        </p:spPr>
        <p:txBody>
          <a:bodyPr/>
          <a:lstStyle/>
          <a:p>
            <a:r>
              <a:rPr lang="en-US" dirty="0" smtClean="0"/>
              <a:t>CHOP R User </a:t>
            </a:r>
            <a:r>
              <a:rPr lang="en-US" dirty="0" err="1" smtClean="0"/>
              <a:t>Group.Rproj</a:t>
            </a:r>
            <a:endParaRPr lang="en-US" dirty="0" smtClean="0"/>
          </a:p>
          <a:p>
            <a:r>
              <a:rPr lang="en-US" dirty="0" smtClean="0"/>
              <a:t>CHOP R User </a:t>
            </a:r>
            <a:r>
              <a:rPr lang="en-US" dirty="0" err="1" smtClean="0"/>
              <a:t>Group.rmd</a:t>
            </a:r>
            <a:endParaRPr lang="en-US" dirty="0" smtClean="0"/>
          </a:p>
          <a:p>
            <a:r>
              <a:rPr lang="en-US" dirty="0" smtClean="0"/>
              <a:t>reference.docx</a:t>
            </a:r>
          </a:p>
          <a:p>
            <a:r>
              <a:rPr lang="en-US" dirty="0" smtClean="0"/>
              <a:t>heart.csv</a:t>
            </a:r>
          </a:p>
        </p:txBody>
      </p:sp>
      <p:pic>
        <p:nvPicPr>
          <p:cNvPr id="2052" name="Picture 4" descr="Image result for blueprin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388" y="2190987"/>
            <a:ext cx="3878653" cy="387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61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9082"/>
            <a:ext cx="10515600" cy="1325563"/>
          </a:xfrm>
          <a:noFill/>
        </p:spPr>
        <p:txBody>
          <a:bodyPr/>
          <a:lstStyle/>
          <a:p>
            <a:r>
              <a:rPr lang="en-US" dirty="0" err="1" smtClean="0"/>
              <a:t>RProjects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54645"/>
            <a:ext cx="7198011" cy="4351338"/>
          </a:xfrm>
        </p:spPr>
        <p:txBody>
          <a:bodyPr/>
          <a:lstStyle/>
          <a:p>
            <a:r>
              <a:rPr lang="en-US" dirty="0" smtClean="0"/>
              <a:t>R Projects come with many benefits:</a:t>
            </a:r>
          </a:p>
          <a:p>
            <a:pPr lvl="1"/>
            <a:r>
              <a:rPr lang="en-US" dirty="0" smtClean="0"/>
              <a:t>Remove the need for declaring working directories</a:t>
            </a:r>
          </a:p>
          <a:p>
            <a:pPr lvl="1"/>
            <a:r>
              <a:rPr lang="en-US" dirty="0" smtClean="0"/>
              <a:t>Can be moved all together without breaking links</a:t>
            </a:r>
          </a:p>
          <a:p>
            <a:pPr lvl="1"/>
            <a:r>
              <a:rPr lang="en-US" dirty="0" smtClean="0"/>
              <a:t>Takes advantage of the file explorer view pane</a:t>
            </a:r>
          </a:p>
          <a:p>
            <a:r>
              <a:rPr lang="en-US" dirty="0" smtClean="0"/>
              <a:t>Will always load your last saved display and environment</a:t>
            </a:r>
          </a:p>
        </p:txBody>
      </p:sp>
      <p:pic>
        <p:nvPicPr>
          <p:cNvPr id="2050" name="Picture 2" descr="http://www.rstudio.com/images/docs/projects_n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142" y="1878677"/>
            <a:ext cx="3317589" cy="243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34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9082"/>
            <a:ext cx="10515600" cy="1325563"/>
          </a:xfrm>
          <a:noFill/>
        </p:spPr>
        <p:txBody>
          <a:bodyPr/>
          <a:lstStyle/>
          <a:p>
            <a:r>
              <a:rPr lang="en-US" dirty="0" smtClean="0"/>
              <a:t>Word Reference Doc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54645"/>
            <a:ext cx="85344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 Markdown has 3 main output formats</a:t>
            </a:r>
          </a:p>
          <a:p>
            <a:pPr lvl="1"/>
            <a:r>
              <a:rPr lang="en-US" dirty="0" smtClean="0"/>
              <a:t>HTML (</a:t>
            </a:r>
            <a:r>
              <a:rPr lang="en-US" dirty="0" smtClean="0">
                <a:solidFill>
                  <a:srgbClr val="00B050"/>
                </a:solidFill>
              </a:rPr>
              <a:t>Yay these rock!)</a:t>
            </a:r>
          </a:p>
          <a:p>
            <a:pPr lvl="1"/>
            <a:r>
              <a:rPr lang="en-US" dirty="0" smtClean="0"/>
              <a:t>PDF (</a:t>
            </a:r>
            <a:r>
              <a:rPr lang="en-US" dirty="0" smtClean="0">
                <a:solidFill>
                  <a:schemeClr val="accent4"/>
                </a:solidFill>
              </a:rPr>
              <a:t>Ok I guess this is fine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MS Word (</a:t>
            </a:r>
            <a:r>
              <a:rPr lang="en-US" dirty="0" smtClean="0">
                <a:solidFill>
                  <a:srgbClr val="C00000"/>
                </a:solidFill>
              </a:rPr>
              <a:t>oh goodness please no</a:t>
            </a:r>
            <a:r>
              <a:rPr lang="en-US" dirty="0" smtClean="0"/>
              <a:t>)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will be working with Word…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reference doc is what R will </a:t>
            </a:r>
            <a:r>
              <a:rPr lang="en-US" dirty="0" smtClean="0"/>
              <a:t>use </a:t>
            </a:r>
            <a:r>
              <a:rPr lang="en-US" dirty="0" smtClean="0"/>
              <a:t>for all Word styles</a:t>
            </a:r>
          </a:p>
          <a:p>
            <a:pPr lvl="1"/>
            <a:r>
              <a:rPr lang="en-US" dirty="0" smtClean="0"/>
              <a:t>Word Styles are declared within your reference document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049" y="1725252"/>
            <a:ext cx="1981200" cy="4810125"/>
          </a:xfrm>
          <a:prstGeom prst="rect">
            <a:avLst/>
          </a:prstGeom>
        </p:spPr>
      </p:pic>
      <p:pic>
        <p:nvPicPr>
          <p:cNvPr id="1026" name="Picture 2" descr="Image result for no god no 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759" y="3482831"/>
            <a:ext cx="2129176" cy="173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04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9082"/>
            <a:ext cx="10515600" cy="1325563"/>
          </a:xfrm>
          <a:noFill/>
        </p:spPr>
        <p:txBody>
          <a:bodyPr/>
          <a:lstStyle/>
          <a:p>
            <a:r>
              <a:rPr lang="en-US" dirty="0" smtClean="0"/>
              <a:t>R Markdown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54645"/>
            <a:ext cx="7198011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 markdown syntax to make reproducible reports</a:t>
            </a:r>
          </a:p>
          <a:p>
            <a:pPr lvl="1"/>
            <a:r>
              <a:rPr lang="en-US" dirty="0" smtClean="0">
                <a:hlinkClick r:id="rId3"/>
              </a:rPr>
              <a:t>Rmarkdown Cheat Sheet</a:t>
            </a:r>
            <a:endParaRPr lang="en-US" dirty="0" smtClean="0"/>
          </a:p>
          <a:p>
            <a:r>
              <a:rPr lang="en-US" dirty="0" smtClean="0"/>
              <a:t>Consists of markdown writing and </a:t>
            </a:r>
            <a:r>
              <a:rPr lang="en-US" b="1" dirty="0" smtClean="0"/>
              <a:t>code chunks</a:t>
            </a:r>
          </a:p>
          <a:p>
            <a:pPr lvl="1"/>
            <a:r>
              <a:rPr lang="en-US" dirty="0" smtClean="0"/>
              <a:t>Can be run individually</a:t>
            </a:r>
          </a:p>
          <a:p>
            <a:pPr lvl="1"/>
            <a:r>
              <a:rPr lang="en-US" dirty="0" smtClean="0"/>
              <a:t>Can use different languages (</a:t>
            </a:r>
            <a:r>
              <a:rPr lang="en-US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Consider chunks like individual scripts</a:t>
            </a:r>
          </a:p>
          <a:p>
            <a:pPr lvl="1"/>
            <a:r>
              <a:rPr lang="en-US" dirty="0" smtClean="0"/>
              <a:t>Start with </a:t>
            </a:r>
            <a:r>
              <a:rPr lang="en-US" dirty="0" smtClean="0">
                <a:solidFill>
                  <a:schemeClr val="accent1"/>
                </a:solidFill>
              </a:rPr>
              <a:t>```{}</a:t>
            </a:r>
            <a:r>
              <a:rPr lang="en-US" dirty="0" smtClean="0"/>
              <a:t> and end with </a:t>
            </a:r>
            <a:r>
              <a:rPr lang="en-US" dirty="0" smtClean="0">
                <a:solidFill>
                  <a:schemeClr val="accent1"/>
                </a:solidFill>
              </a:rPr>
              <a:t>```</a:t>
            </a:r>
          </a:p>
          <a:p>
            <a:pPr lvl="2"/>
            <a:r>
              <a:rPr lang="en-US" dirty="0" smtClean="0"/>
              <a:t>{} is where you declare the language, suppression commands, figure details and much more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293" t="331" r="815" b="689"/>
          <a:stretch/>
        </p:blipFill>
        <p:spPr>
          <a:xfrm>
            <a:off x="8462356" y="1795043"/>
            <a:ext cx="3458095" cy="30687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2356" y="4963304"/>
            <a:ext cx="3458095" cy="101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2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9082"/>
            <a:ext cx="10515600" cy="1325563"/>
          </a:xfrm>
          <a:noFill/>
        </p:spPr>
        <p:txBody>
          <a:bodyPr/>
          <a:lstStyle/>
          <a:p>
            <a:r>
              <a:rPr lang="en-US" dirty="0" smtClean="0"/>
              <a:t>YAML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954645"/>
            <a:ext cx="5529348" cy="4351338"/>
          </a:xfrm>
        </p:spPr>
        <p:txBody>
          <a:bodyPr/>
          <a:lstStyle/>
          <a:p>
            <a:r>
              <a:rPr lang="en-US" dirty="0" smtClean="0"/>
              <a:t>“YAML </a:t>
            </a:r>
            <a:r>
              <a:rPr lang="en-US" dirty="0" err="1" smtClean="0"/>
              <a:t>Ain’t</a:t>
            </a:r>
            <a:r>
              <a:rPr lang="en-US" dirty="0" smtClean="0"/>
              <a:t> Another Markdown Language”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“Yet Another Markdown Language”</a:t>
            </a:r>
          </a:p>
          <a:p>
            <a:pPr lvl="1"/>
            <a:r>
              <a:rPr lang="en-US" dirty="0" smtClean="0">
                <a:hlinkClick r:id="rId3"/>
              </a:rPr>
              <a:t>http://www.yamllint.com/</a:t>
            </a:r>
            <a:endParaRPr lang="en-US" dirty="0" smtClean="0"/>
          </a:p>
          <a:p>
            <a:r>
              <a:rPr lang="en-US" dirty="0" smtClean="0"/>
              <a:t>Area to declare report elements, outputs, and parameters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7170" name="Picture 2" descr="Image result for argument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040" y="2374942"/>
            <a:ext cx="1490476" cy="149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7475" y="1954645"/>
            <a:ext cx="48863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4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9082"/>
            <a:ext cx="10515600" cy="1325563"/>
          </a:xfrm>
          <a:noFill/>
        </p:spPr>
        <p:txBody>
          <a:bodyPr/>
          <a:lstStyle/>
          <a:p>
            <a:r>
              <a:rPr lang="en-US" dirty="0" smtClean="0"/>
              <a:t>YAML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954645"/>
            <a:ext cx="5471593" cy="4351338"/>
          </a:xfrm>
        </p:spPr>
        <p:txBody>
          <a:bodyPr/>
          <a:lstStyle/>
          <a:p>
            <a:r>
              <a:rPr lang="en-US" dirty="0" smtClean="0"/>
              <a:t>YAML is always at the very top of the markdown</a:t>
            </a:r>
          </a:p>
          <a:p>
            <a:pPr lvl="1"/>
            <a:r>
              <a:rPr lang="en-US" dirty="0" smtClean="0"/>
              <a:t>Always starts and ends with “</a:t>
            </a:r>
            <a:r>
              <a:rPr lang="en-US" dirty="0" smtClean="0">
                <a:solidFill>
                  <a:schemeClr val="accent1"/>
                </a:solidFill>
              </a:rPr>
              <a:t>---</a:t>
            </a:r>
            <a:r>
              <a:rPr lang="en-US" dirty="0" smtClean="0"/>
              <a:t>”</a:t>
            </a:r>
            <a:endParaRPr lang="en-US" dirty="0" smtClean="0"/>
          </a:p>
          <a:p>
            <a:r>
              <a:rPr lang="en-US" dirty="0" smtClean="0"/>
              <a:t>You can include R elements in your YAML</a:t>
            </a:r>
          </a:p>
          <a:p>
            <a:pPr lvl="1"/>
            <a:r>
              <a:rPr lang="en-US" dirty="0" smtClean="0"/>
              <a:t>Example: Enable all </a:t>
            </a:r>
            <a:r>
              <a:rPr lang="en-US" dirty="0" err="1" smtClean="0"/>
              <a:t>REDCap</a:t>
            </a:r>
            <a:r>
              <a:rPr lang="en-US" dirty="0" smtClean="0"/>
              <a:t> DAGs to be live choices on knitting</a:t>
            </a:r>
          </a:p>
          <a:p>
            <a:r>
              <a:rPr lang="en-US" dirty="0" err="1" smtClean="0"/>
              <a:t>asdasd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794" y="1954645"/>
            <a:ext cx="5664949" cy="294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14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9082"/>
            <a:ext cx="10515600" cy="1325563"/>
          </a:xfrm>
          <a:noFill/>
        </p:spPr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54645"/>
            <a:ext cx="6152803" cy="4351338"/>
          </a:xfrm>
        </p:spPr>
        <p:txBody>
          <a:bodyPr/>
          <a:lstStyle/>
          <a:p>
            <a:r>
              <a:rPr lang="en-US" dirty="0" smtClean="0"/>
              <a:t>Go to the </a:t>
            </a:r>
            <a:r>
              <a:rPr lang="en-US" dirty="0" smtClean="0">
                <a:hlinkClick r:id="rId3"/>
              </a:rPr>
              <a:t>bookdown chapter</a:t>
            </a:r>
            <a:r>
              <a:rPr lang="en-US" dirty="0" smtClean="0"/>
              <a:t> a lot</a:t>
            </a:r>
            <a:endParaRPr lang="en-US" dirty="0"/>
          </a:p>
          <a:p>
            <a:r>
              <a:rPr lang="en-US" dirty="0" smtClean="0"/>
              <a:t>Parameters allow you to take the framework of your code and substitute varying </a:t>
            </a:r>
            <a:r>
              <a:rPr lang="en-US" dirty="0" smtClean="0"/>
              <a:t>inputs</a:t>
            </a:r>
          </a:p>
          <a:p>
            <a:r>
              <a:rPr lang="en-US" dirty="0" smtClean="0"/>
              <a:t>Inputs are user-defined on “knitting”</a:t>
            </a:r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Same report, different recipients</a:t>
            </a:r>
          </a:p>
          <a:p>
            <a:pPr lvl="1"/>
            <a:r>
              <a:rPr lang="en-US" dirty="0" smtClean="0"/>
              <a:t>Varying dates between recipients</a:t>
            </a:r>
          </a:p>
          <a:p>
            <a:pPr lvl="1"/>
            <a:r>
              <a:rPr lang="en-US" dirty="0" smtClean="0"/>
              <a:t>Varying graphic </a:t>
            </a:r>
            <a:r>
              <a:rPr lang="en-US" dirty="0" smtClean="0"/>
              <a:t>needs</a:t>
            </a:r>
          </a:p>
          <a:p>
            <a:pPr lvl="1"/>
            <a:r>
              <a:rPr lang="en-US" dirty="0" smtClean="0"/>
              <a:t>Constantly changing datasets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3076" name="Picture 4" descr="Image result for ball of yarn icon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67"/>
          <a:stretch/>
        </p:blipFill>
        <p:spPr bwMode="auto">
          <a:xfrm>
            <a:off x="8042611" y="2378405"/>
            <a:ext cx="2714768" cy="350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61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</TotalTime>
  <Words>335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Times New Roman</vt:lpstr>
      <vt:lpstr>Office Theme</vt:lpstr>
      <vt:lpstr>R Markdown: Efficient Reporting Workflows</vt:lpstr>
      <vt:lpstr>Pre-Requisites</vt:lpstr>
      <vt:lpstr>Project Materials</vt:lpstr>
      <vt:lpstr>RProjects</vt:lpstr>
      <vt:lpstr>Word Reference Doc </vt:lpstr>
      <vt:lpstr>R Markdown</vt:lpstr>
      <vt:lpstr>YAML</vt:lpstr>
      <vt:lpstr>YAML</vt:lpstr>
      <vt:lpstr>Parameters</vt:lpstr>
      <vt:lpstr>Kaggle</vt:lpstr>
      <vt:lpstr>Thank you!</vt:lpstr>
    </vt:vector>
  </TitlesOfParts>
  <Company>The Children's Hospital of Philadelphia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Rmarkdown: Efficient Reporting Workflows</dc:title>
  <dc:creator>Hanna, Richard S</dc:creator>
  <cp:lastModifiedBy>Hanna, Richard S</cp:lastModifiedBy>
  <cp:revision>16</cp:revision>
  <dcterms:created xsi:type="dcterms:W3CDTF">2019-06-14T13:47:16Z</dcterms:created>
  <dcterms:modified xsi:type="dcterms:W3CDTF">2019-06-17T15:54:47Z</dcterms:modified>
</cp:coreProperties>
</file>