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2AB57-6551-447B-9AB0-B0B020DB6138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0B009-F59A-4D55-9257-2D35C75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5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Useful Introduction is http://www.csanimated.com/animation.php?t=Heap_(data_structure)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0B009-F59A-4D55-9257-2D35C75D71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40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F6BC44F-32A9-44F6-BACB-A584A1ADD2B1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7026B23-B486-4A69-8986-049C2622698E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29FD696-6C02-4E10-A83C-9D8F06FD8B97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3E4E3CF-1EDA-4624-B0E3-EA28BADFFBAF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92CCE74-9CAA-4D84-B9E1-35FBB5B273A6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E339C08-D757-4537-B322-1A37EADE31BB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8EE3B40-3504-419D-92C2-D07267C8C182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662E8A7-3226-4EE3-AE1A-EF992D175CF4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18E0A07-F5BB-4DA4-A3FE-CF5F873EC3FD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55DC1E8-8A1F-42C0-87B7-3D5B10134EA7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543C49E-949E-4A2D-8793-75242A83CCFE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F55E857-9704-480E-ADF1-CE9053A446A0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42948A6-BA64-4BC8-AC49-D24439800C55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6B679A6-7332-43C2-A1F3-717DB3C181B1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9BE867B-7D5C-41D8-8E30-879F8C9D19B6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690796A-CE87-444C-A6B3-1F5DB6F695A6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0A050CA-972B-413A-AADD-953F18D2573F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C0F7-4E24-4B33-BAB0-027344349FE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2D7A-F8C3-4EE1-B433-B46C986CF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2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C0F7-4E24-4B33-BAB0-027344349FE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2D7A-F8C3-4EE1-B433-B46C986CF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8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C0F7-4E24-4B33-BAB0-027344349FE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2D7A-F8C3-4EE1-B433-B46C986CF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C0F7-4E24-4B33-BAB0-027344349FE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2D7A-F8C3-4EE1-B433-B46C986CF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7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C0F7-4E24-4B33-BAB0-027344349FE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2D7A-F8C3-4EE1-B433-B46C986CF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2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C0F7-4E24-4B33-BAB0-027344349FE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2D7A-F8C3-4EE1-B433-B46C986CF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9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C0F7-4E24-4B33-BAB0-027344349FE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2D7A-F8C3-4EE1-B433-B46C986CF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8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C0F7-4E24-4B33-BAB0-027344349FE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2D7A-F8C3-4EE1-B433-B46C986CF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2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C0F7-4E24-4B33-BAB0-027344349FE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2D7A-F8C3-4EE1-B433-B46C986CF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C0F7-4E24-4B33-BAB0-027344349FE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2D7A-F8C3-4EE1-B433-B46C986CF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1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C0F7-4E24-4B33-BAB0-027344349FE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2D7A-F8C3-4EE1-B433-B46C986CF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5C0F7-4E24-4B33-BAB0-027344349FE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12D7A-F8C3-4EE1-B433-B46C986CF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9900" dirty="0" smtClean="0">
                <a:solidFill>
                  <a:srgbClr val="0070C0"/>
                </a:solidFill>
              </a:rPr>
              <a:t>Heaps</a:t>
            </a:r>
            <a:endParaRPr lang="en-US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524000" y="3938588"/>
            <a:ext cx="5761038" cy="17478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left = i*2+1 		right=i*2+2</a:t>
            </a:r>
          </a:p>
          <a:p>
            <a:endParaRPr lang="en-US" altLang="en-US" sz="2800">
              <a:solidFill>
                <a:schemeClr val="accent2"/>
              </a:solidFill>
            </a:endParaRPr>
          </a:p>
          <a:p>
            <a:r>
              <a:rPr lang="en-US" altLang="en-US" sz="2800">
                <a:solidFill>
                  <a:schemeClr val="accent2"/>
                </a:solidFill>
              </a:rPr>
              <a:t>left child of root = [0 *2 + 1]</a:t>
            </a:r>
          </a:p>
          <a:p>
            <a:r>
              <a:rPr lang="en-US" altLang="en-US" sz="2800">
                <a:solidFill>
                  <a:schemeClr val="accent2"/>
                </a:solidFill>
              </a:rPr>
              <a:t>right child of root = [0 *2 + 2]</a:t>
            </a:r>
          </a:p>
        </p:txBody>
      </p:sp>
      <p:sp>
        <p:nvSpPr>
          <p:cNvPr id="22532" name="WordArt 6"/>
          <p:cNvSpPr>
            <a:spLocks noChangeArrowheads="1" noChangeShapeType="1" noTextEdit="1"/>
          </p:cNvSpPr>
          <p:nvPr/>
        </p:nvSpPr>
        <p:spPr bwMode="auto">
          <a:xfrm>
            <a:off x="1371600" y="5334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array-based tree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1371600" y="22098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root</a:t>
            </a:r>
          </a:p>
        </p:txBody>
      </p:sp>
      <p:graphicFrame>
        <p:nvGraphicFramePr>
          <p:cNvPr id="29704" name="Group 8"/>
          <p:cNvGraphicFramePr>
            <a:graphicFrameLocks noGrp="1"/>
          </p:cNvGraphicFramePr>
          <p:nvPr/>
        </p:nvGraphicFramePr>
        <p:xfrm>
          <a:off x="1371600" y="2667000"/>
          <a:ext cx="6019800" cy="584200"/>
        </p:xfrm>
        <a:graphic>
          <a:graphicData uri="http://schemas.openxmlformats.org/drawingml/2006/table">
            <a:tbl>
              <a:tblPr/>
              <a:tblGrid>
                <a:gridCol w="1003300"/>
                <a:gridCol w="1003300"/>
                <a:gridCol w="1003300"/>
                <a:gridCol w="1003300"/>
                <a:gridCol w="1003300"/>
                <a:gridCol w="10033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38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WordArt 3"/>
          <p:cNvSpPr>
            <a:spLocks noChangeArrowheads="1" noChangeShapeType="1" noTextEdit="1"/>
          </p:cNvSpPr>
          <p:nvPr/>
        </p:nvSpPr>
        <p:spPr bwMode="auto">
          <a:xfrm>
            <a:off x="1981200" y="457200"/>
            <a:ext cx="4876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add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85800" y="1828800"/>
            <a:ext cx="758031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/>
              <a:t>The easiest way to add a new item to a </a:t>
            </a:r>
          </a:p>
          <a:p>
            <a:r>
              <a:rPr lang="en-US" altLang="en-US" sz="2800"/>
              <a:t>heap implemented with an array is to</a:t>
            </a:r>
            <a:br>
              <a:rPr lang="en-US" altLang="en-US" sz="2800"/>
            </a:br>
            <a:r>
              <a:rPr lang="en-US" altLang="en-US" sz="2800"/>
              <a:t>add the new value at the end of the array</a:t>
            </a:r>
            <a:br>
              <a:rPr lang="en-US" altLang="en-US" sz="2800"/>
            </a:br>
            <a:r>
              <a:rPr lang="en-US" altLang="en-US" sz="2800"/>
              <a:t>and then move the new item up the tree </a:t>
            </a:r>
          </a:p>
          <a:p>
            <a:r>
              <a:rPr lang="en-US" altLang="en-US" sz="2800"/>
              <a:t>as far as it needs to go.</a:t>
            </a:r>
          </a:p>
          <a:p>
            <a:endParaRPr lang="en-US" altLang="en-US" sz="2800"/>
          </a:p>
          <a:p>
            <a:r>
              <a:rPr lang="en-US" altLang="en-US" sz="2800"/>
              <a:t>add will use swapUp to restructure</a:t>
            </a:r>
          </a:p>
          <a:p>
            <a:r>
              <a:rPr lang="en-US" altLang="en-US" sz="2800"/>
              <a:t>the tree so that it remains a heap.</a:t>
            </a:r>
          </a:p>
        </p:txBody>
      </p:sp>
    </p:spTree>
    <p:extLst>
      <p:ext uri="{BB962C8B-B14F-4D97-AF65-F5344CB8AC3E}">
        <p14:creationId xmlns:p14="http://schemas.microsoft.com/office/powerpoint/2010/main" val="183569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Oval 4"/>
          <p:cNvSpPr>
            <a:spLocks noChangeArrowheads="1"/>
          </p:cNvSpPr>
          <p:nvPr/>
        </p:nvSpPr>
        <p:spPr bwMode="auto">
          <a:xfrm>
            <a:off x="3886200" y="22860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15</a:t>
            </a:r>
          </a:p>
        </p:txBody>
      </p:sp>
      <p:sp>
        <p:nvSpPr>
          <p:cNvPr id="24580" name="Oval 5"/>
          <p:cNvSpPr>
            <a:spLocks noChangeArrowheads="1"/>
          </p:cNvSpPr>
          <p:nvPr/>
        </p:nvSpPr>
        <p:spPr bwMode="auto">
          <a:xfrm>
            <a:off x="3124200" y="28194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11</a:t>
            </a:r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2514600" y="3352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3581400" y="3352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8</a:t>
            </a:r>
          </a:p>
        </p:txBody>
      </p:sp>
      <p:sp>
        <p:nvSpPr>
          <p:cNvPr id="24583" name="Oval 8"/>
          <p:cNvSpPr>
            <a:spLocks noChangeArrowheads="1"/>
          </p:cNvSpPr>
          <p:nvPr/>
        </p:nvSpPr>
        <p:spPr bwMode="auto">
          <a:xfrm>
            <a:off x="4648200" y="27432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10</a:t>
            </a:r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4343400" y="3352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9</a:t>
            </a:r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3657600" y="1752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root</a:t>
            </a:r>
          </a:p>
        </p:txBody>
      </p:sp>
      <p:sp>
        <p:nvSpPr>
          <p:cNvPr id="24586" name="Oval 11"/>
          <p:cNvSpPr>
            <a:spLocks noChangeArrowheads="1"/>
          </p:cNvSpPr>
          <p:nvPr/>
        </p:nvSpPr>
        <p:spPr bwMode="auto">
          <a:xfrm>
            <a:off x="5105400" y="3352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12</a:t>
            </a:r>
          </a:p>
        </p:txBody>
      </p:sp>
      <p:sp>
        <p:nvSpPr>
          <p:cNvPr id="24587" name="WordArt 14"/>
          <p:cNvSpPr>
            <a:spLocks noChangeArrowheads="1" noChangeShapeType="1" noTextEdit="1"/>
          </p:cNvSpPr>
          <p:nvPr/>
        </p:nvSpPr>
        <p:spPr bwMode="auto">
          <a:xfrm>
            <a:off x="1981200" y="457200"/>
            <a:ext cx="4876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swapUp</a:t>
            </a:r>
          </a:p>
        </p:txBody>
      </p:sp>
      <p:sp>
        <p:nvSpPr>
          <p:cNvPr id="24588" name="Text Box 15"/>
          <p:cNvSpPr txBox="1">
            <a:spLocks noChangeArrowheads="1"/>
          </p:cNvSpPr>
          <p:nvPr/>
        </p:nvSpPr>
        <p:spPr bwMode="auto">
          <a:xfrm>
            <a:off x="914400" y="42672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root</a:t>
            </a:r>
          </a:p>
        </p:txBody>
      </p:sp>
      <p:graphicFrame>
        <p:nvGraphicFramePr>
          <p:cNvPr id="62498" name="Group 34"/>
          <p:cNvGraphicFramePr>
            <a:graphicFrameLocks noGrp="1"/>
          </p:cNvGraphicFramePr>
          <p:nvPr/>
        </p:nvGraphicFramePr>
        <p:xfrm>
          <a:off x="914400" y="4724400"/>
          <a:ext cx="7023100" cy="584200"/>
        </p:xfrm>
        <a:graphic>
          <a:graphicData uri="http://schemas.openxmlformats.org/drawingml/2006/table">
            <a:tbl>
              <a:tblPr/>
              <a:tblGrid>
                <a:gridCol w="1003300"/>
                <a:gridCol w="1003300"/>
                <a:gridCol w="1003300"/>
                <a:gridCol w="1003300"/>
                <a:gridCol w="1003300"/>
                <a:gridCol w="1003300"/>
                <a:gridCol w="10033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03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3886200" y="22860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15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3124200" y="28194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11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2514600" y="3352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3581400" y="3352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8</a:t>
            </a:r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4648200" y="27432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12</a:t>
            </a: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4343400" y="3352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9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657600" y="1752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root</a:t>
            </a:r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5105400" y="3352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10</a:t>
            </a:r>
          </a:p>
        </p:txBody>
      </p:sp>
      <p:sp>
        <p:nvSpPr>
          <p:cNvPr id="25611" name="WordArt 14"/>
          <p:cNvSpPr>
            <a:spLocks noChangeArrowheads="1" noChangeShapeType="1" noTextEdit="1"/>
          </p:cNvSpPr>
          <p:nvPr/>
        </p:nvSpPr>
        <p:spPr bwMode="auto">
          <a:xfrm>
            <a:off x="1981200" y="457200"/>
            <a:ext cx="4876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swapUp</a:t>
            </a:r>
          </a:p>
        </p:txBody>
      </p:sp>
      <p:sp>
        <p:nvSpPr>
          <p:cNvPr id="25612" name="Text Box 32"/>
          <p:cNvSpPr txBox="1">
            <a:spLocks noChangeArrowheads="1"/>
          </p:cNvSpPr>
          <p:nvPr/>
        </p:nvSpPr>
        <p:spPr bwMode="auto">
          <a:xfrm>
            <a:off x="914400" y="42672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root</a:t>
            </a:r>
          </a:p>
        </p:txBody>
      </p:sp>
      <p:graphicFrame>
        <p:nvGraphicFramePr>
          <p:cNvPr id="63521" name="Group 33"/>
          <p:cNvGraphicFramePr>
            <a:graphicFrameLocks noGrp="1"/>
          </p:cNvGraphicFramePr>
          <p:nvPr/>
        </p:nvGraphicFramePr>
        <p:xfrm>
          <a:off x="914400" y="4724400"/>
          <a:ext cx="7023100" cy="584200"/>
        </p:xfrm>
        <a:graphic>
          <a:graphicData uri="http://schemas.openxmlformats.org/drawingml/2006/table">
            <a:tbl>
              <a:tblPr/>
              <a:tblGrid>
                <a:gridCol w="1003300"/>
                <a:gridCol w="1003300"/>
                <a:gridCol w="1003300"/>
                <a:gridCol w="1003300"/>
                <a:gridCol w="1003300"/>
                <a:gridCol w="1003300"/>
                <a:gridCol w="10033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11"/>
          <p:cNvSpPr txBox="1">
            <a:spLocks noChangeArrowheads="1"/>
          </p:cNvSpPr>
          <p:nvPr/>
        </p:nvSpPr>
        <p:spPr bwMode="auto">
          <a:xfrm>
            <a:off x="1295400" y="1219200"/>
            <a:ext cx="67056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 sz="2800"/>
          </a:p>
          <a:p>
            <a:r>
              <a:rPr lang="en-US" altLang="en-US" sz="2800"/>
              <a:t>int bot = length-1</a:t>
            </a:r>
          </a:p>
          <a:p>
            <a:r>
              <a:rPr lang="en-US" altLang="en-US" sz="2800"/>
              <a:t>while( bot&gt;0 )</a:t>
            </a:r>
          </a:p>
          <a:p>
            <a:r>
              <a:rPr lang="en-US" altLang="en-US" sz="2800"/>
              <a:t>{</a:t>
            </a:r>
          </a:p>
          <a:p>
            <a:r>
              <a:rPr lang="en-US" altLang="en-US" sz="2800"/>
              <a:t>    int parent = (bot-1)/2</a:t>
            </a:r>
          </a:p>
          <a:p>
            <a:r>
              <a:rPr lang="en-US" altLang="en-US" sz="2800"/>
              <a:t>    if list[parent] &lt; list[bot]</a:t>
            </a:r>
          </a:p>
          <a:p>
            <a:r>
              <a:rPr lang="en-US" altLang="en-US" sz="2800"/>
              <a:t>       swap list[parent] and list[bot]</a:t>
            </a:r>
          </a:p>
          <a:p>
            <a:r>
              <a:rPr lang="en-US" altLang="en-US" sz="2800"/>
              <a:t>       bot = parent</a:t>
            </a:r>
          </a:p>
          <a:p>
            <a:r>
              <a:rPr lang="en-US" altLang="en-US" sz="2800"/>
              <a:t>   else  </a:t>
            </a:r>
          </a:p>
          <a:p>
            <a:r>
              <a:rPr lang="en-US" altLang="en-US" sz="2800"/>
              <a:t>       stop </a:t>
            </a:r>
          </a:p>
          <a:p>
            <a:r>
              <a:rPr lang="en-US" altLang="en-US" sz="2800"/>
              <a:t>}</a:t>
            </a:r>
          </a:p>
        </p:txBody>
      </p:sp>
      <p:sp>
        <p:nvSpPr>
          <p:cNvPr id="26628" name="WordArt 14"/>
          <p:cNvSpPr>
            <a:spLocks noChangeArrowheads="1" noChangeShapeType="1" noTextEdit="1"/>
          </p:cNvSpPr>
          <p:nvPr/>
        </p:nvSpPr>
        <p:spPr bwMode="auto">
          <a:xfrm>
            <a:off x="1981200" y="457200"/>
            <a:ext cx="4876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swapUp</a:t>
            </a:r>
          </a:p>
        </p:txBody>
      </p:sp>
    </p:spTree>
    <p:extLst>
      <p:ext uri="{BB962C8B-B14F-4D97-AF65-F5344CB8AC3E}">
        <p14:creationId xmlns:p14="http://schemas.microsoft.com/office/powerpoint/2010/main" val="97942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7724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/>
              <a:t>swapUp starts access at the bottom of tree</a:t>
            </a:r>
            <a:endParaRPr lang="en-US" altLang="en-US" sz="1800">
              <a:solidFill>
                <a:srgbClr val="FF3300"/>
              </a:solidFill>
            </a:endParaRPr>
          </a:p>
          <a:p>
            <a:endParaRPr lang="en-US" altLang="en-US" sz="1800">
              <a:solidFill>
                <a:srgbClr val="FF3300"/>
              </a:solidFill>
            </a:endParaRPr>
          </a:p>
          <a:p>
            <a:r>
              <a:rPr lang="en-US" altLang="en-US" sz="1800"/>
              <a:t>swapUp checks to see that the bottom index has not </a:t>
            </a:r>
          </a:p>
          <a:p>
            <a:r>
              <a:rPr lang="en-US" altLang="en-US" sz="1800"/>
              <a:t>gone past the root of tree.   The root is at index position 0.</a:t>
            </a:r>
          </a:p>
          <a:p>
            <a:endParaRPr lang="en-US" altLang="en-US" sz="1800"/>
          </a:p>
          <a:p>
            <a:r>
              <a:rPr lang="en-US" altLang="en-US" sz="1800"/>
              <a:t>Next, locate bottom’s parent = (bot–1) / 2.</a:t>
            </a:r>
          </a:p>
          <a:p>
            <a:endParaRPr lang="en-US" altLang="en-US" sz="1800"/>
          </a:p>
          <a:p>
            <a:r>
              <a:rPr lang="en-US" altLang="en-US" sz="1800"/>
              <a:t>Check if bottom is larger than its parent</a:t>
            </a:r>
          </a:p>
          <a:p>
            <a:r>
              <a:rPr lang="en-US" altLang="en-US" sz="1800"/>
              <a:t>   If it is  </a:t>
            </a:r>
            <a:r>
              <a:rPr lang="en-US" altLang="en-US" sz="1800">
                <a:sym typeface="Wingdings" pitchFamily="2" charset="2"/>
              </a:rPr>
              <a:t></a:t>
            </a:r>
            <a:r>
              <a:rPr lang="en-US" altLang="en-US" sz="1800"/>
              <a:t>     swap bottom and parent</a:t>
            </a:r>
          </a:p>
          <a:p>
            <a:endParaRPr lang="en-US" altLang="en-US" sz="1800"/>
          </a:p>
          <a:p>
            <a:r>
              <a:rPr lang="en-US" altLang="en-US" sz="1800"/>
              <a:t>Finally, set bottom to parent and start the process over.</a:t>
            </a:r>
          </a:p>
        </p:txBody>
      </p:sp>
      <p:sp>
        <p:nvSpPr>
          <p:cNvPr id="27652" name="WordArt 40"/>
          <p:cNvSpPr>
            <a:spLocks noChangeArrowheads="1" noChangeShapeType="1" noTextEdit="1"/>
          </p:cNvSpPr>
          <p:nvPr/>
        </p:nvSpPr>
        <p:spPr bwMode="auto">
          <a:xfrm>
            <a:off x="1981200" y="457200"/>
            <a:ext cx="4876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swapUp</a:t>
            </a:r>
          </a:p>
        </p:txBody>
      </p:sp>
      <p:sp>
        <p:nvSpPr>
          <p:cNvPr id="27653" name="Text Box 42"/>
          <p:cNvSpPr txBox="1">
            <a:spLocks noChangeArrowheads="1"/>
          </p:cNvSpPr>
          <p:nvPr/>
        </p:nvSpPr>
        <p:spPr bwMode="auto">
          <a:xfrm>
            <a:off x="685800" y="5486400"/>
            <a:ext cx="7620000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accent2"/>
                </a:solidFill>
              </a:rPr>
              <a:t>This method can be written iteratively or recursively.</a:t>
            </a:r>
          </a:p>
        </p:txBody>
      </p:sp>
    </p:spTree>
    <p:extLst>
      <p:ext uri="{BB962C8B-B14F-4D97-AF65-F5344CB8AC3E}">
        <p14:creationId xmlns:p14="http://schemas.microsoft.com/office/powerpoint/2010/main" val="317669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WordArt 2"/>
          <p:cNvSpPr>
            <a:spLocks noChangeArrowheads="1" noChangeShapeType="1" noTextEdit="1"/>
          </p:cNvSpPr>
          <p:nvPr/>
        </p:nvSpPr>
        <p:spPr bwMode="auto">
          <a:xfrm>
            <a:off x="1447800" y="457200"/>
            <a:ext cx="53340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remove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80010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/>
              <a:t>When you remove from a Heap, you are taking off</a:t>
            </a:r>
          </a:p>
          <a:p>
            <a:r>
              <a:rPr lang="en-US" altLang="en-US"/>
              <a:t>the largest value or value with the highest priority.</a:t>
            </a:r>
          </a:p>
          <a:p>
            <a:endParaRPr lang="en-US" altLang="en-US"/>
          </a:p>
          <a:p>
            <a:r>
              <a:rPr lang="en-US" altLang="en-US"/>
              <a:t>You just take the top value off and save it.</a:t>
            </a:r>
          </a:p>
          <a:p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Next, you move the last item in the tree to the root</a:t>
            </a:r>
          </a:p>
          <a:p>
            <a:r>
              <a:rPr lang="en-US" altLang="en-US"/>
              <a:t>and move the new root down the tree as far as it </a:t>
            </a:r>
          </a:p>
          <a:p>
            <a:r>
              <a:rPr lang="en-US" altLang="en-US"/>
              <a:t>can go.</a:t>
            </a:r>
          </a:p>
          <a:p>
            <a:endParaRPr lang="en-US" altLang="en-US"/>
          </a:p>
          <a:p>
            <a:r>
              <a:rPr lang="en-US" altLang="en-US"/>
              <a:t>remove will use swapDown to restructure the tree</a:t>
            </a:r>
          </a:p>
          <a:p>
            <a:r>
              <a:rPr lang="en-US" altLang="en-US"/>
              <a:t>so it remains a heap.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8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371600" y="1447800"/>
            <a:ext cx="70104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000"/>
              <a:t>int root=0;</a:t>
            </a:r>
          </a:p>
          <a:p>
            <a:r>
              <a:rPr lang="en-US" altLang="en-US" sz="2000"/>
              <a:t>while(root&lt;list.size())</a:t>
            </a:r>
          </a:p>
          <a:p>
            <a:endParaRPr lang="en-US" altLang="en-US" sz="2000"/>
          </a:p>
          <a:p>
            <a:r>
              <a:rPr lang="en-US" altLang="en-US" sz="2000"/>
              <a:t>   define max and left and right indexes</a:t>
            </a:r>
          </a:p>
          <a:p>
            <a:endParaRPr lang="en-US" altLang="en-US" sz="2000"/>
          </a:p>
          <a:p>
            <a:r>
              <a:rPr lang="en-US" altLang="en-US" sz="2000"/>
              <a:t>   if left child exists</a:t>
            </a:r>
          </a:p>
          <a:p>
            <a:r>
              <a:rPr lang="en-US" altLang="en-US" sz="2000"/>
              <a:t>       if right child exists</a:t>
            </a:r>
          </a:p>
          <a:p>
            <a:r>
              <a:rPr lang="en-US" altLang="en-US" sz="2000"/>
              <a:t>            find max</a:t>
            </a:r>
          </a:p>
          <a:p>
            <a:r>
              <a:rPr lang="en-US" altLang="en-US" sz="2000"/>
              <a:t>       else</a:t>
            </a:r>
          </a:p>
          <a:p>
            <a:r>
              <a:rPr lang="en-US" altLang="en-US" sz="2000"/>
              <a:t>            max is left</a:t>
            </a:r>
          </a:p>
          <a:p>
            <a:r>
              <a:rPr lang="en-US" altLang="en-US" sz="2000"/>
              <a:t>    else   stop</a:t>
            </a:r>
          </a:p>
          <a:p>
            <a:r>
              <a:rPr lang="en-US" altLang="en-US" sz="2000"/>
              <a:t>   </a:t>
            </a:r>
          </a:p>
          <a:p>
            <a:r>
              <a:rPr lang="en-US" altLang="en-US" sz="2000"/>
              <a:t>    if max &gt; root</a:t>
            </a:r>
          </a:p>
          <a:p>
            <a:r>
              <a:rPr lang="en-US" altLang="en-US" sz="2000"/>
              <a:t>	swap</a:t>
            </a:r>
          </a:p>
          <a:p>
            <a:r>
              <a:rPr lang="en-US" altLang="en-US" sz="2000"/>
              <a:t>            root = max</a:t>
            </a:r>
          </a:p>
          <a:p>
            <a:r>
              <a:rPr lang="en-US" altLang="en-US" sz="2000"/>
              <a:t>    else  stop</a:t>
            </a:r>
          </a:p>
        </p:txBody>
      </p:sp>
      <p:sp>
        <p:nvSpPr>
          <p:cNvPr id="29700" name="WordArt 8"/>
          <p:cNvSpPr>
            <a:spLocks noChangeArrowheads="1" noChangeShapeType="1" noTextEdit="1"/>
          </p:cNvSpPr>
          <p:nvPr/>
        </p:nvSpPr>
        <p:spPr bwMode="auto">
          <a:xfrm>
            <a:off x="1447800" y="457200"/>
            <a:ext cx="53340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swapDown</a:t>
            </a:r>
          </a:p>
        </p:txBody>
      </p:sp>
    </p:spTree>
    <p:extLst>
      <p:ext uri="{BB962C8B-B14F-4D97-AF65-F5344CB8AC3E}">
        <p14:creationId xmlns:p14="http://schemas.microsoft.com/office/powerpoint/2010/main" val="78586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38200" y="1447800"/>
            <a:ext cx="694372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/>
              <a:t>swapDown starts access at the root</a:t>
            </a:r>
          </a:p>
          <a:p>
            <a:endParaRPr lang="en-US" altLang="en-US" sz="1800"/>
          </a:p>
          <a:p>
            <a:r>
              <a:rPr lang="en-US" altLang="en-US" sz="1800"/>
              <a:t>swapDown first generates the index values of the root’s </a:t>
            </a:r>
          </a:p>
          <a:p>
            <a:r>
              <a:rPr lang="en-US" altLang="en-US" sz="1800"/>
              <a:t>children.         </a:t>
            </a:r>
            <a:r>
              <a:rPr lang="en-US" altLang="en-US" sz="1800">
                <a:solidFill>
                  <a:srgbClr val="FF3300"/>
                </a:solidFill>
              </a:rPr>
              <a:t>root * 2 + 1        root * 2 + 2</a:t>
            </a:r>
          </a:p>
          <a:p>
            <a:endParaRPr lang="en-US" altLang="en-US" sz="1800">
              <a:solidFill>
                <a:srgbClr val="FF3300"/>
              </a:solidFill>
            </a:endParaRPr>
          </a:p>
          <a:p>
            <a:r>
              <a:rPr lang="en-US" altLang="en-US" sz="1800"/>
              <a:t>Make sure root is less than bottom</a:t>
            </a:r>
          </a:p>
          <a:p>
            <a:r>
              <a:rPr lang="en-US" altLang="en-US" sz="1800"/>
              <a:t>Find the largest child</a:t>
            </a:r>
          </a:p>
          <a:p>
            <a:r>
              <a:rPr lang="en-US" altLang="en-US" sz="1800"/>
              <a:t>Determine if largest child is larger than root</a:t>
            </a:r>
          </a:p>
          <a:p>
            <a:r>
              <a:rPr lang="en-US" altLang="en-US" sz="1800"/>
              <a:t>    If it is  </a:t>
            </a:r>
            <a:r>
              <a:rPr lang="en-US" altLang="en-US" sz="1800">
                <a:sym typeface="Wingdings" pitchFamily="2" charset="2"/>
              </a:rPr>
              <a:t></a:t>
            </a:r>
            <a:r>
              <a:rPr lang="en-US" altLang="en-US" sz="1800"/>
              <a:t>     swap largest child and root</a:t>
            </a:r>
          </a:p>
          <a:p>
            <a:endParaRPr lang="en-US" altLang="en-US" sz="1800"/>
          </a:p>
          <a:p>
            <a:r>
              <a:rPr lang="en-US" altLang="en-US" sz="1800"/>
              <a:t>Root is set to the index of the largest child and the process</a:t>
            </a:r>
          </a:p>
          <a:p>
            <a:r>
              <a:rPr lang="en-US" altLang="en-US" sz="1800"/>
              <a:t>starts over again.</a:t>
            </a:r>
          </a:p>
          <a:p>
            <a:endParaRPr lang="en-US" altLang="en-US" sz="1800"/>
          </a:p>
        </p:txBody>
      </p:sp>
      <p:sp>
        <p:nvSpPr>
          <p:cNvPr id="30724" name="WordArt 11"/>
          <p:cNvSpPr>
            <a:spLocks noChangeArrowheads="1" noChangeShapeType="1" noTextEdit="1"/>
          </p:cNvSpPr>
          <p:nvPr/>
        </p:nvSpPr>
        <p:spPr bwMode="auto">
          <a:xfrm>
            <a:off x="1447800" y="457200"/>
            <a:ext cx="53340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swapDown</a:t>
            </a:r>
          </a:p>
        </p:txBody>
      </p:sp>
      <p:sp>
        <p:nvSpPr>
          <p:cNvPr id="30725" name="Text Box 12"/>
          <p:cNvSpPr txBox="1">
            <a:spLocks noChangeArrowheads="1"/>
          </p:cNvSpPr>
          <p:nvPr/>
        </p:nvSpPr>
        <p:spPr bwMode="auto">
          <a:xfrm>
            <a:off x="685800" y="5486400"/>
            <a:ext cx="7620000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accent2"/>
                </a:solidFill>
              </a:rPr>
              <a:t>This method can be written iteratively or recursively.</a:t>
            </a:r>
          </a:p>
        </p:txBody>
      </p:sp>
    </p:spTree>
    <p:extLst>
      <p:ext uri="{BB962C8B-B14F-4D97-AF65-F5344CB8AC3E}">
        <p14:creationId xmlns:p14="http://schemas.microsoft.com/office/powerpoint/2010/main" val="402362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990600" y="1981200"/>
            <a:ext cx="70199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/>
              <a:t>The heap is essentially an array-based</a:t>
            </a:r>
          </a:p>
          <a:p>
            <a:r>
              <a:rPr lang="en-US" altLang="en-US" sz="2800"/>
              <a:t>binary tree with either the biggest </a:t>
            </a:r>
          </a:p>
          <a:p>
            <a:r>
              <a:rPr lang="en-US" altLang="en-US" sz="2800"/>
              <a:t>or smallest element at the root.</a:t>
            </a:r>
          </a:p>
        </p:txBody>
      </p:sp>
      <p:sp>
        <p:nvSpPr>
          <p:cNvPr id="14340" name="WordArt 5"/>
          <p:cNvSpPr>
            <a:spLocks noChangeArrowheads="1" noChangeShapeType="1" noTextEdit="1"/>
          </p:cNvSpPr>
          <p:nvPr/>
        </p:nvSpPr>
        <p:spPr bwMode="auto">
          <a:xfrm>
            <a:off x="1371600" y="5334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heap</a:t>
            </a:r>
          </a:p>
        </p:txBody>
      </p:sp>
      <p:sp>
        <p:nvSpPr>
          <p:cNvPr id="14341" name="Oval 6"/>
          <p:cNvSpPr>
            <a:spLocks noChangeArrowheads="1"/>
          </p:cNvSpPr>
          <p:nvPr/>
        </p:nvSpPr>
        <p:spPr bwMode="auto">
          <a:xfrm>
            <a:off x="3962400" y="3733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15</a:t>
            </a:r>
          </a:p>
        </p:txBody>
      </p:sp>
      <p:sp>
        <p:nvSpPr>
          <p:cNvPr id="14342" name="Oval 7"/>
          <p:cNvSpPr>
            <a:spLocks noChangeArrowheads="1"/>
          </p:cNvSpPr>
          <p:nvPr/>
        </p:nvSpPr>
        <p:spPr bwMode="auto">
          <a:xfrm>
            <a:off x="3200400" y="42672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11</a:t>
            </a:r>
          </a:p>
        </p:txBody>
      </p:sp>
      <p:sp>
        <p:nvSpPr>
          <p:cNvPr id="14343" name="Oval 8"/>
          <p:cNvSpPr>
            <a:spLocks noChangeArrowheads="1"/>
          </p:cNvSpPr>
          <p:nvPr/>
        </p:nvSpPr>
        <p:spPr bwMode="auto">
          <a:xfrm>
            <a:off x="2590800" y="48006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14344" name="Oval 9"/>
          <p:cNvSpPr>
            <a:spLocks noChangeArrowheads="1"/>
          </p:cNvSpPr>
          <p:nvPr/>
        </p:nvSpPr>
        <p:spPr bwMode="auto">
          <a:xfrm>
            <a:off x="3657600" y="48006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8</a:t>
            </a:r>
          </a:p>
        </p:txBody>
      </p:sp>
      <p:sp>
        <p:nvSpPr>
          <p:cNvPr id="14345" name="Oval 10"/>
          <p:cNvSpPr>
            <a:spLocks noChangeArrowheads="1"/>
          </p:cNvSpPr>
          <p:nvPr/>
        </p:nvSpPr>
        <p:spPr bwMode="auto">
          <a:xfrm>
            <a:off x="4724400" y="41910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10</a:t>
            </a:r>
          </a:p>
        </p:txBody>
      </p:sp>
      <p:sp>
        <p:nvSpPr>
          <p:cNvPr id="14346" name="Oval 11"/>
          <p:cNvSpPr>
            <a:spLocks noChangeArrowheads="1"/>
          </p:cNvSpPr>
          <p:nvPr/>
        </p:nvSpPr>
        <p:spPr bwMode="auto">
          <a:xfrm>
            <a:off x="4419600" y="48006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9521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85800" y="2286000"/>
            <a:ext cx="76549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/>
              <a:t>Every parent in a Heap will always be</a:t>
            </a:r>
          </a:p>
          <a:p>
            <a:r>
              <a:rPr lang="en-US" altLang="en-US" sz="2800"/>
              <a:t>smaller or larger than both of its children.</a:t>
            </a:r>
          </a:p>
          <a:p>
            <a:endParaRPr lang="en-US" altLang="en-US" sz="2800"/>
          </a:p>
          <a:p>
            <a:r>
              <a:rPr lang="en-US" altLang="en-US" sz="2800"/>
              <a:t>This rule will hold true for every level of</a:t>
            </a:r>
          </a:p>
          <a:p>
            <a:r>
              <a:rPr lang="en-US" altLang="en-US" sz="2800"/>
              <a:t>the heap.</a:t>
            </a:r>
          </a:p>
        </p:txBody>
      </p:sp>
      <p:sp>
        <p:nvSpPr>
          <p:cNvPr id="15364" name="WordArt 5"/>
          <p:cNvSpPr>
            <a:spLocks noChangeArrowheads="1" noChangeShapeType="1" noTextEdit="1"/>
          </p:cNvSpPr>
          <p:nvPr/>
        </p:nvSpPr>
        <p:spPr bwMode="auto">
          <a:xfrm>
            <a:off x="1371600" y="5334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00533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14400" y="1905000"/>
            <a:ext cx="74691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/>
              <a:t>In a complete tree, every level that can </a:t>
            </a:r>
          </a:p>
          <a:p>
            <a:r>
              <a:rPr lang="en-US" altLang="en-US" sz="2800"/>
              <a:t>be filled is filled.   Any levels that are not</a:t>
            </a:r>
          </a:p>
          <a:p>
            <a:r>
              <a:rPr lang="en-US" altLang="en-US" sz="2800"/>
              <a:t>full have all nodes shifted as far left</a:t>
            </a:r>
          </a:p>
          <a:p>
            <a:r>
              <a:rPr lang="en-US" altLang="en-US" sz="2800"/>
              <a:t>as possible.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3962400" y="3733800"/>
            <a:ext cx="533400" cy="457200"/>
          </a:xfrm>
          <a:prstGeom prst="ellipse">
            <a:avLst/>
          </a:prstGeom>
          <a:solidFill>
            <a:srgbClr val="99CC00">
              <a:alpha val="49019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3200400" y="4267200"/>
            <a:ext cx="533400" cy="457200"/>
          </a:xfrm>
          <a:prstGeom prst="ellipse">
            <a:avLst/>
          </a:prstGeom>
          <a:solidFill>
            <a:srgbClr val="99CC00">
              <a:alpha val="49019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2590800" y="4800600"/>
            <a:ext cx="533400" cy="457200"/>
          </a:xfrm>
          <a:prstGeom prst="ellipse">
            <a:avLst/>
          </a:prstGeom>
          <a:solidFill>
            <a:srgbClr val="99CC00">
              <a:alpha val="49019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3657600" y="4800600"/>
            <a:ext cx="533400" cy="457200"/>
          </a:xfrm>
          <a:prstGeom prst="ellipse">
            <a:avLst/>
          </a:prstGeom>
          <a:solidFill>
            <a:srgbClr val="99CC00">
              <a:alpha val="49019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4724400" y="4191000"/>
            <a:ext cx="533400" cy="457200"/>
          </a:xfrm>
          <a:prstGeom prst="ellipse">
            <a:avLst/>
          </a:prstGeom>
          <a:solidFill>
            <a:srgbClr val="99CC00">
              <a:alpha val="49019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4419600" y="4800600"/>
            <a:ext cx="533400" cy="457200"/>
          </a:xfrm>
          <a:prstGeom prst="ellipse">
            <a:avLst/>
          </a:prstGeom>
          <a:solidFill>
            <a:srgbClr val="99CC00">
              <a:alpha val="49019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4" name="WordArt 11"/>
          <p:cNvSpPr>
            <a:spLocks noChangeArrowheads="1" noChangeShapeType="1" noTextEdit="1"/>
          </p:cNvSpPr>
          <p:nvPr/>
        </p:nvSpPr>
        <p:spPr bwMode="auto">
          <a:xfrm>
            <a:off x="1371600" y="5334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complete tree</a:t>
            </a:r>
          </a:p>
        </p:txBody>
      </p:sp>
    </p:spTree>
    <p:extLst>
      <p:ext uri="{BB962C8B-B14F-4D97-AF65-F5344CB8AC3E}">
        <p14:creationId xmlns:p14="http://schemas.microsoft.com/office/powerpoint/2010/main" val="240319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752600" y="2438400"/>
            <a:ext cx="4856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/>
              <a:t>A Heap is a complete tree.</a:t>
            </a: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3962400" y="3733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15</a:t>
            </a: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3200400" y="42672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11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590800" y="48006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57600" y="48006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8</a:t>
            </a: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4724400" y="41910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10</a:t>
            </a: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4419600" y="48006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9</a:t>
            </a:r>
          </a:p>
        </p:txBody>
      </p:sp>
      <p:sp>
        <p:nvSpPr>
          <p:cNvPr id="17418" name="WordArt 11"/>
          <p:cNvSpPr>
            <a:spLocks noChangeArrowheads="1" noChangeShapeType="1" noTextEdit="1"/>
          </p:cNvSpPr>
          <p:nvPr/>
        </p:nvSpPr>
        <p:spPr bwMode="auto">
          <a:xfrm>
            <a:off x="1371600" y="5334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72509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812925" y="5905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 sz="2800"/>
          </a:p>
        </p:txBody>
      </p:sp>
      <p:sp>
        <p:nvSpPr>
          <p:cNvPr id="18436" name="Text Box 16"/>
          <p:cNvSpPr txBox="1">
            <a:spLocks noChangeArrowheads="1"/>
          </p:cNvSpPr>
          <p:nvPr/>
        </p:nvSpPr>
        <p:spPr bwMode="auto">
          <a:xfrm>
            <a:off x="1508125" y="47815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 sz="2800"/>
          </a:p>
        </p:txBody>
      </p:sp>
      <p:sp>
        <p:nvSpPr>
          <p:cNvPr id="18437" name="Text Box 17"/>
          <p:cNvSpPr txBox="1">
            <a:spLocks noChangeArrowheads="1"/>
          </p:cNvSpPr>
          <p:nvPr/>
        </p:nvSpPr>
        <p:spPr bwMode="auto">
          <a:xfrm>
            <a:off x="1676400" y="4419600"/>
            <a:ext cx="584835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A min heap is a binary tree that has</a:t>
            </a:r>
          </a:p>
          <a:p>
            <a:r>
              <a:rPr lang="en-US" altLang="en-US">
                <a:solidFill>
                  <a:schemeClr val="accent2"/>
                </a:solidFill>
              </a:rPr>
              <a:t>a root smaller than all of its children.</a:t>
            </a:r>
          </a:p>
        </p:txBody>
      </p:sp>
      <p:sp>
        <p:nvSpPr>
          <p:cNvPr id="18438" name="Oval 20"/>
          <p:cNvSpPr>
            <a:spLocks noChangeArrowheads="1"/>
          </p:cNvSpPr>
          <p:nvPr/>
        </p:nvSpPr>
        <p:spPr bwMode="auto">
          <a:xfrm>
            <a:off x="2057400" y="26670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b="0"/>
              <a:t>18</a:t>
            </a:r>
          </a:p>
        </p:txBody>
      </p:sp>
      <p:sp>
        <p:nvSpPr>
          <p:cNvPr id="18439" name="Oval 21"/>
          <p:cNvSpPr>
            <a:spLocks noChangeArrowheads="1"/>
          </p:cNvSpPr>
          <p:nvPr/>
        </p:nvSpPr>
        <p:spPr bwMode="auto">
          <a:xfrm>
            <a:off x="1219200" y="32004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b="0"/>
              <a:t>20</a:t>
            </a:r>
          </a:p>
        </p:txBody>
      </p:sp>
      <p:sp>
        <p:nvSpPr>
          <p:cNvPr id="18440" name="Oval 22"/>
          <p:cNvSpPr>
            <a:spLocks noChangeArrowheads="1"/>
          </p:cNvSpPr>
          <p:nvPr/>
        </p:nvSpPr>
        <p:spPr bwMode="auto">
          <a:xfrm>
            <a:off x="2895600" y="32004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b="0"/>
              <a:t>21</a:t>
            </a:r>
          </a:p>
        </p:txBody>
      </p:sp>
      <p:sp>
        <p:nvSpPr>
          <p:cNvPr id="18441" name="Oval 23"/>
          <p:cNvSpPr>
            <a:spLocks noChangeArrowheads="1"/>
          </p:cNvSpPr>
          <p:nvPr/>
        </p:nvSpPr>
        <p:spPr bwMode="auto">
          <a:xfrm>
            <a:off x="6248400" y="26670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b="0"/>
              <a:t>23</a:t>
            </a:r>
          </a:p>
        </p:txBody>
      </p:sp>
      <p:sp>
        <p:nvSpPr>
          <p:cNvPr id="18442" name="Oval 24"/>
          <p:cNvSpPr>
            <a:spLocks noChangeArrowheads="1"/>
          </p:cNvSpPr>
          <p:nvPr/>
        </p:nvSpPr>
        <p:spPr bwMode="auto">
          <a:xfrm>
            <a:off x="5410200" y="32004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b="0"/>
              <a:t>25</a:t>
            </a:r>
          </a:p>
        </p:txBody>
      </p:sp>
      <p:sp>
        <p:nvSpPr>
          <p:cNvPr id="18443" name="Oval 28"/>
          <p:cNvSpPr>
            <a:spLocks noChangeArrowheads="1"/>
          </p:cNvSpPr>
          <p:nvPr/>
        </p:nvSpPr>
        <p:spPr bwMode="auto">
          <a:xfrm>
            <a:off x="4191000" y="21336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b="0"/>
              <a:t>9</a:t>
            </a:r>
          </a:p>
        </p:txBody>
      </p:sp>
      <p:sp>
        <p:nvSpPr>
          <p:cNvPr id="18444" name="Line 29"/>
          <p:cNvSpPr>
            <a:spLocks noChangeShapeType="1"/>
          </p:cNvSpPr>
          <p:nvPr/>
        </p:nvSpPr>
        <p:spPr bwMode="auto">
          <a:xfrm flipH="1">
            <a:off x="2819400" y="2438400"/>
            <a:ext cx="13716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30"/>
          <p:cNvSpPr>
            <a:spLocks noChangeShapeType="1"/>
          </p:cNvSpPr>
          <p:nvPr/>
        </p:nvSpPr>
        <p:spPr bwMode="auto">
          <a:xfrm>
            <a:off x="5029200" y="2438400"/>
            <a:ext cx="12192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31"/>
          <p:cNvSpPr>
            <a:spLocks noChangeShapeType="1"/>
          </p:cNvSpPr>
          <p:nvPr/>
        </p:nvSpPr>
        <p:spPr bwMode="auto">
          <a:xfrm flipH="1">
            <a:off x="1905000" y="3048000"/>
            <a:ext cx="228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2"/>
          <p:cNvSpPr>
            <a:spLocks noChangeShapeType="1"/>
          </p:cNvSpPr>
          <p:nvPr/>
        </p:nvSpPr>
        <p:spPr bwMode="auto">
          <a:xfrm flipH="1">
            <a:off x="6096000" y="3048000"/>
            <a:ext cx="228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3"/>
          <p:cNvSpPr>
            <a:spLocks noChangeShapeType="1"/>
          </p:cNvSpPr>
          <p:nvPr/>
        </p:nvSpPr>
        <p:spPr bwMode="auto">
          <a:xfrm>
            <a:off x="2743200" y="30480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WordArt 35"/>
          <p:cNvSpPr>
            <a:spLocks noChangeArrowheads="1" noChangeShapeType="1" noTextEdit="1"/>
          </p:cNvSpPr>
          <p:nvPr/>
        </p:nvSpPr>
        <p:spPr bwMode="auto">
          <a:xfrm>
            <a:off x="1371600" y="5334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min heap</a:t>
            </a:r>
          </a:p>
        </p:txBody>
      </p:sp>
    </p:spTree>
    <p:extLst>
      <p:ext uri="{BB962C8B-B14F-4D97-AF65-F5344CB8AC3E}">
        <p14:creationId xmlns:p14="http://schemas.microsoft.com/office/powerpoint/2010/main" val="105442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812925" y="5905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 sz="280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508125" y="47815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 sz="2800"/>
          </a:p>
        </p:txBody>
      </p:sp>
      <p:sp>
        <p:nvSpPr>
          <p:cNvPr id="19461" name="WordArt 22"/>
          <p:cNvSpPr>
            <a:spLocks noChangeArrowheads="1" noChangeShapeType="1" noTextEdit="1"/>
          </p:cNvSpPr>
          <p:nvPr/>
        </p:nvSpPr>
        <p:spPr bwMode="auto">
          <a:xfrm>
            <a:off x="1371600" y="5334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max heap</a:t>
            </a:r>
          </a:p>
        </p:txBody>
      </p:sp>
      <p:sp>
        <p:nvSpPr>
          <p:cNvPr id="19462" name="Text Box 23"/>
          <p:cNvSpPr txBox="1">
            <a:spLocks noChangeArrowheads="1"/>
          </p:cNvSpPr>
          <p:nvPr/>
        </p:nvSpPr>
        <p:spPr bwMode="auto">
          <a:xfrm>
            <a:off x="1676400" y="4419600"/>
            <a:ext cx="5713413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A max heap is a binary tree that has</a:t>
            </a:r>
          </a:p>
          <a:p>
            <a:r>
              <a:rPr lang="en-US" altLang="en-US">
                <a:solidFill>
                  <a:schemeClr val="accent2"/>
                </a:solidFill>
              </a:rPr>
              <a:t>a root larger than all of its children.</a:t>
            </a:r>
          </a:p>
        </p:txBody>
      </p:sp>
      <p:sp>
        <p:nvSpPr>
          <p:cNvPr id="19463" name="Oval 24"/>
          <p:cNvSpPr>
            <a:spLocks noChangeArrowheads="1"/>
          </p:cNvSpPr>
          <p:nvPr/>
        </p:nvSpPr>
        <p:spPr bwMode="auto">
          <a:xfrm>
            <a:off x="2057400" y="26670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b="0"/>
              <a:t>45</a:t>
            </a:r>
          </a:p>
        </p:txBody>
      </p:sp>
      <p:sp>
        <p:nvSpPr>
          <p:cNvPr id="19464" name="Oval 25"/>
          <p:cNvSpPr>
            <a:spLocks noChangeArrowheads="1"/>
          </p:cNvSpPr>
          <p:nvPr/>
        </p:nvSpPr>
        <p:spPr bwMode="auto">
          <a:xfrm>
            <a:off x="1219200" y="32004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b="0"/>
              <a:t>30</a:t>
            </a:r>
          </a:p>
        </p:txBody>
      </p:sp>
      <p:sp>
        <p:nvSpPr>
          <p:cNvPr id="19465" name="Oval 26"/>
          <p:cNvSpPr>
            <a:spLocks noChangeArrowheads="1"/>
          </p:cNvSpPr>
          <p:nvPr/>
        </p:nvSpPr>
        <p:spPr bwMode="auto">
          <a:xfrm>
            <a:off x="2895600" y="32004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b="0"/>
              <a:t>39</a:t>
            </a:r>
          </a:p>
        </p:txBody>
      </p:sp>
      <p:sp>
        <p:nvSpPr>
          <p:cNvPr id="19466" name="Oval 27"/>
          <p:cNvSpPr>
            <a:spLocks noChangeArrowheads="1"/>
          </p:cNvSpPr>
          <p:nvPr/>
        </p:nvSpPr>
        <p:spPr bwMode="auto">
          <a:xfrm>
            <a:off x="6248400" y="26670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b="0"/>
              <a:t>43</a:t>
            </a:r>
          </a:p>
        </p:txBody>
      </p:sp>
      <p:sp>
        <p:nvSpPr>
          <p:cNvPr id="19467" name="Oval 28"/>
          <p:cNvSpPr>
            <a:spLocks noChangeArrowheads="1"/>
          </p:cNvSpPr>
          <p:nvPr/>
        </p:nvSpPr>
        <p:spPr bwMode="auto">
          <a:xfrm>
            <a:off x="5410200" y="32004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b="0"/>
              <a:t>38</a:t>
            </a:r>
          </a:p>
        </p:txBody>
      </p:sp>
      <p:sp>
        <p:nvSpPr>
          <p:cNvPr id="19468" name="Oval 29"/>
          <p:cNvSpPr>
            <a:spLocks noChangeArrowheads="1"/>
          </p:cNvSpPr>
          <p:nvPr/>
        </p:nvSpPr>
        <p:spPr bwMode="auto">
          <a:xfrm>
            <a:off x="4191000" y="21336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b="0"/>
              <a:t>90</a:t>
            </a:r>
          </a:p>
        </p:txBody>
      </p:sp>
      <p:sp>
        <p:nvSpPr>
          <p:cNvPr id="19469" name="Line 30"/>
          <p:cNvSpPr>
            <a:spLocks noChangeShapeType="1"/>
          </p:cNvSpPr>
          <p:nvPr/>
        </p:nvSpPr>
        <p:spPr bwMode="auto">
          <a:xfrm flipH="1">
            <a:off x="2819400" y="2438400"/>
            <a:ext cx="13716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31"/>
          <p:cNvSpPr>
            <a:spLocks noChangeShapeType="1"/>
          </p:cNvSpPr>
          <p:nvPr/>
        </p:nvSpPr>
        <p:spPr bwMode="auto">
          <a:xfrm>
            <a:off x="5029200" y="2438400"/>
            <a:ext cx="12192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32"/>
          <p:cNvSpPr>
            <a:spLocks noChangeShapeType="1"/>
          </p:cNvSpPr>
          <p:nvPr/>
        </p:nvSpPr>
        <p:spPr bwMode="auto">
          <a:xfrm flipH="1">
            <a:off x="1905000" y="3048000"/>
            <a:ext cx="228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33"/>
          <p:cNvSpPr>
            <a:spLocks noChangeShapeType="1"/>
          </p:cNvSpPr>
          <p:nvPr/>
        </p:nvSpPr>
        <p:spPr bwMode="auto">
          <a:xfrm flipH="1">
            <a:off x="6096000" y="3048000"/>
            <a:ext cx="228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34"/>
          <p:cNvSpPr>
            <a:spLocks noChangeShapeType="1"/>
          </p:cNvSpPr>
          <p:nvPr/>
        </p:nvSpPr>
        <p:spPr bwMode="auto">
          <a:xfrm>
            <a:off x="2743200" y="30480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4114800" y="24384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15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3352800" y="2971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11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2743200" y="35052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3810000" y="35052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8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876800" y="28956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10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572000" y="35052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9</a:t>
            </a:r>
          </a:p>
        </p:txBody>
      </p:sp>
      <p:sp>
        <p:nvSpPr>
          <p:cNvPr id="20489" name="Text Box 16"/>
          <p:cNvSpPr txBox="1">
            <a:spLocks noChangeArrowheads="1"/>
          </p:cNvSpPr>
          <p:nvPr/>
        </p:nvSpPr>
        <p:spPr bwMode="auto">
          <a:xfrm>
            <a:off x="1447800" y="45720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root</a:t>
            </a:r>
          </a:p>
        </p:txBody>
      </p:sp>
      <p:sp>
        <p:nvSpPr>
          <p:cNvPr id="20490" name="Text Box 17"/>
          <p:cNvSpPr txBox="1">
            <a:spLocks noChangeArrowheads="1"/>
          </p:cNvSpPr>
          <p:nvPr/>
        </p:nvSpPr>
        <p:spPr bwMode="auto">
          <a:xfrm>
            <a:off x="3886200" y="1905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root</a:t>
            </a:r>
          </a:p>
        </p:txBody>
      </p:sp>
      <p:sp>
        <p:nvSpPr>
          <p:cNvPr id="20491" name="WordArt 18"/>
          <p:cNvSpPr>
            <a:spLocks noChangeArrowheads="1" noChangeShapeType="1" noTextEdit="1"/>
          </p:cNvSpPr>
          <p:nvPr/>
        </p:nvSpPr>
        <p:spPr bwMode="auto">
          <a:xfrm>
            <a:off x="1371600" y="5334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heap</a:t>
            </a:r>
          </a:p>
        </p:txBody>
      </p:sp>
      <p:graphicFrame>
        <p:nvGraphicFramePr>
          <p:cNvPr id="61476" name="Group 36"/>
          <p:cNvGraphicFramePr>
            <a:graphicFrameLocks noGrp="1"/>
          </p:cNvGraphicFramePr>
          <p:nvPr/>
        </p:nvGraphicFramePr>
        <p:xfrm>
          <a:off x="1447800" y="5029200"/>
          <a:ext cx="6019800" cy="584200"/>
        </p:xfrm>
        <a:graphic>
          <a:graphicData uri="http://schemas.openxmlformats.org/drawingml/2006/table">
            <a:tbl>
              <a:tblPr/>
              <a:tblGrid>
                <a:gridCol w="1003300"/>
                <a:gridCol w="1003300"/>
                <a:gridCol w="1003300"/>
                <a:gridCol w="1003300"/>
                <a:gridCol w="1003300"/>
                <a:gridCol w="10033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15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17525" y="23431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 sz="280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295400" y="1828800"/>
            <a:ext cx="66294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/>
              <a:t>Because a heap will always be a </a:t>
            </a:r>
          </a:p>
          <a:p>
            <a:r>
              <a:rPr lang="en-US" altLang="en-US" sz="2800" u="sng"/>
              <a:t>complete tree</a:t>
            </a:r>
            <a:r>
              <a:rPr lang="en-US" altLang="en-US" sz="2800"/>
              <a:t>, it makes sense to</a:t>
            </a:r>
          </a:p>
          <a:p>
            <a:r>
              <a:rPr lang="en-US" altLang="en-US" sz="2800"/>
              <a:t>use an array to store the values.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	</a:t>
            </a:r>
          </a:p>
        </p:txBody>
      </p:sp>
      <p:sp>
        <p:nvSpPr>
          <p:cNvPr id="21509" name="WordArt 13"/>
          <p:cNvSpPr>
            <a:spLocks noChangeArrowheads="1" noChangeShapeType="1" noTextEdit="1"/>
          </p:cNvSpPr>
          <p:nvPr/>
        </p:nvSpPr>
        <p:spPr bwMode="auto">
          <a:xfrm>
            <a:off x="1371600" y="5334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array-based tree</a:t>
            </a:r>
          </a:p>
        </p:txBody>
      </p:sp>
      <p:sp>
        <p:nvSpPr>
          <p:cNvPr id="21510" name="Text Box 14"/>
          <p:cNvSpPr txBox="1">
            <a:spLocks noChangeArrowheads="1"/>
          </p:cNvSpPr>
          <p:nvPr/>
        </p:nvSpPr>
        <p:spPr bwMode="auto">
          <a:xfrm>
            <a:off x="1447800" y="45720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root</a:t>
            </a:r>
          </a:p>
        </p:txBody>
      </p:sp>
      <p:graphicFrame>
        <p:nvGraphicFramePr>
          <p:cNvPr id="28687" name="Group 15"/>
          <p:cNvGraphicFramePr>
            <a:graphicFrameLocks noGrp="1"/>
          </p:cNvGraphicFramePr>
          <p:nvPr/>
        </p:nvGraphicFramePr>
        <p:xfrm>
          <a:off x="1447800" y="5029200"/>
          <a:ext cx="6019800" cy="584200"/>
        </p:xfrm>
        <a:graphic>
          <a:graphicData uri="http://schemas.openxmlformats.org/drawingml/2006/table">
            <a:tbl>
              <a:tblPr/>
              <a:tblGrid>
                <a:gridCol w="1003300"/>
                <a:gridCol w="1003300"/>
                <a:gridCol w="1003300"/>
                <a:gridCol w="1003300"/>
                <a:gridCol w="1003300"/>
                <a:gridCol w="10033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10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575</Words>
  <Application>Microsoft Office PowerPoint</Application>
  <PresentationFormat>On-screen Show (4:3)</PresentationFormat>
  <Paragraphs>214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Heaps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Scarpitta, William</dc:creator>
  <cp:lastModifiedBy>Scarpitta, William</cp:lastModifiedBy>
  <cp:revision>2</cp:revision>
  <dcterms:created xsi:type="dcterms:W3CDTF">2016-04-05T12:25:32Z</dcterms:created>
  <dcterms:modified xsi:type="dcterms:W3CDTF">2016-04-05T12:27:42Z</dcterms:modified>
</cp:coreProperties>
</file>