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4" r:id="rId1"/>
  </p:sldMasterIdLst>
  <p:sldIdLst>
    <p:sldId id="256" r:id="rId2"/>
    <p:sldId id="273" r:id="rId3"/>
    <p:sldId id="257" r:id="rId4"/>
    <p:sldId id="258" r:id="rId5"/>
    <p:sldId id="260" r:id="rId6"/>
    <p:sldId id="261" r:id="rId7"/>
    <p:sldId id="263" r:id="rId8"/>
    <p:sldId id="264" r:id="rId9"/>
    <p:sldId id="266" r:id="rId10"/>
    <p:sldId id="269" r:id="rId11"/>
    <p:sldId id="267" r:id="rId12"/>
    <p:sldId id="272" r:id="rId13"/>
    <p:sldId id="268" r:id="rId14"/>
    <p:sldId id="25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61B505-7626-4661-9E6A-696E248F7F22}">
          <p14:sldIdLst>
            <p14:sldId id="256"/>
            <p14:sldId id="273"/>
            <p14:sldId id="257"/>
            <p14:sldId id="258"/>
            <p14:sldId id="260"/>
            <p14:sldId id="261"/>
            <p14:sldId id="263"/>
            <p14:sldId id="264"/>
            <p14:sldId id="266"/>
            <p14:sldId id="269"/>
            <p14:sldId id="267"/>
            <p14:sldId id="272"/>
            <p14:sldId id="268"/>
            <p14:sldId id="25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28930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82243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12359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72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C6F822A4-8DA6-4447-9B1F-C5DB58435268}" type="datetimeFigureOut">
              <a:rPr lang="en-US" smtClean="0"/>
              <a:t>10/26/2018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52339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2751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10/26/2018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86877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10/26/2018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56433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10/26/2018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43125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10/26/2018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37393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3772C379-9A7C-4C87-A116-CBE9F58B04C5}" type="datetimeFigureOut">
              <a:rPr lang="en-US" smtClean="0"/>
              <a:t>10/26/2018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5103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8664C608-40B1-4030-A28D-5B74BC98ADCE}" type="datetimeFigureOut">
              <a:rPr lang="en-US" smtClean="0"/>
              <a:t>10/26/2018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11339525"/>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trends.google.com/trends/topcharts#vm=chart&amp;cid=programming_languages&amp;geo=US&amp;date=201801&amp;cat=nature_and_scienc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B5730-A67B-45D3-BA77-7C116CBE9284}"/>
              </a:ext>
            </a:extLst>
          </p:cNvPr>
          <p:cNvSpPr>
            <a:spLocks noGrp="1"/>
          </p:cNvSpPr>
          <p:nvPr>
            <p:ph type="ctrTitle"/>
          </p:nvPr>
        </p:nvSpPr>
        <p:spPr/>
        <p:txBody>
          <a:bodyPr/>
          <a:lstStyle/>
          <a:p>
            <a:r>
              <a:rPr lang="en-US" sz="7200" dirty="0"/>
              <a:t>Forecasting resource demand using time series</a:t>
            </a:r>
          </a:p>
        </p:txBody>
      </p:sp>
    </p:spTree>
    <p:extLst>
      <p:ext uri="{BB962C8B-B14F-4D97-AF65-F5344CB8AC3E}">
        <p14:creationId xmlns:p14="http://schemas.microsoft.com/office/powerpoint/2010/main" val="2643835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C819-C7B2-4CD7-A4F3-DB11FEBBBC37}"/>
              </a:ext>
            </a:extLst>
          </p:cNvPr>
          <p:cNvSpPr>
            <a:spLocks noGrp="1"/>
          </p:cNvSpPr>
          <p:nvPr>
            <p:ph type="title"/>
          </p:nvPr>
        </p:nvSpPr>
        <p:spPr>
          <a:xfrm>
            <a:off x="1008668" y="131976"/>
            <a:ext cx="10119580" cy="1036948"/>
          </a:xfrm>
        </p:spPr>
        <p:txBody>
          <a:bodyPr>
            <a:normAutofit/>
          </a:bodyPr>
          <a:lstStyle/>
          <a:p>
            <a:r>
              <a:rPr lang="en-US" dirty="0"/>
              <a:t>Trend of Manual Testing</a:t>
            </a:r>
          </a:p>
        </p:txBody>
      </p:sp>
      <p:pic>
        <p:nvPicPr>
          <p:cNvPr id="7" name="Content Placeholder 6">
            <a:extLst>
              <a:ext uri="{FF2B5EF4-FFF2-40B4-BE49-F238E27FC236}">
                <a16:creationId xmlns:a16="http://schemas.microsoft.com/office/drawing/2014/main" id="{D737C5C0-0980-4160-A6CD-1F88A2C13044}"/>
              </a:ext>
            </a:extLst>
          </p:cNvPr>
          <p:cNvPicPr>
            <a:picLocks noGrp="1" noChangeAspect="1"/>
          </p:cNvPicPr>
          <p:nvPr>
            <p:ph idx="1"/>
          </p:nvPr>
        </p:nvPicPr>
        <p:blipFill>
          <a:blip r:embed="rId2"/>
          <a:stretch>
            <a:fillRect/>
          </a:stretch>
        </p:blipFill>
        <p:spPr>
          <a:xfrm>
            <a:off x="1003195" y="1518291"/>
            <a:ext cx="10130525" cy="3821417"/>
          </a:xfrm>
          <a:prstGeom prst="rect">
            <a:avLst/>
          </a:prstGeom>
        </p:spPr>
      </p:pic>
      <p:sp>
        <p:nvSpPr>
          <p:cNvPr id="8" name="TextBox 7">
            <a:extLst>
              <a:ext uri="{FF2B5EF4-FFF2-40B4-BE49-F238E27FC236}">
                <a16:creationId xmlns:a16="http://schemas.microsoft.com/office/drawing/2014/main" id="{37395324-999B-413E-A7F6-0408B21B5DA5}"/>
              </a:ext>
            </a:extLst>
          </p:cNvPr>
          <p:cNvSpPr txBox="1"/>
          <p:nvPr/>
        </p:nvSpPr>
        <p:spPr>
          <a:xfrm>
            <a:off x="942680" y="5722070"/>
            <a:ext cx="10185568" cy="646331"/>
          </a:xfrm>
          <a:prstGeom prst="rect">
            <a:avLst/>
          </a:prstGeom>
          <a:noFill/>
        </p:spPr>
        <p:txBody>
          <a:bodyPr wrap="square" rtlCol="0">
            <a:spAutoFit/>
          </a:bodyPr>
          <a:lstStyle/>
          <a:p>
            <a:r>
              <a:rPr lang="en-US" dirty="0"/>
              <a:t>Demand for Manual testing is all time low which makes sense as Automation is taking over from Manual testing.</a:t>
            </a:r>
          </a:p>
        </p:txBody>
      </p:sp>
    </p:spTree>
    <p:extLst>
      <p:ext uri="{BB962C8B-B14F-4D97-AF65-F5344CB8AC3E}">
        <p14:creationId xmlns:p14="http://schemas.microsoft.com/office/powerpoint/2010/main" val="2507043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68CE6-D3DA-4564-AD87-D1C37282FE72}"/>
              </a:ext>
            </a:extLst>
          </p:cNvPr>
          <p:cNvSpPr>
            <a:spLocks noGrp="1"/>
          </p:cNvSpPr>
          <p:nvPr>
            <p:ph type="title"/>
          </p:nvPr>
        </p:nvSpPr>
        <p:spPr>
          <a:xfrm>
            <a:off x="1069848" y="484632"/>
            <a:ext cx="10058400" cy="843181"/>
          </a:xfrm>
        </p:spPr>
        <p:txBody>
          <a:bodyPr>
            <a:normAutofit/>
          </a:bodyPr>
          <a:lstStyle/>
          <a:p>
            <a:r>
              <a:rPr lang="en-US" sz="4400" dirty="0"/>
              <a:t>How to validate code</a:t>
            </a:r>
          </a:p>
        </p:txBody>
      </p:sp>
      <p:sp>
        <p:nvSpPr>
          <p:cNvPr id="3" name="Content Placeholder 2">
            <a:extLst>
              <a:ext uri="{FF2B5EF4-FFF2-40B4-BE49-F238E27FC236}">
                <a16:creationId xmlns:a16="http://schemas.microsoft.com/office/drawing/2014/main" id="{9079B116-7743-432A-8CE8-A520D977E48C}"/>
              </a:ext>
            </a:extLst>
          </p:cNvPr>
          <p:cNvSpPr>
            <a:spLocks noGrp="1"/>
          </p:cNvSpPr>
          <p:nvPr>
            <p:ph idx="1"/>
          </p:nvPr>
        </p:nvSpPr>
        <p:spPr>
          <a:xfrm>
            <a:off x="1066800" y="1479395"/>
            <a:ext cx="10058400" cy="4655098"/>
          </a:xfrm>
        </p:spPr>
        <p:txBody>
          <a:bodyPr/>
          <a:lstStyle/>
          <a:p>
            <a:r>
              <a:rPr lang="en-US" dirty="0"/>
              <a:t>Run the code as it is </a:t>
            </a:r>
          </a:p>
          <a:p>
            <a:r>
              <a:rPr lang="en-US" dirty="0"/>
              <a:t>Define parameters for which you want to predict such as Location, Technology, Designation</a:t>
            </a:r>
          </a:p>
          <a:p>
            <a:endParaRPr lang="en-US" dirty="0"/>
          </a:p>
          <a:p>
            <a:r>
              <a:rPr lang="en-US" dirty="0"/>
              <a:t>If you want to predict demand of Java for Pune location. You can define designation parameter  as ‘None’. Last parameter is hyper parameter which needs to be tuned for different data set. </a:t>
            </a:r>
          </a:p>
          <a:p>
            <a:endParaRPr lang="en-US" dirty="0"/>
          </a:p>
          <a:p>
            <a:endParaRPr lang="en-US" dirty="0"/>
          </a:p>
          <a:p>
            <a:r>
              <a:rPr lang="en-US" dirty="0"/>
              <a:t>Program will show you the RMSE for last 12 months. It will also show you the prediction plot with trend and seasonality.</a:t>
            </a:r>
          </a:p>
          <a:p>
            <a:endParaRPr lang="en-US" dirty="0"/>
          </a:p>
        </p:txBody>
      </p:sp>
      <p:pic>
        <p:nvPicPr>
          <p:cNvPr id="5" name="Picture 4">
            <a:extLst>
              <a:ext uri="{FF2B5EF4-FFF2-40B4-BE49-F238E27FC236}">
                <a16:creationId xmlns:a16="http://schemas.microsoft.com/office/drawing/2014/main" id="{9B0D1962-031E-49EB-A4C6-F8844D8AA35E}"/>
              </a:ext>
            </a:extLst>
          </p:cNvPr>
          <p:cNvPicPr>
            <a:picLocks noChangeAspect="1"/>
          </p:cNvPicPr>
          <p:nvPr/>
        </p:nvPicPr>
        <p:blipFill>
          <a:blip r:embed="rId2"/>
          <a:stretch>
            <a:fillRect/>
          </a:stretch>
        </p:blipFill>
        <p:spPr>
          <a:xfrm>
            <a:off x="1379162" y="2508410"/>
            <a:ext cx="7981950" cy="552450"/>
          </a:xfrm>
          <a:prstGeom prst="rect">
            <a:avLst/>
          </a:prstGeom>
        </p:spPr>
      </p:pic>
      <p:pic>
        <p:nvPicPr>
          <p:cNvPr id="6" name="Picture 5">
            <a:extLst>
              <a:ext uri="{FF2B5EF4-FFF2-40B4-BE49-F238E27FC236}">
                <a16:creationId xmlns:a16="http://schemas.microsoft.com/office/drawing/2014/main" id="{389860C8-7AFC-471B-955D-3861FE698B66}"/>
              </a:ext>
            </a:extLst>
          </p:cNvPr>
          <p:cNvPicPr>
            <a:picLocks noChangeAspect="1"/>
          </p:cNvPicPr>
          <p:nvPr/>
        </p:nvPicPr>
        <p:blipFill>
          <a:blip r:embed="rId3"/>
          <a:stretch>
            <a:fillRect/>
          </a:stretch>
        </p:blipFill>
        <p:spPr>
          <a:xfrm>
            <a:off x="1379162" y="4089875"/>
            <a:ext cx="6136164" cy="736281"/>
          </a:xfrm>
          <a:prstGeom prst="rect">
            <a:avLst/>
          </a:prstGeom>
        </p:spPr>
      </p:pic>
    </p:spTree>
    <p:extLst>
      <p:ext uri="{BB962C8B-B14F-4D97-AF65-F5344CB8AC3E}">
        <p14:creationId xmlns:p14="http://schemas.microsoft.com/office/powerpoint/2010/main" val="3502319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BCF9-9FDA-4F72-A9CE-DEA74BB1F8D5}"/>
              </a:ext>
            </a:extLst>
          </p:cNvPr>
          <p:cNvSpPr>
            <a:spLocks noGrp="1"/>
          </p:cNvSpPr>
          <p:nvPr>
            <p:ph type="title"/>
          </p:nvPr>
        </p:nvSpPr>
        <p:spPr>
          <a:xfrm>
            <a:off x="777618" y="2530249"/>
            <a:ext cx="10058400" cy="1609344"/>
          </a:xfrm>
        </p:spPr>
        <p:txBody>
          <a:bodyPr>
            <a:noAutofit/>
          </a:bodyPr>
          <a:lstStyle/>
          <a:p>
            <a:pPr algn="ctr"/>
            <a:r>
              <a:rPr lang="en-US" sz="10400" dirty="0"/>
              <a:t>Demo</a:t>
            </a:r>
            <a:endParaRPr lang="en-US" sz="4400" dirty="0"/>
          </a:p>
        </p:txBody>
      </p:sp>
    </p:spTree>
    <p:extLst>
      <p:ext uri="{BB962C8B-B14F-4D97-AF65-F5344CB8AC3E}">
        <p14:creationId xmlns:p14="http://schemas.microsoft.com/office/powerpoint/2010/main" val="1240551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01E3-EB64-4E14-851D-EE67BB8C99F4}"/>
              </a:ext>
            </a:extLst>
          </p:cNvPr>
          <p:cNvSpPr>
            <a:spLocks noGrp="1"/>
          </p:cNvSpPr>
          <p:nvPr>
            <p:ph type="title"/>
          </p:nvPr>
        </p:nvSpPr>
        <p:spPr>
          <a:xfrm>
            <a:off x="1069848" y="484632"/>
            <a:ext cx="10058400" cy="797413"/>
          </a:xfrm>
        </p:spPr>
        <p:txBody>
          <a:bodyPr>
            <a:normAutofit/>
          </a:bodyPr>
          <a:lstStyle/>
          <a:p>
            <a:r>
              <a:rPr lang="en-US" sz="4400" dirty="0"/>
              <a:t>Business case</a:t>
            </a:r>
          </a:p>
        </p:txBody>
      </p:sp>
      <p:sp>
        <p:nvSpPr>
          <p:cNvPr id="3" name="Content Placeholder 2">
            <a:extLst>
              <a:ext uri="{FF2B5EF4-FFF2-40B4-BE49-F238E27FC236}">
                <a16:creationId xmlns:a16="http://schemas.microsoft.com/office/drawing/2014/main" id="{0D561255-CE45-4EBD-AD67-4C04B3297EF6}"/>
              </a:ext>
            </a:extLst>
          </p:cNvPr>
          <p:cNvSpPr>
            <a:spLocks noGrp="1"/>
          </p:cNvSpPr>
          <p:nvPr>
            <p:ph idx="1"/>
          </p:nvPr>
        </p:nvSpPr>
        <p:spPr>
          <a:xfrm>
            <a:off x="1069848" y="1404594"/>
            <a:ext cx="10058400" cy="4767606"/>
          </a:xfrm>
        </p:spPr>
        <p:txBody>
          <a:bodyPr/>
          <a:lstStyle/>
          <a:p>
            <a:r>
              <a:rPr lang="en-US" dirty="0"/>
              <a:t>Resource manager of specific location will forecast resource requirement for each technology</a:t>
            </a:r>
          </a:p>
          <a:p>
            <a:r>
              <a:rPr lang="en-US" dirty="0"/>
              <a:t>Whenever they hire a resource with multiple skills demand from each technology will reduce. For ex. If a resource is hired with skills of Java and SQL then demand from each of the technology for that location reduces by 1</a:t>
            </a:r>
          </a:p>
          <a:p>
            <a:r>
              <a:rPr lang="en-US" dirty="0"/>
              <a:t>We can use other methods to identify which group of technologies works together as best from last year data.</a:t>
            </a:r>
          </a:p>
          <a:p>
            <a:pPr marL="0" indent="0">
              <a:buNone/>
            </a:pPr>
            <a:endParaRPr lang="en-US" dirty="0"/>
          </a:p>
        </p:txBody>
      </p:sp>
    </p:spTree>
    <p:extLst>
      <p:ext uri="{BB962C8B-B14F-4D97-AF65-F5344CB8AC3E}">
        <p14:creationId xmlns:p14="http://schemas.microsoft.com/office/powerpoint/2010/main" val="3309800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81733-0052-47DB-876C-F683159F7154}"/>
              </a:ext>
            </a:extLst>
          </p:cNvPr>
          <p:cNvSpPr>
            <a:spLocks noGrp="1"/>
          </p:cNvSpPr>
          <p:nvPr>
            <p:ph type="title"/>
          </p:nvPr>
        </p:nvSpPr>
        <p:spPr>
          <a:xfrm>
            <a:off x="1069848" y="484632"/>
            <a:ext cx="10058400" cy="1108498"/>
          </a:xfrm>
        </p:spPr>
        <p:txBody>
          <a:bodyPr>
            <a:normAutofit/>
          </a:bodyPr>
          <a:lstStyle/>
          <a:p>
            <a:r>
              <a:rPr lang="en-US" sz="4400" dirty="0"/>
              <a:t>Advantage of using Prophet</a:t>
            </a:r>
          </a:p>
        </p:txBody>
      </p:sp>
      <p:sp>
        <p:nvSpPr>
          <p:cNvPr id="3" name="Content Placeholder 2">
            <a:extLst>
              <a:ext uri="{FF2B5EF4-FFF2-40B4-BE49-F238E27FC236}">
                <a16:creationId xmlns:a16="http://schemas.microsoft.com/office/drawing/2014/main" id="{76A5CB87-61F2-4751-82B7-33F7D7075B7F}"/>
              </a:ext>
            </a:extLst>
          </p:cNvPr>
          <p:cNvSpPr>
            <a:spLocks noGrp="1"/>
          </p:cNvSpPr>
          <p:nvPr>
            <p:ph idx="1"/>
          </p:nvPr>
        </p:nvSpPr>
        <p:spPr/>
        <p:txBody>
          <a:bodyPr/>
          <a:lstStyle/>
          <a:p>
            <a:r>
              <a:rPr lang="en-US" dirty="0"/>
              <a:t>Prophet is tool released by Facebook research team</a:t>
            </a:r>
          </a:p>
          <a:p>
            <a:r>
              <a:rPr lang="en-US" dirty="0"/>
              <a:t>It produced good result with at least few months (preferably a year) of history</a:t>
            </a:r>
          </a:p>
          <a:p>
            <a:r>
              <a:rPr lang="en-US" dirty="0"/>
              <a:t>Can handle a reasonable number of missing observations or large outliers</a:t>
            </a:r>
          </a:p>
          <a:p>
            <a:r>
              <a:rPr lang="en-US" dirty="0"/>
              <a:t>Performs better when trends that are non-linear growth curves, where a trend hits a natural limit or saturates</a:t>
            </a:r>
          </a:p>
          <a:p>
            <a:r>
              <a:rPr lang="en-US" dirty="0"/>
              <a:t>Can identify historical trend changes.</a:t>
            </a:r>
          </a:p>
          <a:p>
            <a:r>
              <a:rPr lang="en-US" dirty="0"/>
              <a:t>Strong multiple “human-scale” seasonality : day of week and time of year</a:t>
            </a:r>
          </a:p>
          <a:p>
            <a:r>
              <a:rPr lang="en-US" dirty="0"/>
              <a:t>If the forecast is not satisfactory — an analyst with no training in time series methods can improve or tweak forecasts using a variety of easily-interpretable parameters</a:t>
            </a:r>
          </a:p>
          <a:p>
            <a:pPr marL="0" indent="0">
              <a:buNone/>
            </a:pPr>
            <a:endParaRPr lang="en-US" dirty="0"/>
          </a:p>
        </p:txBody>
      </p:sp>
    </p:spTree>
    <p:extLst>
      <p:ext uri="{BB962C8B-B14F-4D97-AF65-F5344CB8AC3E}">
        <p14:creationId xmlns:p14="http://schemas.microsoft.com/office/powerpoint/2010/main" val="527498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01E3-EB64-4E14-851D-EE67BB8C99F4}"/>
              </a:ext>
            </a:extLst>
          </p:cNvPr>
          <p:cNvSpPr>
            <a:spLocks noGrp="1"/>
          </p:cNvSpPr>
          <p:nvPr>
            <p:ph type="title"/>
          </p:nvPr>
        </p:nvSpPr>
        <p:spPr>
          <a:xfrm>
            <a:off x="1083894" y="211255"/>
            <a:ext cx="10058400" cy="797413"/>
          </a:xfrm>
        </p:spPr>
        <p:txBody>
          <a:bodyPr>
            <a:normAutofit/>
          </a:bodyPr>
          <a:lstStyle/>
          <a:p>
            <a:r>
              <a:rPr lang="en-US" sz="4400" dirty="0"/>
              <a:t>External Data (If allowed)</a:t>
            </a:r>
          </a:p>
        </p:txBody>
      </p:sp>
      <p:sp>
        <p:nvSpPr>
          <p:cNvPr id="3" name="Content Placeholder 2">
            <a:extLst>
              <a:ext uri="{FF2B5EF4-FFF2-40B4-BE49-F238E27FC236}">
                <a16:creationId xmlns:a16="http://schemas.microsoft.com/office/drawing/2014/main" id="{0D561255-CE45-4EBD-AD67-4C04B3297EF6}"/>
              </a:ext>
            </a:extLst>
          </p:cNvPr>
          <p:cNvSpPr>
            <a:spLocks noGrp="1"/>
          </p:cNvSpPr>
          <p:nvPr>
            <p:ph idx="1"/>
          </p:nvPr>
        </p:nvSpPr>
        <p:spPr>
          <a:xfrm>
            <a:off x="1083894" y="1008667"/>
            <a:ext cx="10242128" cy="5759777"/>
          </a:xfrm>
        </p:spPr>
        <p:txBody>
          <a:bodyPr/>
          <a:lstStyle/>
          <a:p>
            <a:r>
              <a:rPr lang="en-US" dirty="0"/>
              <a:t>We can use GDP data of all the countries which will affect the demand. </a:t>
            </a:r>
          </a:p>
          <a:p>
            <a:r>
              <a:rPr lang="en-US" dirty="0"/>
              <a:t>If an organization has more footprint in Europe then GDP data of Europe and India should be considered.</a:t>
            </a:r>
          </a:p>
          <a:p>
            <a:r>
              <a:rPr lang="en-US" dirty="0"/>
              <a:t>Google Trend data can be used to get more accurate results &amp; also future demand.</a:t>
            </a:r>
          </a:p>
          <a:p>
            <a:pPr marL="0" indent="0">
              <a:buNone/>
            </a:pPr>
            <a:r>
              <a:rPr lang="en-US" dirty="0"/>
              <a:t>    </a:t>
            </a:r>
            <a:r>
              <a:rPr lang="en-US" dirty="0">
                <a:hlinkClick r:id="rId2"/>
              </a:rPr>
              <a:t>Google Trend</a:t>
            </a: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248281F1-1A24-41C9-93CE-D3BDD42C8EFF}"/>
              </a:ext>
            </a:extLst>
          </p:cNvPr>
          <p:cNvPicPr>
            <a:picLocks noChangeAspect="1"/>
          </p:cNvPicPr>
          <p:nvPr/>
        </p:nvPicPr>
        <p:blipFill>
          <a:blip r:embed="rId3"/>
          <a:stretch>
            <a:fillRect/>
          </a:stretch>
        </p:blipFill>
        <p:spPr>
          <a:xfrm>
            <a:off x="1451729" y="3329823"/>
            <a:ext cx="7475456" cy="3438622"/>
          </a:xfrm>
          <a:prstGeom prst="rect">
            <a:avLst/>
          </a:prstGeom>
        </p:spPr>
      </p:pic>
    </p:spTree>
    <p:extLst>
      <p:ext uri="{BB962C8B-B14F-4D97-AF65-F5344CB8AC3E}">
        <p14:creationId xmlns:p14="http://schemas.microsoft.com/office/powerpoint/2010/main" val="671395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06AD9-E88C-41E2-ADAC-9773CE327DAC}"/>
              </a:ext>
            </a:extLst>
          </p:cNvPr>
          <p:cNvSpPr>
            <a:spLocks noGrp="1"/>
          </p:cNvSpPr>
          <p:nvPr>
            <p:ph type="title"/>
          </p:nvPr>
        </p:nvSpPr>
        <p:spPr/>
        <p:txBody>
          <a:bodyPr/>
          <a:lstStyle/>
          <a:p>
            <a:r>
              <a:rPr lang="en-US" dirty="0"/>
              <a:t>Thank You</a:t>
            </a:r>
          </a:p>
        </p:txBody>
      </p:sp>
      <p:pic>
        <p:nvPicPr>
          <p:cNvPr id="5" name="Content Placeholder 4">
            <a:extLst>
              <a:ext uri="{FF2B5EF4-FFF2-40B4-BE49-F238E27FC236}">
                <a16:creationId xmlns:a16="http://schemas.microsoft.com/office/drawing/2014/main" id="{51B5180E-FA15-4E88-A1CD-09A85D3FBEFF}"/>
              </a:ext>
            </a:extLst>
          </p:cNvPr>
          <p:cNvPicPr>
            <a:picLocks noGrp="1" noChangeAspect="1"/>
          </p:cNvPicPr>
          <p:nvPr>
            <p:ph idx="1"/>
          </p:nvPr>
        </p:nvPicPr>
        <p:blipFill>
          <a:blip r:embed="rId2"/>
          <a:stretch>
            <a:fillRect/>
          </a:stretch>
        </p:blipFill>
        <p:spPr>
          <a:xfrm>
            <a:off x="3733014" y="1780389"/>
            <a:ext cx="4391811" cy="4391811"/>
          </a:xfrm>
        </p:spPr>
      </p:pic>
    </p:spTree>
    <p:extLst>
      <p:ext uri="{BB962C8B-B14F-4D97-AF65-F5344CB8AC3E}">
        <p14:creationId xmlns:p14="http://schemas.microsoft.com/office/powerpoint/2010/main" val="2732667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C7F1B-DE9B-4758-AFD6-E1D83543ED2D}"/>
              </a:ext>
            </a:extLst>
          </p:cNvPr>
          <p:cNvSpPr>
            <a:spLocks noGrp="1"/>
          </p:cNvSpPr>
          <p:nvPr>
            <p:ph type="title"/>
          </p:nvPr>
        </p:nvSpPr>
        <p:spPr>
          <a:xfrm>
            <a:off x="1069848" y="484633"/>
            <a:ext cx="10058400" cy="1042510"/>
          </a:xfrm>
        </p:spPr>
        <p:txBody>
          <a:bodyPr/>
          <a:lstStyle/>
          <a:p>
            <a:r>
              <a:rPr lang="en-US" dirty="0"/>
              <a:t>Process of Machine Learning</a:t>
            </a:r>
          </a:p>
        </p:txBody>
      </p:sp>
      <p:pic>
        <p:nvPicPr>
          <p:cNvPr id="13" name="Content Placeholder 12">
            <a:extLst>
              <a:ext uri="{FF2B5EF4-FFF2-40B4-BE49-F238E27FC236}">
                <a16:creationId xmlns:a16="http://schemas.microsoft.com/office/drawing/2014/main" id="{A32E4C9A-18A9-43FC-8A96-9E94E05E9F82}"/>
              </a:ext>
            </a:extLst>
          </p:cNvPr>
          <p:cNvPicPr>
            <a:picLocks noGrp="1" noChangeAspect="1"/>
          </p:cNvPicPr>
          <p:nvPr>
            <p:ph idx="1"/>
          </p:nvPr>
        </p:nvPicPr>
        <p:blipFill>
          <a:blip r:embed="rId2"/>
          <a:stretch>
            <a:fillRect/>
          </a:stretch>
        </p:blipFill>
        <p:spPr>
          <a:xfrm>
            <a:off x="1069848" y="1998482"/>
            <a:ext cx="9855817" cy="4374885"/>
          </a:xfrm>
        </p:spPr>
      </p:pic>
    </p:spTree>
    <p:extLst>
      <p:ext uri="{BB962C8B-B14F-4D97-AF65-F5344CB8AC3E}">
        <p14:creationId xmlns:p14="http://schemas.microsoft.com/office/powerpoint/2010/main" val="4128827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4840F18-FFE4-4F61-BB62-F3377221104E}"/>
              </a:ext>
            </a:extLst>
          </p:cNvPr>
          <p:cNvSpPr txBox="1">
            <a:spLocks/>
          </p:cNvSpPr>
          <p:nvPr/>
        </p:nvSpPr>
        <p:spPr>
          <a:xfrm>
            <a:off x="144300" y="452487"/>
            <a:ext cx="11753898" cy="8217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endParaRPr lang="en-US" sz="2800" dirty="0"/>
          </a:p>
        </p:txBody>
      </p:sp>
      <p:sp>
        <p:nvSpPr>
          <p:cNvPr id="6" name="Title 5">
            <a:extLst>
              <a:ext uri="{FF2B5EF4-FFF2-40B4-BE49-F238E27FC236}">
                <a16:creationId xmlns:a16="http://schemas.microsoft.com/office/drawing/2014/main" id="{BB795D6B-6AD2-4526-8ECF-FB686EC2DAAB}"/>
              </a:ext>
            </a:extLst>
          </p:cNvPr>
          <p:cNvSpPr>
            <a:spLocks noGrp="1"/>
          </p:cNvSpPr>
          <p:nvPr>
            <p:ph type="title"/>
          </p:nvPr>
        </p:nvSpPr>
        <p:spPr>
          <a:xfrm>
            <a:off x="1069848" y="484633"/>
            <a:ext cx="10058400" cy="1155632"/>
          </a:xfrm>
        </p:spPr>
        <p:txBody>
          <a:bodyPr>
            <a:normAutofit/>
          </a:bodyPr>
          <a:lstStyle/>
          <a:p>
            <a:r>
              <a:rPr lang="en-US" sz="4400" dirty="0"/>
              <a:t>Pre-processing steps taken</a:t>
            </a:r>
          </a:p>
        </p:txBody>
      </p:sp>
      <p:sp>
        <p:nvSpPr>
          <p:cNvPr id="7" name="Content Placeholder 6">
            <a:extLst>
              <a:ext uri="{FF2B5EF4-FFF2-40B4-BE49-F238E27FC236}">
                <a16:creationId xmlns:a16="http://schemas.microsoft.com/office/drawing/2014/main" id="{4876A7C9-F5E5-4E11-87D9-8A104955E0FA}"/>
              </a:ext>
            </a:extLst>
          </p:cNvPr>
          <p:cNvSpPr>
            <a:spLocks noGrp="1"/>
          </p:cNvSpPr>
          <p:nvPr>
            <p:ph idx="1"/>
          </p:nvPr>
        </p:nvSpPr>
        <p:spPr/>
        <p:txBody>
          <a:bodyPr>
            <a:normAutofit lnSpcReduction="10000"/>
          </a:bodyPr>
          <a:lstStyle/>
          <a:p>
            <a:r>
              <a:rPr lang="en-US" dirty="0"/>
              <a:t>I have only considered Head count data whose status  is “Billable” which represents actual demand</a:t>
            </a:r>
          </a:p>
          <a:p>
            <a:r>
              <a:rPr lang="en-US" dirty="0"/>
              <a:t>Second sheet mentions “Demand trend last year” which if I understood it correctly it shows the trend and not the actual demand so I have not used in my model.</a:t>
            </a:r>
          </a:p>
          <a:p>
            <a:r>
              <a:rPr lang="en-US" dirty="0"/>
              <a:t>Forecasting has been done at single technology at a time and not group of technologies.</a:t>
            </a:r>
          </a:p>
          <a:p>
            <a:r>
              <a:rPr lang="en-US" dirty="0"/>
              <a:t>Tuning Parameters are provided to forecast data at different level (location/technology/designation)</a:t>
            </a:r>
          </a:p>
          <a:p>
            <a:r>
              <a:rPr lang="en-US" dirty="0"/>
              <a:t>Log transformation is used to make data more stationary</a:t>
            </a:r>
          </a:p>
          <a:p>
            <a:r>
              <a:rPr lang="en-US" dirty="0"/>
              <a:t>Fb </a:t>
            </a:r>
            <a:r>
              <a:rPr lang="en-US" b="1" dirty="0"/>
              <a:t>prophet</a:t>
            </a:r>
            <a:r>
              <a:rPr lang="en-US" dirty="0"/>
              <a:t> has been used as forecasting tool</a:t>
            </a:r>
          </a:p>
          <a:p>
            <a:r>
              <a:rPr lang="en-US" dirty="0"/>
              <a:t>Only data after year 2010 has been considered.</a:t>
            </a:r>
          </a:p>
        </p:txBody>
      </p:sp>
    </p:spTree>
    <p:extLst>
      <p:ext uri="{BB962C8B-B14F-4D97-AF65-F5344CB8AC3E}">
        <p14:creationId xmlns:p14="http://schemas.microsoft.com/office/powerpoint/2010/main" val="2494570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FA78-0A24-4EEB-9E0C-C934B34C06F1}"/>
              </a:ext>
            </a:extLst>
          </p:cNvPr>
          <p:cNvSpPr>
            <a:spLocks noGrp="1"/>
          </p:cNvSpPr>
          <p:nvPr>
            <p:ph type="title"/>
          </p:nvPr>
        </p:nvSpPr>
        <p:spPr>
          <a:xfrm>
            <a:off x="1069848" y="484632"/>
            <a:ext cx="10058400" cy="1523277"/>
          </a:xfrm>
        </p:spPr>
        <p:txBody>
          <a:bodyPr>
            <a:normAutofit/>
          </a:bodyPr>
          <a:lstStyle/>
          <a:p>
            <a:r>
              <a:rPr lang="en-US" sz="4400" dirty="0"/>
              <a:t>Log Transformation is used to make data more stationary</a:t>
            </a:r>
          </a:p>
        </p:txBody>
      </p:sp>
      <p:pic>
        <p:nvPicPr>
          <p:cNvPr id="10" name="Content Placeholder 9">
            <a:extLst>
              <a:ext uri="{FF2B5EF4-FFF2-40B4-BE49-F238E27FC236}">
                <a16:creationId xmlns:a16="http://schemas.microsoft.com/office/drawing/2014/main" id="{AB9D4CCD-2A12-44E1-B10A-471B665B4065}"/>
              </a:ext>
            </a:extLst>
          </p:cNvPr>
          <p:cNvPicPr>
            <a:picLocks noGrp="1" noChangeAspect="1"/>
          </p:cNvPicPr>
          <p:nvPr>
            <p:ph sz="half" idx="1"/>
          </p:nvPr>
        </p:nvPicPr>
        <p:blipFill>
          <a:blip r:embed="rId2"/>
          <a:stretch>
            <a:fillRect/>
          </a:stretch>
        </p:blipFill>
        <p:spPr>
          <a:xfrm>
            <a:off x="1073150" y="2185033"/>
            <a:ext cx="4754563" cy="3524716"/>
          </a:xfrm>
        </p:spPr>
      </p:pic>
      <p:pic>
        <p:nvPicPr>
          <p:cNvPr id="12" name="Content Placeholder 11">
            <a:extLst>
              <a:ext uri="{FF2B5EF4-FFF2-40B4-BE49-F238E27FC236}">
                <a16:creationId xmlns:a16="http://schemas.microsoft.com/office/drawing/2014/main" id="{8738BB1F-1777-480E-9B1A-57E914032599}"/>
              </a:ext>
            </a:extLst>
          </p:cNvPr>
          <p:cNvPicPr>
            <a:picLocks noGrp="1" noChangeAspect="1"/>
          </p:cNvPicPr>
          <p:nvPr>
            <p:ph sz="half" idx="2"/>
          </p:nvPr>
        </p:nvPicPr>
        <p:blipFill>
          <a:blip r:embed="rId3"/>
          <a:stretch>
            <a:fillRect/>
          </a:stretch>
        </p:blipFill>
        <p:spPr>
          <a:xfrm>
            <a:off x="6373686" y="2185033"/>
            <a:ext cx="4754562" cy="3524715"/>
          </a:xfrm>
        </p:spPr>
      </p:pic>
    </p:spTree>
    <p:extLst>
      <p:ext uri="{BB962C8B-B14F-4D97-AF65-F5344CB8AC3E}">
        <p14:creationId xmlns:p14="http://schemas.microsoft.com/office/powerpoint/2010/main" val="3688307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C819-C7B2-4CD7-A4F3-DB11FEBBBC37}"/>
              </a:ext>
            </a:extLst>
          </p:cNvPr>
          <p:cNvSpPr>
            <a:spLocks noGrp="1"/>
          </p:cNvSpPr>
          <p:nvPr>
            <p:ph type="title"/>
          </p:nvPr>
        </p:nvSpPr>
        <p:spPr>
          <a:xfrm>
            <a:off x="1008668" y="131975"/>
            <a:ext cx="10119580" cy="923826"/>
          </a:xfrm>
        </p:spPr>
        <p:txBody>
          <a:bodyPr>
            <a:normAutofit/>
          </a:bodyPr>
          <a:lstStyle/>
          <a:p>
            <a:r>
              <a:rPr lang="en-US" sz="4400" dirty="0"/>
              <a:t>Demand of java in Pune</a:t>
            </a:r>
          </a:p>
        </p:txBody>
      </p:sp>
      <p:pic>
        <p:nvPicPr>
          <p:cNvPr id="4" name="Content Placeholder 3">
            <a:extLst>
              <a:ext uri="{FF2B5EF4-FFF2-40B4-BE49-F238E27FC236}">
                <a16:creationId xmlns:a16="http://schemas.microsoft.com/office/drawing/2014/main" id="{D4625F19-6F7F-461A-AAC3-5689099A0F8D}"/>
              </a:ext>
            </a:extLst>
          </p:cNvPr>
          <p:cNvPicPr>
            <a:picLocks noGrp="1" noChangeAspect="1"/>
          </p:cNvPicPr>
          <p:nvPr>
            <p:ph idx="1"/>
          </p:nvPr>
        </p:nvPicPr>
        <p:blipFill>
          <a:blip r:embed="rId2"/>
          <a:stretch>
            <a:fillRect/>
          </a:stretch>
        </p:blipFill>
        <p:spPr>
          <a:xfrm>
            <a:off x="1008668" y="1748541"/>
            <a:ext cx="9325315" cy="4279900"/>
          </a:xfrm>
          <a:prstGeom prst="rect">
            <a:avLst/>
          </a:prstGeom>
        </p:spPr>
      </p:pic>
      <p:sp>
        <p:nvSpPr>
          <p:cNvPr id="10" name="TextBox 9">
            <a:extLst>
              <a:ext uri="{FF2B5EF4-FFF2-40B4-BE49-F238E27FC236}">
                <a16:creationId xmlns:a16="http://schemas.microsoft.com/office/drawing/2014/main" id="{55FD6E91-E017-4120-9461-5EF9D4B17C31}"/>
              </a:ext>
            </a:extLst>
          </p:cNvPr>
          <p:cNvSpPr txBox="1"/>
          <p:nvPr/>
        </p:nvSpPr>
        <p:spPr>
          <a:xfrm>
            <a:off x="1131216" y="1217505"/>
            <a:ext cx="8295587" cy="369332"/>
          </a:xfrm>
          <a:prstGeom prst="rect">
            <a:avLst/>
          </a:prstGeom>
          <a:noFill/>
        </p:spPr>
        <p:txBody>
          <a:bodyPr wrap="square" rtlCol="0">
            <a:spAutoFit/>
          </a:bodyPr>
          <a:lstStyle/>
          <a:p>
            <a:r>
              <a:rPr lang="en-US" dirty="0"/>
              <a:t>RMSE (calculated on last 12 months data) : 1.4142 </a:t>
            </a:r>
          </a:p>
        </p:txBody>
      </p:sp>
    </p:spTree>
    <p:extLst>
      <p:ext uri="{BB962C8B-B14F-4D97-AF65-F5344CB8AC3E}">
        <p14:creationId xmlns:p14="http://schemas.microsoft.com/office/powerpoint/2010/main" val="2629861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7B94-F01C-4291-A458-A5C39198F6DF}"/>
              </a:ext>
            </a:extLst>
          </p:cNvPr>
          <p:cNvSpPr>
            <a:spLocks noGrp="1"/>
          </p:cNvSpPr>
          <p:nvPr>
            <p:ph type="title"/>
          </p:nvPr>
        </p:nvSpPr>
        <p:spPr>
          <a:xfrm>
            <a:off x="1066800" y="324583"/>
            <a:ext cx="10058400" cy="938815"/>
          </a:xfrm>
        </p:spPr>
        <p:txBody>
          <a:bodyPr>
            <a:normAutofit/>
          </a:bodyPr>
          <a:lstStyle/>
          <a:p>
            <a:r>
              <a:rPr lang="en-US" sz="4400" dirty="0"/>
              <a:t>Trend Component </a:t>
            </a:r>
          </a:p>
        </p:txBody>
      </p:sp>
      <p:pic>
        <p:nvPicPr>
          <p:cNvPr id="4" name="Content Placeholder 3">
            <a:extLst>
              <a:ext uri="{FF2B5EF4-FFF2-40B4-BE49-F238E27FC236}">
                <a16:creationId xmlns:a16="http://schemas.microsoft.com/office/drawing/2014/main" id="{86B31D50-580A-4A58-87AF-46F0C1297710}"/>
              </a:ext>
            </a:extLst>
          </p:cNvPr>
          <p:cNvPicPr>
            <a:picLocks noGrp="1" noChangeAspect="1"/>
          </p:cNvPicPr>
          <p:nvPr>
            <p:ph idx="1"/>
          </p:nvPr>
        </p:nvPicPr>
        <p:blipFill>
          <a:blip r:embed="rId2"/>
          <a:stretch>
            <a:fillRect/>
          </a:stretch>
        </p:blipFill>
        <p:spPr>
          <a:xfrm>
            <a:off x="1168924" y="1072298"/>
            <a:ext cx="9579400" cy="4051300"/>
          </a:xfrm>
          <a:prstGeom prst="rect">
            <a:avLst/>
          </a:prstGeom>
        </p:spPr>
      </p:pic>
      <p:sp>
        <p:nvSpPr>
          <p:cNvPr id="3" name="TextBox 2">
            <a:extLst>
              <a:ext uri="{FF2B5EF4-FFF2-40B4-BE49-F238E27FC236}">
                <a16:creationId xmlns:a16="http://schemas.microsoft.com/office/drawing/2014/main" id="{A47AB5D0-007C-4E52-88D3-FB254BD84F03}"/>
              </a:ext>
            </a:extLst>
          </p:cNvPr>
          <p:cNvSpPr txBox="1"/>
          <p:nvPr/>
        </p:nvSpPr>
        <p:spPr>
          <a:xfrm>
            <a:off x="1168924" y="5504123"/>
            <a:ext cx="9785022" cy="1200329"/>
          </a:xfrm>
          <a:prstGeom prst="rect">
            <a:avLst/>
          </a:prstGeom>
          <a:noFill/>
        </p:spPr>
        <p:txBody>
          <a:bodyPr wrap="square" rtlCol="0">
            <a:spAutoFit/>
          </a:bodyPr>
          <a:lstStyle/>
          <a:p>
            <a:r>
              <a:rPr lang="en-US" dirty="0"/>
              <a:t>We can observe from the above graph that demand for java is on rise after a dip in 2016 for Pune location. </a:t>
            </a:r>
          </a:p>
          <a:p>
            <a:r>
              <a:rPr lang="en-US" dirty="0"/>
              <a:t>Note: Legal dispute between Oracle &amp; Google intensified in 2015-16 period. On May 26, 2016, the district court decided in favor of Google. Source: Wikipedia</a:t>
            </a:r>
          </a:p>
        </p:txBody>
      </p:sp>
    </p:spTree>
    <p:extLst>
      <p:ext uri="{BB962C8B-B14F-4D97-AF65-F5344CB8AC3E}">
        <p14:creationId xmlns:p14="http://schemas.microsoft.com/office/powerpoint/2010/main" val="2862993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7B94-F01C-4291-A458-A5C39198F6DF}"/>
              </a:ext>
            </a:extLst>
          </p:cNvPr>
          <p:cNvSpPr>
            <a:spLocks noGrp="1"/>
          </p:cNvSpPr>
          <p:nvPr>
            <p:ph type="title"/>
          </p:nvPr>
        </p:nvSpPr>
        <p:spPr>
          <a:xfrm>
            <a:off x="1069848" y="484632"/>
            <a:ext cx="10058400" cy="938815"/>
          </a:xfrm>
        </p:spPr>
        <p:txBody>
          <a:bodyPr>
            <a:normAutofit/>
          </a:bodyPr>
          <a:lstStyle/>
          <a:p>
            <a:r>
              <a:rPr lang="en-US" sz="4400" dirty="0"/>
              <a:t>Seasonal Component </a:t>
            </a:r>
          </a:p>
        </p:txBody>
      </p:sp>
      <p:pic>
        <p:nvPicPr>
          <p:cNvPr id="10" name="Content Placeholder 9">
            <a:extLst>
              <a:ext uri="{FF2B5EF4-FFF2-40B4-BE49-F238E27FC236}">
                <a16:creationId xmlns:a16="http://schemas.microsoft.com/office/drawing/2014/main" id="{64BA7176-2D7B-4584-B37D-C96DE8CDFA30}"/>
              </a:ext>
            </a:extLst>
          </p:cNvPr>
          <p:cNvPicPr>
            <a:picLocks noGrp="1" noChangeAspect="1"/>
          </p:cNvPicPr>
          <p:nvPr>
            <p:ph idx="1"/>
          </p:nvPr>
        </p:nvPicPr>
        <p:blipFill>
          <a:blip r:embed="rId2"/>
          <a:stretch>
            <a:fillRect/>
          </a:stretch>
        </p:blipFill>
        <p:spPr>
          <a:xfrm>
            <a:off x="1069848" y="1700825"/>
            <a:ext cx="10058400" cy="3384539"/>
          </a:xfrm>
          <a:prstGeom prst="rect">
            <a:avLst/>
          </a:prstGeom>
        </p:spPr>
      </p:pic>
      <p:sp>
        <p:nvSpPr>
          <p:cNvPr id="3" name="TextBox 2">
            <a:extLst>
              <a:ext uri="{FF2B5EF4-FFF2-40B4-BE49-F238E27FC236}">
                <a16:creationId xmlns:a16="http://schemas.microsoft.com/office/drawing/2014/main" id="{28237BA6-215B-45ED-B141-B1A58C221C22}"/>
              </a:ext>
            </a:extLst>
          </p:cNvPr>
          <p:cNvSpPr txBox="1"/>
          <p:nvPr/>
        </p:nvSpPr>
        <p:spPr>
          <a:xfrm>
            <a:off x="1069848" y="5362742"/>
            <a:ext cx="8917757" cy="646331"/>
          </a:xfrm>
          <a:prstGeom prst="rect">
            <a:avLst/>
          </a:prstGeom>
          <a:noFill/>
        </p:spPr>
        <p:txBody>
          <a:bodyPr wrap="square" rtlCol="0">
            <a:spAutoFit/>
          </a:bodyPr>
          <a:lstStyle/>
          <a:p>
            <a:r>
              <a:rPr lang="en-US" dirty="0"/>
              <a:t>For above graph it is evident that demand of resource is at his peak after march and September which is financial year end for India and US respectively</a:t>
            </a:r>
          </a:p>
        </p:txBody>
      </p:sp>
    </p:spTree>
    <p:extLst>
      <p:ext uri="{BB962C8B-B14F-4D97-AF65-F5344CB8AC3E}">
        <p14:creationId xmlns:p14="http://schemas.microsoft.com/office/powerpoint/2010/main" val="761982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D59D5-EBFE-44AA-9A76-F3FF3C5DC02F}"/>
              </a:ext>
            </a:extLst>
          </p:cNvPr>
          <p:cNvSpPr>
            <a:spLocks noGrp="1"/>
          </p:cNvSpPr>
          <p:nvPr>
            <p:ph type="title"/>
          </p:nvPr>
        </p:nvSpPr>
        <p:spPr>
          <a:xfrm>
            <a:off x="1069848" y="484632"/>
            <a:ext cx="10058400" cy="957669"/>
          </a:xfrm>
        </p:spPr>
        <p:txBody>
          <a:bodyPr>
            <a:normAutofit/>
          </a:bodyPr>
          <a:lstStyle/>
          <a:p>
            <a:r>
              <a:rPr lang="en-US" sz="4400" dirty="0"/>
              <a:t>uncertainty intervals</a:t>
            </a:r>
          </a:p>
        </p:txBody>
      </p:sp>
      <p:pic>
        <p:nvPicPr>
          <p:cNvPr id="4" name="Content Placeholder 3">
            <a:extLst>
              <a:ext uri="{FF2B5EF4-FFF2-40B4-BE49-F238E27FC236}">
                <a16:creationId xmlns:a16="http://schemas.microsoft.com/office/drawing/2014/main" id="{4670D4F7-CC3E-446B-A01A-99F3B6786092}"/>
              </a:ext>
            </a:extLst>
          </p:cNvPr>
          <p:cNvPicPr>
            <a:picLocks noGrp="1" noChangeAspect="1"/>
          </p:cNvPicPr>
          <p:nvPr>
            <p:ph idx="1"/>
          </p:nvPr>
        </p:nvPicPr>
        <p:blipFill>
          <a:blip r:embed="rId2"/>
          <a:stretch>
            <a:fillRect/>
          </a:stretch>
        </p:blipFill>
        <p:spPr>
          <a:xfrm>
            <a:off x="1063752" y="1442301"/>
            <a:ext cx="9898898" cy="4051300"/>
          </a:xfrm>
          <a:prstGeom prst="rect">
            <a:avLst/>
          </a:prstGeom>
        </p:spPr>
      </p:pic>
      <p:sp>
        <p:nvSpPr>
          <p:cNvPr id="3" name="TextBox 2">
            <a:extLst>
              <a:ext uri="{FF2B5EF4-FFF2-40B4-BE49-F238E27FC236}">
                <a16:creationId xmlns:a16="http://schemas.microsoft.com/office/drawing/2014/main" id="{5700CB32-5B2E-4EDB-9E9E-186A38EC9F65}"/>
              </a:ext>
            </a:extLst>
          </p:cNvPr>
          <p:cNvSpPr txBox="1"/>
          <p:nvPr/>
        </p:nvSpPr>
        <p:spPr>
          <a:xfrm>
            <a:off x="1102103" y="6188702"/>
            <a:ext cx="9987793" cy="646331"/>
          </a:xfrm>
          <a:prstGeom prst="rect">
            <a:avLst/>
          </a:prstGeom>
          <a:noFill/>
        </p:spPr>
        <p:txBody>
          <a:bodyPr wrap="square" rtlCol="0">
            <a:spAutoFit/>
          </a:bodyPr>
          <a:lstStyle/>
          <a:p>
            <a:r>
              <a:rPr lang="en-US" dirty="0"/>
              <a:t>We can predict upper and lower limit. The width of the uncertainty intervals (by default 80%) can be set using the parameter interval width</a:t>
            </a:r>
          </a:p>
        </p:txBody>
      </p:sp>
    </p:spTree>
    <p:extLst>
      <p:ext uri="{BB962C8B-B14F-4D97-AF65-F5344CB8AC3E}">
        <p14:creationId xmlns:p14="http://schemas.microsoft.com/office/powerpoint/2010/main" val="1345620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C819-C7B2-4CD7-A4F3-DB11FEBBBC37}"/>
              </a:ext>
            </a:extLst>
          </p:cNvPr>
          <p:cNvSpPr>
            <a:spLocks noGrp="1"/>
          </p:cNvSpPr>
          <p:nvPr>
            <p:ph type="title"/>
          </p:nvPr>
        </p:nvSpPr>
        <p:spPr>
          <a:xfrm>
            <a:off x="1008668" y="131976"/>
            <a:ext cx="10119580" cy="1074656"/>
          </a:xfrm>
        </p:spPr>
        <p:txBody>
          <a:bodyPr>
            <a:normAutofit fontScale="90000"/>
          </a:bodyPr>
          <a:lstStyle/>
          <a:p>
            <a:r>
              <a:rPr lang="en-US" dirty="0"/>
              <a:t>Demand of java consultant in Pune</a:t>
            </a:r>
          </a:p>
        </p:txBody>
      </p:sp>
      <p:pic>
        <p:nvPicPr>
          <p:cNvPr id="13" name="Content Placeholder 12">
            <a:extLst>
              <a:ext uri="{FF2B5EF4-FFF2-40B4-BE49-F238E27FC236}">
                <a16:creationId xmlns:a16="http://schemas.microsoft.com/office/drawing/2014/main" id="{BEFA8540-25DB-4B37-8471-F661BFAA89A9}"/>
              </a:ext>
            </a:extLst>
          </p:cNvPr>
          <p:cNvPicPr>
            <a:picLocks noGrp="1" noChangeAspect="1"/>
          </p:cNvPicPr>
          <p:nvPr>
            <p:ph idx="1"/>
          </p:nvPr>
        </p:nvPicPr>
        <p:blipFill>
          <a:blip r:embed="rId2"/>
          <a:stretch>
            <a:fillRect/>
          </a:stretch>
        </p:blipFill>
        <p:spPr>
          <a:xfrm>
            <a:off x="1074656" y="2173473"/>
            <a:ext cx="8616099" cy="4559794"/>
          </a:xfrm>
        </p:spPr>
      </p:pic>
      <p:sp>
        <p:nvSpPr>
          <p:cNvPr id="10" name="TextBox 9">
            <a:extLst>
              <a:ext uri="{FF2B5EF4-FFF2-40B4-BE49-F238E27FC236}">
                <a16:creationId xmlns:a16="http://schemas.microsoft.com/office/drawing/2014/main" id="{55FD6E91-E017-4120-9461-5EF9D4B17C31}"/>
              </a:ext>
            </a:extLst>
          </p:cNvPr>
          <p:cNvSpPr txBox="1"/>
          <p:nvPr/>
        </p:nvSpPr>
        <p:spPr>
          <a:xfrm>
            <a:off x="1074656" y="1366887"/>
            <a:ext cx="8342721" cy="646331"/>
          </a:xfrm>
          <a:prstGeom prst="rect">
            <a:avLst/>
          </a:prstGeom>
          <a:noFill/>
        </p:spPr>
        <p:txBody>
          <a:bodyPr wrap="square" rtlCol="0">
            <a:spAutoFit/>
          </a:bodyPr>
          <a:lstStyle/>
          <a:p>
            <a:r>
              <a:rPr lang="en-US" dirty="0"/>
              <a:t>MSE (calculated on last 12 months data) : 0.5384</a:t>
            </a:r>
          </a:p>
          <a:p>
            <a:r>
              <a:rPr lang="en-US" dirty="0"/>
              <a:t>Note: MSE is used in this case to penalize outliers</a:t>
            </a:r>
          </a:p>
        </p:txBody>
      </p:sp>
    </p:spTree>
    <p:extLst>
      <p:ext uri="{BB962C8B-B14F-4D97-AF65-F5344CB8AC3E}">
        <p14:creationId xmlns:p14="http://schemas.microsoft.com/office/powerpoint/2010/main" val="12431101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TM03090434[[fn=Wood Type]]</Template>
  <TotalTime>1284</TotalTime>
  <Words>642</Words>
  <Application>Microsoft Office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Bookman Old Style</vt:lpstr>
      <vt:lpstr>Century Gothic</vt:lpstr>
      <vt:lpstr>Wingdings</vt:lpstr>
      <vt:lpstr>Wood Type</vt:lpstr>
      <vt:lpstr>Forecasting resource demand using time series</vt:lpstr>
      <vt:lpstr>Process of Machine Learning</vt:lpstr>
      <vt:lpstr>Pre-processing steps taken</vt:lpstr>
      <vt:lpstr>Log Transformation is used to make data more stationary</vt:lpstr>
      <vt:lpstr>Demand of java in Pune</vt:lpstr>
      <vt:lpstr>Trend Component </vt:lpstr>
      <vt:lpstr>Seasonal Component </vt:lpstr>
      <vt:lpstr>uncertainty intervals</vt:lpstr>
      <vt:lpstr>Demand of java consultant in Pune</vt:lpstr>
      <vt:lpstr>Trend of Manual Testing</vt:lpstr>
      <vt:lpstr>How to validate code</vt:lpstr>
      <vt:lpstr>Demo</vt:lpstr>
      <vt:lpstr>Business case</vt:lpstr>
      <vt:lpstr>Advantage of using Prophet</vt:lpstr>
      <vt:lpstr>External Data (If allowed)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resource demand using time series</dc:title>
  <dc:creator>Administrator</dc:creator>
  <cp:lastModifiedBy>Administrator</cp:lastModifiedBy>
  <cp:revision>49</cp:revision>
  <dcterms:created xsi:type="dcterms:W3CDTF">2018-10-09T12:53:52Z</dcterms:created>
  <dcterms:modified xsi:type="dcterms:W3CDTF">2018-10-26T09:14:51Z</dcterms:modified>
</cp:coreProperties>
</file>