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0689F-9A3A-42FE-9188-2643F5DD4BEB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B5E00-A19E-413A-995B-3799CBC31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8C4-3C01-40EC-81E7-2DE9A68BC2DD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8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6D04-9688-4085-A568-CD4115899BD4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8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D08A-7117-4E83-AFEF-4417C739FDCB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309F-A85F-4381-93CF-1DF5BDE705EC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2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345E-60E5-480B-865A-3C4B116EB5B6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775F-199C-473D-864B-1DFCC59FD4BD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437C-2625-40B4-8B13-4EB813827F98}" type="datetime1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3C49-6225-432F-8432-15909C89C2F3}" type="datetime1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0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C119-7296-4770-AA42-58B88C9F8A5C}" type="datetime1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1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B414-0FC3-47EF-8999-C6504969C98E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3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D7EB-A8B8-4E3E-9371-F639776C3072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76C0-F907-4D05-A832-192B5AD42A0A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B6C42-D25F-4E9D-A1B7-DA15F2818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6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dremio/dremio-os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ub.docker.com/r/jupyter/datascience-notebook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g-data-europe/docker-spar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shah2019/docker-hadoop-rsha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hah2019/DW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</a:t>
            </a:r>
            <a:r>
              <a:rPr lang="en-US" smtClean="0"/>
              <a:t>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Pipeline with Hadoop/HDFS, Spark, </a:t>
            </a:r>
            <a:r>
              <a:rPr lang="en-US" dirty="0" err="1" smtClean="0"/>
              <a:t>Dremio</a:t>
            </a:r>
            <a:r>
              <a:rPr lang="en-US" dirty="0" smtClean="0"/>
              <a:t>, </a:t>
            </a:r>
            <a:r>
              <a:rPr lang="en-US" dirty="0" err="1" smtClean="0"/>
              <a:t>Jypter</a:t>
            </a:r>
            <a:r>
              <a:rPr lang="en-US" dirty="0" smtClean="0"/>
              <a:t> Notebook, </a:t>
            </a:r>
            <a:r>
              <a:rPr lang="en-US" dirty="0" err="1" smtClean="0"/>
              <a:t>Tablaeu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view/query data ?  Enter </a:t>
            </a:r>
            <a:r>
              <a:rPr lang="en-US" dirty="0" err="1" smtClean="0"/>
              <a:t>Dremio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Dremio</a:t>
            </a:r>
            <a:r>
              <a:rPr lang="en-US" dirty="0" smtClean="0"/>
              <a:t>: “discover</a:t>
            </a:r>
            <a:r>
              <a:rPr lang="en-US" dirty="0"/>
              <a:t>, curate, accelerate, and share any data at any time, regardless of location, volume, or </a:t>
            </a:r>
            <a:r>
              <a:rPr lang="en-US" dirty="0" smtClean="0"/>
              <a:t>structure” – From its site</a:t>
            </a:r>
          </a:p>
          <a:p>
            <a:r>
              <a:rPr lang="en-US" dirty="0" smtClean="0"/>
              <a:t>Setup Environment </a:t>
            </a:r>
            <a:r>
              <a:rPr lang="en-US" dirty="0">
                <a:hlinkClick r:id="rId2"/>
              </a:rPr>
              <a:t>https://hub.docker.com/r/dremio/dremio-oss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/>
              <a:t>Embedded Zookeeper</a:t>
            </a:r>
          </a:p>
          <a:p>
            <a:pPr lvl="1"/>
            <a:r>
              <a:rPr lang="en-US" dirty="0"/>
              <a:t>Master Coordinator</a:t>
            </a:r>
          </a:p>
          <a:p>
            <a:pPr lvl="1"/>
            <a:r>
              <a:rPr lang="en-US" dirty="0" smtClean="0"/>
              <a:t>Executor</a:t>
            </a:r>
          </a:p>
          <a:p>
            <a:pPr lvl="1"/>
            <a:r>
              <a:rPr lang="en-US" dirty="0" smtClean="0"/>
              <a:t>User Interface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Dremio</a:t>
            </a:r>
            <a:r>
              <a:rPr lang="en-US" dirty="0" smtClean="0"/>
              <a:t> : 1</a:t>
            </a:r>
            <a:r>
              <a:rPr lang="en-US" baseline="30000" dirty="0" smtClean="0"/>
              <a:t>st</a:t>
            </a:r>
            <a:r>
              <a:rPr lang="en-US" dirty="0" smtClean="0"/>
              <a:t> register HDFS </a:t>
            </a:r>
            <a:r>
              <a:rPr lang="en-US" dirty="0" err="1" smtClean="0"/>
              <a:t>NameNode</a:t>
            </a:r>
            <a:r>
              <a:rPr lang="en-US" dirty="0" smtClean="0"/>
              <a:t>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6" y="1378382"/>
            <a:ext cx="10219170" cy="51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9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Dremio</a:t>
            </a:r>
            <a:r>
              <a:rPr lang="en-US" dirty="0" smtClean="0"/>
              <a:t> auto discovers HDFS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" y="1492827"/>
            <a:ext cx="11293953" cy="374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Dremio</a:t>
            </a:r>
            <a:r>
              <a:rPr lang="en-US" dirty="0" smtClean="0"/>
              <a:t> – we can now write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4419" y="3385583"/>
            <a:ext cx="10409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positions.PositionId</a:t>
            </a:r>
            <a:r>
              <a:rPr lang="en-US" dirty="0"/>
              <a:t>, </a:t>
            </a:r>
            <a:r>
              <a:rPr lang="en-US" dirty="0" err="1"/>
              <a:t>instruments.ProductId,AssetClass</a:t>
            </a:r>
            <a:r>
              <a:rPr lang="en-US" dirty="0"/>
              <a:t>, Sector, Industry, </a:t>
            </a:r>
            <a:r>
              <a:rPr lang="en-US" dirty="0" err="1"/>
              <a:t>ProductType</a:t>
            </a:r>
            <a:r>
              <a:rPr lang="en-US" dirty="0"/>
              <a:t>, Currency, Maturity, </a:t>
            </a:r>
            <a:r>
              <a:rPr lang="en-US" dirty="0" err="1"/>
              <a:t>Isin</a:t>
            </a:r>
            <a:r>
              <a:rPr lang="en-US" dirty="0"/>
              <a:t>, Symbol, Issuer, </a:t>
            </a:r>
            <a:r>
              <a:rPr lang="en-US" dirty="0" err="1"/>
              <a:t>books.BookId</a:t>
            </a:r>
            <a:r>
              <a:rPr lang="en-US" dirty="0"/>
              <a:t>, </a:t>
            </a:r>
            <a:r>
              <a:rPr lang="en-US" dirty="0" err="1"/>
              <a:t>Manager,BusinessUnit,Strategy,Region,CounterpartyId</a:t>
            </a:r>
            <a:r>
              <a:rPr lang="en-US" dirty="0"/>
              <a:t>, </a:t>
            </a:r>
            <a:r>
              <a:rPr lang="en-US" dirty="0" err="1"/>
              <a:t>CounterpartyCode</a:t>
            </a:r>
            <a:r>
              <a:rPr lang="en-US" dirty="0"/>
              <a:t>, </a:t>
            </a:r>
            <a:r>
              <a:rPr lang="en-US" dirty="0" err="1"/>
              <a:t>CounterpartyFullName</a:t>
            </a:r>
            <a:r>
              <a:rPr lang="en-US" dirty="0"/>
              <a:t>, </a:t>
            </a:r>
            <a:r>
              <a:rPr lang="en-US" dirty="0" err="1"/>
              <a:t>Quantity,Exposure</a:t>
            </a:r>
            <a:r>
              <a:rPr lang="en-US" dirty="0"/>
              <a:t>, Volatility0Pct, Volatility1Pct, Volatility2Pct, Volatility3Pct, Volatility4Pct, Volatility5Pct</a:t>
            </a:r>
          </a:p>
          <a:p>
            <a:r>
              <a:rPr lang="en-US" dirty="0"/>
              <a:t>FROM </a:t>
            </a:r>
            <a:r>
              <a:rPr lang="en-US" b="1" dirty="0"/>
              <a:t>"</a:t>
            </a:r>
            <a:r>
              <a:rPr lang="en-US" b="1" dirty="0" err="1"/>
              <a:t>positions_eod.parquet</a:t>
            </a:r>
            <a:r>
              <a:rPr lang="en-US" b="1" dirty="0"/>
              <a:t>" positions </a:t>
            </a:r>
            <a:endParaRPr lang="en-US" b="1" dirty="0" smtClean="0"/>
          </a:p>
          <a:p>
            <a:r>
              <a:rPr lang="en-US" b="1" dirty="0" smtClean="0"/>
              <a:t>join </a:t>
            </a:r>
            <a:r>
              <a:rPr lang="en-US" b="1" dirty="0"/>
              <a:t>"</a:t>
            </a:r>
            <a:r>
              <a:rPr lang="en-US" b="1" dirty="0" err="1"/>
              <a:t>instruments_eod.parquet</a:t>
            </a:r>
            <a:r>
              <a:rPr lang="en-US" b="1" dirty="0"/>
              <a:t>" </a:t>
            </a:r>
            <a:r>
              <a:rPr lang="en-US" dirty="0"/>
              <a:t>instruments ON </a:t>
            </a:r>
            <a:r>
              <a:rPr lang="en-US" dirty="0" err="1"/>
              <a:t>positions.ProductId</a:t>
            </a:r>
            <a:r>
              <a:rPr lang="en-US" dirty="0"/>
              <a:t> = </a:t>
            </a:r>
            <a:r>
              <a:rPr lang="en-US" dirty="0" err="1"/>
              <a:t>instruments.ProductId</a:t>
            </a:r>
            <a:endParaRPr lang="en-US" dirty="0"/>
          </a:p>
          <a:p>
            <a:r>
              <a:rPr lang="en-US" b="1" dirty="0"/>
              <a:t>join "</a:t>
            </a:r>
            <a:r>
              <a:rPr lang="en-US" b="1" dirty="0" err="1"/>
              <a:t>counterparties_eod.parquet</a:t>
            </a:r>
            <a:r>
              <a:rPr lang="en-US" b="1" dirty="0"/>
              <a:t>" </a:t>
            </a:r>
            <a:r>
              <a:rPr lang="en-US" b="1" dirty="0" err="1"/>
              <a:t>cp</a:t>
            </a:r>
            <a:r>
              <a:rPr lang="en-US" b="1" dirty="0"/>
              <a:t> </a:t>
            </a:r>
            <a:r>
              <a:rPr lang="en-US" dirty="0"/>
              <a:t>ON </a:t>
            </a:r>
            <a:r>
              <a:rPr lang="en-US" dirty="0" err="1"/>
              <a:t>positions.CounterpartyId</a:t>
            </a:r>
            <a:r>
              <a:rPr lang="en-US" dirty="0"/>
              <a:t> = </a:t>
            </a:r>
            <a:r>
              <a:rPr lang="en-US" dirty="0" err="1"/>
              <a:t>cp.PartyId</a:t>
            </a:r>
            <a:endParaRPr lang="en-US" dirty="0"/>
          </a:p>
          <a:p>
            <a:r>
              <a:rPr lang="en-US" b="1" dirty="0"/>
              <a:t>join "</a:t>
            </a:r>
            <a:r>
              <a:rPr lang="en-US" b="1" dirty="0" err="1"/>
              <a:t>books_eod.parquet</a:t>
            </a:r>
            <a:r>
              <a:rPr lang="en-US" b="1" dirty="0"/>
              <a:t>" books </a:t>
            </a:r>
            <a:r>
              <a:rPr lang="en-US" dirty="0"/>
              <a:t>ON </a:t>
            </a:r>
            <a:r>
              <a:rPr lang="en-US" dirty="0" err="1"/>
              <a:t>positions.BookId</a:t>
            </a:r>
            <a:r>
              <a:rPr lang="en-US" dirty="0"/>
              <a:t> = </a:t>
            </a:r>
            <a:r>
              <a:rPr lang="en-US" dirty="0" err="1"/>
              <a:t>books.BookId</a:t>
            </a:r>
            <a:endParaRPr lang="en-US" dirty="0"/>
          </a:p>
          <a:p>
            <a:r>
              <a:rPr lang="en-US" b="1" dirty="0"/>
              <a:t>join "</a:t>
            </a:r>
            <a:r>
              <a:rPr lang="en-US" b="1" dirty="0" err="1"/>
              <a:t>volatility_risk_eod.parquet</a:t>
            </a:r>
            <a:r>
              <a:rPr lang="en-US" b="1" dirty="0"/>
              <a:t>" </a:t>
            </a:r>
            <a:r>
              <a:rPr lang="en-US" dirty="0" err="1"/>
              <a:t>vol</a:t>
            </a:r>
            <a:r>
              <a:rPr lang="en-US" dirty="0"/>
              <a:t> ON </a:t>
            </a:r>
            <a:r>
              <a:rPr lang="en-US" dirty="0" err="1"/>
              <a:t>positions.PositionId</a:t>
            </a:r>
            <a:r>
              <a:rPr lang="en-US" dirty="0"/>
              <a:t> = </a:t>
            </a:r>
            <a:r>
              <a:rPr lang="en-US" dirty="0" err="1"/>
              <a:t>vol.PositionId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22812"/>
            <a:ext cx="9494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</a:t>
            </a:r>
            <a:r>
              <a:rPr lang="en-US" dirty="0"/>
              <a:t>Volatility Risk </a:t>
            </a:r>
            <a:r>
              <a:rPr lang="en-US" dirty="0" smtClean="0"/>
              <a:t>05-29-2020” :</a:t>
            </a:r>
            <a:r>
              <a:rPr lang="en-US" b="1" dirty="0" smtClean="0"/>
              <a:t>Create Custom </a:t>
            </a:r>
            <a:r>
              <a:rPr lang="en-US" b="1" dirty="0" err="1" smtClean="0"/>
              <a:t>DataSet</a:t>
            </a:r>
            <a:r>
              <a:rPr lang="en-US" b="1" dirty="0" smtClean="0"/>
              <a:t> from raw parquet files</a:t>
            </a:r>
          </a:p>
          <a:p>
            <a:endParaRPr lang="en-US" b="1" dirty="0"/>
          </a:p>
          <a:p>
            <a:r>
              <a:rPr lang="en-US" b="1" dirty="0" smtClean="0"/>
              <a:t>Requirement:  </a:t>
            </a:r>
            <a:r>
              <a:rPr lang="en-US" dirty="0" smtClean="0"/>
              <a:t>We want to view Volatility Risk measures for every position but we want to see associated tradeable instrument info, </a:t>
            </a:r>
            <a:r>
              <a:rPr lang="en-US" dirty="0" err="1" smtClean="0"/>
              <a:t>counteraparty</a:t>
            </a:r>
            <a:r>
              <a:rPr lang="en-US" dirty="0" smtClean="0"/>
              <a:t> info, books info, product info etc.</a:t>
            </a:r>
          </a:p>
          <a:p>
            <a:endParaRPr lang="en-US" b="1" dirty="0"/>
          </a:p>
          <a:p>
            <a:r>
              <a:rPr lang="en-US" b="1" dirty="0" smtClean="0"/>
              <a:t>Solution:  </a:t>
            </a:r>
            <a:r>
              <a:rPr lang="en-US" dirty="0" smtClean="0"/>
              <a:t>Join every dimension with Positions using good old SQL JOINS.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9" y="953519"/>
            <a:ext cx="11881461" cy="5283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6836" y="304800"/>
            <a:ext cx="869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Dremio</a:t>
            </a:r>
            <a:r>
              <a:rPr lang="en-US" b="1" dirty="0" smtClean="0"/>
              <a:t> :  Now you can query the custom data set created on previous page.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262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smtClean="0"/>
              <a:t>notebook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based code, visuals, charts sharing.  Great for collaboration</a:t>
            </a:r>
          </a:p>
          <a:p>
            <a:r>
              <a:rPr lang="en-US" dirty="0" smtClean="0"/>
              <a:t>Install </a:t>
            </a:r>
            <a:r>
              <a:rPr lang="en-US" dirty="0">
                <a:hlinkClick r:id="rId2"/>
              </a:rPr>
              <a:t>https://hub.docker.com/r/jupyter/datascience-notebook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4" y="2855723"/>
            <a:ext cx="11602046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8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github.com/big-data-europe/docker-spark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Configures one spark master and multiple workers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are now ready to use Spark queries in </a:t>
            </a:r>
            <a:r>
              <a:rPr lang="en-US" dirty="0" err="1" smtClean="0"/>
              <a:t>jyupter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0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: Let’s try to solve business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all positions trading on GBP Instruments</a:t>
            </a:r>
          </a:p>
          <a:p>
            <a:endParaRPr lang="en-US" dirty="0"/>
          </a:p>
          <a:p>
            <a:r>
              <a:rPr lang="en-US" dirty="0"/>
              <a:t>See Visual Plot of Exposures by Asset Class</a:t>
            </a:r>
          </a:p>
          <a:p>
            <a:endParaRPr lang="en-US" dirty="0"/>
          </a:p>
          <a:p>
            <a:r>
              <a:rPr lang="en-US" dirty="0"/>
              <a:t>See Visual Plot of Exposures by Currency</a:t>
            </a:r>
          </a:p>
          <a:p>
            <a:endParaRPr lang="en-US" dirty="0"/>
          </a:p>
          <a:p>
            <a:r>
              <a:rPr lang="en-US" dirty="0"/>
              <a:t>See distribution of Exposures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5166"/>
            <a:ext cx="10515600" cy="1325563"/>
          </a:xfrm>
        </p:spPr>
        <p:txBody>
          <a:bodyPr/>
          <a:lstStyle/>
          <a:p>
            <a:r>
              <a:rPr lang="en-US" dirty="0" smtClean="0"/>
              <a:t>Fun with </a:t>
            </a:r>
            <a:r>
              <a:rPr lang="en-US" dirty="0" err="1" smtClean="0"/>
              <a:t>PySpark</a:t>
            </a:r>
            <a:r>
              <a:rPr lang="en-US" dirty="0" smtClean="0"/>
              <a:t> Data Frames (1)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39273" y="1865745"/>
            <a:ext cx="6400800" cy="276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5" y="827953"/>
            <a:ext cx="92964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9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96" y="1210397"/>
            <a:ext cx="6432881" cy="549303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-11516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Fun with </a:t>
            </a:r>
            <a:r>
              <a:rPr lang="en-US" dirty="0" err="1" smtClean="0"/>
              <a:t>PySpark</a:t>
            </a:r>
            <a:r>
              <a:rPr lang="en-US" dirty="0" smtClean="0"/>
              <a:t> Data Frames (2)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9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company has 10 million positions on 20,000 tradeable instruments.</a:t>
            </a:r>
          </a:p>
          <a:p>
            <a:r>
              <a:rPr lang="en-US" dirty="0" smtClean="0"/>
              <a:t>Company has separate risk system datasets: Credit Risk, Market Risk and Interest Rate Risk on these positions.   Every Risk dataset is massive as well.</a:t>
            </a:r>
          </a:p>
          <a:p>
            <a:r>
              <a:rPr lang="en-US" dirty="0" smtClean="0"/>
              <a:t>Challenge is how do we build a system that can process datasets with massive scale?   A system that can store massive amount of data, can run arbitrary analytics, can support Business Intelligence, flexible Reports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14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 : write raw SQL queries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98" y="1198288"/>
            <a:ext cx="6947257" cy="53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11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:  BI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</a:t>
            </a:r>
            <a:r>
              <a:rPr lang="en-US" dirty="0" err="1" smtClean="0"/>
              <a:t>Dremio</a:t>
            </a:r>
            <a:r>
              <a:rPr lang="en-US" dirty="0" smtClean="0"/>
              <a:t> Data definition, Analyze with “</a:t>
            </a:r>
            <a:r>
              <a:rPr lang="en-US" dirty="0" err="1" smtClean="0"/>
              <a:t>Tabeau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0" y="2309595"/>
            <a:ext cx="11348033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41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Source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4028"/>
            <a:ext cx="10515600" cy="30545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4473" y="1331026"/>
            <a:ext cx="1109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 will produce Data Source definition file, not the actual Data Export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2182" y="1919917"/>
            <a:ext cx="764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now, pipe is Tableau -&gt; </a:t>
            </a:r>
            <a:r>
              <a:rPr lang="en-US" dirty="0" err="1" smtClean="0"/>
              <a:t>Dremio</a:t>
            </a:r>
            <a:r>
              <a:rPr lang="en-US" dirty="0" smtClean="0"/>
              <a:t> -&gt; Parquet File.  All via LIVE data connection!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7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Source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&lt;?xml version='1.0' encoding='utf-8'?&gt;&lt;</a:t>
            </a:r>
            <a:r>
              <a:rPr lang="en-US" dirty="0" err="1"/>
              <a:t>datasource</a:t>
            </a:r>
            <a:r>
              <a:rPr lang="en-US" dirty="0"/>
              <a:t> inline="true" version=""&gt;&lt;connection class="</a:t>
            </a:r>
            <a:r>
              <a:rPr lang="en-US" dirty="0" err="1"/>
              <a:t>genericodbc</a:t>
            </a:r>
            <a:r>
              <a:rPr lang="en-US" dirty="0"/>
              <a:t>" </a:t>
            </a:r>
            <a:r>
              <a:rPr lang="en-US" dirty="0" err="1"/>
              <a:t>dbname</a:t>
            </a:r>
            <a:r>
              <a:rPr lang="en-US" dirty="0"/>
              <a:t>="DREMIO" </a:t>
            </a:r>
            <a:r>
              <a:rPr lang="en-US" dirty="0" err="1"/>
              <a:t>odbc</a:t>
            </a:r>
            <a:r>
              <a:rPr lang="en-US" dirty="0"/>
              <a:t>-connect-string-extras="AUTHENTICATIONTYPE=Basic </a:t>
            </a:r>
            <a:r>
              <a:rPr lang="en-US" dirty="0" err="1"/>
              <a:t>Authentication;CONNECTIONTYPE</a:t>
            </a:r>
            <a:r>
              <a:rPr lang="en-US" dirty="0"/>
              <a:t>=</a:t>
            </a:r>
            <a:r>
              <a:rPr lang="en-US" dirty="0" err="1"/>
              <a:t>Direct;HOST</a:t>
            </a:r>
            <a:r>
              <a:rPr lang="en-US" dirty="0" smtClean="0"/>
              <a:t>=&lt;host-name&gt;" </a:t>
            </a:r>
            <a:r>
              <a:rPr lang="en-US" dirty="0" err="1"/>
              <a:t>odbc</a:t>
            </a:r>
            <a:r>
              <a:rPr lang="en-US" dirty="0"/>
              <a:t>-</a:t>
            </a:r>
            <a:r>
              <a:rPr lang="en-US" dirty="0" err="1"/>
              <a:t>dbms</a:t>
            </a:r>
            <a:r>
              <a:rPr lang="en-US" dirty="0"/>
              <a:t>-name="</a:t>
            </a:r>
            <a:r>
              <a:rPr lang="en-US" dirty="0" err="1"/>
              <a:t>Dremio</a:t>
            </a:r>
            <a:r>
              <a:rPr lang="en-US" dirty="0"/>
              <a:t>" </a:t>
            </a:r>
            <a:r>
              <a:rPr lang="en-US" dirty="0" err="1"/>
              <a:t>odbc</a:t>
            </a:r>
            <a:r>
              <a:rPr lang="en-US" dirty="0"/>
              <a:t>-driver="</a:t>
            </a:r>
            <a:r>
              <a:rPr lang="en-US" dirty="0" err="1"/>
              <a:t>Dremio</a:t>
            </a:r>
            <a:r>
              <a:rPr lang="en-US" dirty="0"/>
              <a:t> Connector" </a:t>
            </a:r>
            <a:r>
              <a:rPr lang="en-US" dirty="0" err="1"/>
              <a:t>odbc-dsn</a:t>
            </a:r>
            <a:r>
              <a:rPr lang="en-US" dirty="0"/>
              <a:t>="" </a:t>
            </a:r>
            <a:r>
              <a:rPr lang="en-US" dirty="0" err="1"/>
              <a:t>odbc</a:t>
            </a:r>
            <a:r>
              <a:rPr lang="en-US" dirty="0"/>
              <a:t>-suppress-connection-pooling="" </a:t>
            </a:r>
            <a:r>
              <a:rPr lang="en-US" dirty="0" err="1"/>
              <a:t>odbc</a:t>
            </a:r>
            <a:r>
              <a:rPr lang="en-US" dirty="0"/>
              <a:t>-use-connection-pooling="" schema="&amp;</a:t>
            </a:r>
            <a:r>
              <a:rPr lang="en-US" dirty="0" err="1"/>
              <a:t>quot</a:t>
            </a:r>
            <a:r>
              <a:rPr lang="en-US" dirty="0"/>
              <a:t>;@</a:t>
            </a:r>
            <a:r>
              <a:rPr lang="en-US" dirty="0" err="1"/>
              <a:t>test&amp;quot</a:t>
            </a:r>
            <a:r>
              <a:rPr lang="en-US" dirty="0"/>
              <a:t>;" port="31010" server="" username=""&gt;&lt;relation name="Books 05-29-2020" type="table" table="[@test].[Books 05-29-2020]"/&gt;&lt;/connection&gt;&lt;/</a:t>
            </a:r>
            <a:r>
              <a:rPr lang="en-US" dirty="0" err="1"/>
              <a:t>datasource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3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4463" y="-865071"/>
            <a:ext cx="15230475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2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232" y="-878320"/>
            <a:ext cx="13296900" cy="87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49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Micro-services with Flask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Downstream reports</a:t>
            </a:r>
          </a:p>
          <a:p>
            <a:r>
              <a:rPr lang="en-US" dirty="0" smtClean="0"/>
              <a:t>Downstream scenarios</a:t>
            </a:r>
          </a:p>
          <a:p>
            <a:r>
              <a:rPr lang="en-US" dirty="0" smtClean="0"/>
              <a:t>Downstream calculators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4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are to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Pipeline of large Risk data sets</a:t>
            </a:r>
          </a:p>
          <a:p>
            <a:r>
              <a:rPr lang="en-US" dirty="0" smtClean="0"/>
              <a:t>Data Lakes of source system data</a:t>
            </a:r>
          </a:p>
          <a:p>
            <a:pPr lvl="1"/>
            <a:r>
              <a:rPr lang="en-US" dirty="0" smtClean="0"/>
              <a:t>Positions, Instruments, Counterparties, Books</a:t>
            </a:r>
          </a:p>
          <a:p>
            <a:pPr lvl="1"/>
            <a:r>
              <a:rPr lang="en-US" dirty="0" smtClean="0"/>
              <a:t>Credit Risk, Interest Rate Risk, Volatility Risks</a:t>
            </a:r>
          </a:p>
          <a:p>
            <a:r>
              <a:rPr lang="en-US" dirty="0" smtClean="0"/>
              <a:t>Query, Analytics and Aggregation of Data Lake</a:t>
            </a:r>
          </a:p>
          <a:p>
            <a:r>
              <a:rPr lang="en-US" dirty="0" smtClean="0"/>
              <a:t>BI Tools and Visual Aspects</a:t>
            </a:r>
          </a:p>
          <a:p>
            <a:r>
              <a:rPr lang="en-US" dirty="0" smtClean="0"/>
              <a:t>Micro-services</a:t>
            </a:r>
          </a:p>
          <a:p>
            <a:r>
              <a:rPr lang="en-US" dirty="0" smtClean="0"/>
              <a:t>SQL Operations</a:t>
            </a:r>
          </a:p>
          <a:p>
            <a:r>
              <a:rPr lang="en-US" dirty="0" smtClean="0"/>
              <a:t>Power of Docker (Containerization)</a:t>
            </a:r>
          </a:p>
          <a:p>
            <a:r>
              <a:rPr lang="en-US" dirty="0" smtClean="0"/>
              <a:t>Most importantly – Have Fun </a:t>
            </a:r>
            <a:r>
              <a:rPr lang="en-US" dirty="0" smtClean="0">
                <a:sym typeface="Wingdings" panose="05000000000000000000" pitchFamily="2" charset="2"/>
              </a:rPr>
              <a:t>  [This entire product was built in 3 days]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1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 that I am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54"/>
            <a:ext cx="10515600" cy="49137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Python 3.6</a:t>
            </a:r>
          </a:p>
          <a:p>
            <a:r>
              <a:rPr lang="en-US" dirty="0" smtClean="0"/>
              <a:t>Docker (containerization)</a:t>
            </a:r>
          </a:p>
          <a:p>
            <a:r>
              <a:rPr lang="en-US" dirty="0" smtClean="0"/>
              <a:t>Hadoop HDFS (File system storage)</a:t>
            </a:r>
          </a:p>
          <a:p>
            <a:r>
              <a:rPr lang="en-US" dirty="0" smtClean="0"/>
              <a:t>Parquet (file format)</a:t>
            </a:r>
          </a:p>
          <a:p>
            <a:r>
              <a:rPr lang="en-US" dirty="0" smtClean="0"/>
              <a:t>Python Micro services </a:t>
            </a:r>
            <a:r>
              <a:rPr lang="en-US" dirty="0"/>
              <a:t>(Apache </a:t>
            </a:r>
            <a:r>
              <a:rPr lang="en-US" dirty="0" smtClean="0"/>
              <a:t>arrow) write source system data to HDFS</a:t>
            </a:r>
          </a:p>
          <a:p>
            <a:r>
              <a:rPr lang="en-US" dirty="0" err="1" smtClean="0"/>
              <a:t>Dremio</a:t>
            </a:r>
            <a:r>
              <a:rPr lang="en-US" dirty="0" smtClean="0"/>
              <a:t> to query HDFS</a:t>
            </a:r>
          </a:p>
          <a:p>
            <a:r>
              <a:rPr lang="en-US" dirty="0" smtClean="0"/>
              <a:t>Tableau (with </a:t>
            </a:r>
            <a:r>
              <a:rPr lang="en-US" dirty="0" err="1" smtClean="0"/>
              <a:t>Dremio</a:t>
            </a:r>
            <a:r>
              <a:rPr lang="en-US" dirty="0" smtClean="0"/>
              <a:t> as a source) as BI Tool to analyze HDFS data</a:t>
            </a:r>
          </a:p>
          <a:p>
            <a:r>
              <a:rPr lang="en-US" dirty="0" smtClean="0"/>
              <a:t>Spark environment</a:t>
            </a:r>
          </a:p>
          <a:p>
            <a:r>
              <a:rPr lang="en-US" dirty="0" err="1" smtClean="0"/>
              <a:t>PySpark</a:t>
            </a:r>
            <a:r>
              <a:rPr lang="en-US" dirty="0" smtClean="0"/>
              <a:t> / Spark SQL to run analytics</a:t>
            </a:r>
          </a:p>
          <a:p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smtClean="0"/>
              <a:t>Notebook to share queries and ad hoc reports</a:t>
            </a:r>
          </a:p>
          <a:p>
            <a:r>
              <a:rPr lang="en-US" dirty="0" smtClean="0"/>
              <a:t>Everything installed and configured on my Linux VM’s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2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– Install Hadoop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 smtClean="0"/>
              <a:t>Docker Images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github.com/rshah2019/docker-hadoop-rshah</a:t>
            </a:r>
            <a:endParaRPr lang="en-US" dirty="0" smtClean="0"/>
          </a:p>
          <a:p>
            <a:r>
              <a:rPr lang="en-US" sz="900" dirty="0"/>
              <a:t>/home/svc-portal-</a:t>
            </a:r>
            <a:r>
              <a:rPr lang="en-US" sz="900" dirty="0" err="1"/>
              <a:t>uat</a:t>
            </a:r>
            <a:r>
              <a:rPr lang="en-US" sz="900" dirty="0"/>
              <a:t>/</a:t>
            </a:r>
            <a:r>
              <a:rPr lang="en-US" sz="900" dirty="0" err="1"/>
              <a:t>docker-hadoop</a:t>
            </a:r>
            <a:r>
              <a:rPr lang="en-US" sz="900" dirty="0"/>
              <a:t>/</a:t>
            </a:r>
            <a:r>
              <a:rPr lang="en-US" sz="900" dirty="0" err="1"/>
              <a:t>datanode</a:t>
            </a:r>
            <a:r>
              <a:rPr lang="en-US" sz="900" dirty="0"/>
              <a:t># </a:t>
            </a:r>
            <a:r>
              <a:rPr lang="en-US" sz="900" dirty="0" err="1"/>
              <a:t>docker</a:t>
            </a:r>
            <a:r>
              <a:rPr lang="en-US" sz="900" dirty="0"/>
              <a:t> </a:t>
            </a:r>
            <a:r>
              <a:rPr lang="en-US" sz="900" dirty="0" err="1"/>
              <a:t>ps</a:t>
            </a:r>
            <a:endParaRPr lang="en-US" sz="900" dirty="0"/>
          </a:p>
          <a:p>
            <a:r>
              <a:rPr lang="en-US" sz="900" dirty="0"/>
              <a:t>CONTAINER ID        IMAGE                                                    COMMAND                  CREATED             STATUS                    PORTS               NAMES</a:t>
            </a:r>
          </a:p>
          <a:p>
            <a:r>
              <a:rPr lang="en-US" sz="900" dirty="0"/>
              <a:t>9d90d0ee95da        bde2020/hadoop-datanode:2.0.0-hadoop3.2.1-java8          "/entrypoint.sh /run…"   4 days ago          Up 4 days (healthy)                           </a:t>
            </a:r>
            <a:r>
              <a:rPr lang="en-US" sz="900" dirty="0" err="1"/>
              <a:t>datanode</a:t>
            </a:r>
            <a:endParaRPr lang="en-US" sz="900" dirty="0"/>
          </a:p>
          <a:p>
            <a:r>
              <a:rPr lang="en-US" sz="900" dirty="0"/>
              <a:t>37f58e6788cc        bde2020/hadoop-resourcemanager:2.0.0-hadoop3.2.1-java8   "/entrypoint.sh /run…"   4 days ago          Up 4 days (healthy)                           </a:t>
            </a:r>
            <a:r>
              <a:rPr lang="en-US" sz="900" dirty="0" err="1"/>
              <a:t>resourcemanager</a:t>
            </a:r>
            <a:endParaRPr lang="en-US" sz="900" dirty="0"/>
          </a:p>
          <a:p>
            <a:r>
              <a:rPr lang="en-US" sz="900" dirty="0"/>
              <a:t>78938b4d8cb4        bde2020/hadoop-namenode:2.0.0-hadoop3.2.1-java8          "/entrypoint.sh /run…"   4 days ago          Up 4 days (healthy)                           </a:t>
            </a:r>
            <a:r>
              <a:rPr lang="en-US" sz="900" dirty="0" err="1"/>
              <a:t>namenode</a:t>
            </a:r>
            <a:endParaRPr lang="en-US" sz="900" dirty="0"/>
          </a:p>
          <a:p>
            <a:r>
              <a:rPr lang="en-US" sz="900" dirty="0"/>
              <a:t>d7ad5be23eab        bde2020/hadoop-historyserver:2.0.0-hadoop3.2.1-java8     "/entrypoint.sh /run…"   4 days ago          Up 4 days (healthy)                           </a:t>
            </a:r>
            <a:r>
              <a:rPr lang="en-US" sz="900" dirty="0" err="1"/>
              <a:t>historyserver</a:t>
            </a:r>
            <a:endParaRPr lang="en-US" sz="900" dirty="0"/>
          </a:p>
          <a:p>
            <a:r>
              <a:rPr lang="en-US" sz="900" dirty="0"/>
              <a:t>9f2f4c225379        bde2020/hadoop-nodemanager:2.0.0-hadoop3.2.1-java8       "/entrypoint.sh /run…"   4 days ago          Up 10 minutes (healthy)                       </a:t>
            </a:r>
            <a:r>
              <a:rPr lang="en-US" sz="900" dirty="0" err="1"/>
              <a:t>nodemanager</a:t>
            </a:r>
            <a:endParaRPr lang="en-US" sz="9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03" y="3999845"/>
            <a:ext cx="4665807" cy="2539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2036" y="4553527"/>
            <a:ext cx="2708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Components:</a:t>
            </a:r>
          </a:p>
          <a:p>
            <a:r>
              <a:rPr lang="en-US" dirty="0" err="1" smtClean="0"/>
              <a:t>DataNodes</a:t>
            </a:r>
            <a:endParaRPr lang="en-US" dirty="0" smtClean="0"/>
          </a:p>
          <a:p>
            <a:r>
              <a:rPr lang="en-US" dirty="0" smtClean="0"/>
              <a:t>Resource Manager</a:t>
            </a:r>
          </a:p>
          <a:p>
            <a:r>
              <a:rPr lang="en-US" dirty="0" err="1" smtClean="0"/>
              <a:t>NameNode</a:t>
            </a:r>
            <a:endParaRPr lang="en-US" dirty="0" smtClean="0"/>
          </a:p>
          <a:p>
            <a:r>
              <a:rPr lang="en-US" dirty="0" smtClean="0"/>
              <a:t>History Server</a:t>
            </a:r>
          </a:p>
          <a:p>
            <a:r>
              <a:rPr lang="en-US" dirty="0" smtClean="0"/>
              <a:t>Node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6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write data to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data taken from online open data sets, such as list of currencies, issuers, tickers, brokers, counterparties. </a:t>
            </a:r>
            <a:endParaRPr lang="en-US" dirty="0"/>
          </a:p>
          <a:p>
            <a:r>
              <a:rPr lang="en-US" dirty="0" smtClean="0"/>
              <a:t>Most of other data produced using random string/number.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3308" y="3860800"/>
            <a:ext cx="2050474" cy="1921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 smtClean="0"/>
          </a:p>
          <a:p>
            <a:pPr algn="ctr"/>
            <a:r>
              <a:rPr lang="en-US" sz="1500" dirty="0" smtClean="0"/>
              <a:t>Positions</a:t>
            </a:r>
          </a:p>
          <a:p>
            <a:pPr algn="ctr"/>
            <a:endParaRPr lang="en-US" sz="1500" dirty="0" smtClean="0"/>
          </a:p>
          <a:p>
            <a:r>
              <a:rPr lang="en-US" sz="1500" dirty="0" smtClean="0"/>
              <a:t>Position ID</a:t>
            </a:r>
          </a:p>
          <a:p>
            <a:r>
              <a:rPr lang="en-US" sz="1500" dirty="0" err="1" smtClean="0"/>
              <a:t>AsofDate</a:t>
            </a:r>
            <a:r>
              <a:rPr lang="en-US" sz="1500" dirty="0" smtClean="0"/>
              <a:t>/</a:t>
            </a:r>
            <a:r>
              <a:rPr lang="en-US" sz="1500" dirty="0" err="1" smtClean="0"/>
              <a:t>RecordTime</a:t>
            </a:r>
            <a:endParaRPr lang="en-US" sz="1500" dirty="0" smtClean="0"/>
          </a:p>
          <a:p>
            <a:r>
              <a:rPr lang="en-US" sz="1500" dirty="0" smtClean="0"/>
              <a:t>Book ID</a:t>
            </a:r>
          </a:p>
          <a:p>
            <a:r>
              <a:rPr lang="en-US" sz="1500" dirty="0" smtClean="0"/>
              <a:t>Product ID</a:t>
            </a:r>
          </a:p>
          <a:p>
            <a:r>
              <a:rPr lang="en-US" sz="1500" dirty="0" smtClean="0"/>
              <a:t>Counterparty ID</a:t>
            </a:r>
          </a:p>
          <a:p>
            <a:r>
              <a:rPr lang="en-US" sz="1500" dirty="0" smtClean="0"/>
              <a:t>Quantity/Exposure</a:t>
            </a:r>
          </a:p>
          <a:p>
            <a:pPr algn="ctr"/>
            <a:endParaRPr lang="en-US" sz="15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43782" y="3777673"/>
            <a:ext cx="1644073" cy="54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035473" y="3618599"/>
            <a:ext cx="2318327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</a:t>
            </a:r>
          </a:p>
          <a:p>
            <a:pPr algn="ctr"/>
            <a:r>
              <a:rPr lang="en-US" dirty="0" smtClean="0"/>
              <a:t>Book ID, Portfolio, PM,</a:t>
            </a:r>
          </a:p>
          <a:p>
            <a:pPr algn="ctr"/>
            <a:r>
              <a:rPr lang="en-US" dirty="0" smtClean="0"/>
              <a:t>Business, Region etc. </a:t>
            </a:r>
            <a:endParaRPr lang="en-US" dirty="0"/>
          </a:p>
        </p:txBody>
      </p:sp>
      <p:cxnSp>
        <p:nvCxnSpPr>
          <p:cNvPr id="11" name="Straight Connector 10"/>
          <p:cNvCxnSpPr>
            <a:endCxn id="12" idx="1"/>
          </p:cNvCxnSpPr>
          <p:nvPr/>
        </p:nvCxnSpPr>
        <p:spPr>
          <a:xfrm>
            <a:off x="6243782" y="5301673"/>
            <a:ext cx="2034308" cy="30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78090" y="4919050"/>
            <a:ext cx="2641600" cy="1377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Instruments</a:t>
            </a:r>
          </a:p>
          <a:p>
            <a:pPr algn="ctr"/>
            <a:r>
              <a:rPr lang="en-US" dirty="0" smtClean="0"/>
              <a:t>Product ID, Ticker, ISIN, </a:t>
            </a:r>
          </a:p>
          <a:p>
            <a:pPr algn="ctr"/>
            <a:r>
              <a:rPr lang="en-US" dirty="0" smtClean="0"/>
              <a:t>Issuer, Maturity, </a:t>
            </a:r>
          </a:p>
          <a:p>
            <a:pPr algn="ctr"/>
            <a:r>
              <a:rPr lang="en-US" dirty="0" smtClean="0"/>
              <a:t>Currency, et.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04181" y="3008385"/>
            <a:ext cx="2225963" cy="1237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Counterparty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Counterparty ID,</a:t>
            </a:r>
          </a:p>
          <a:p>
            <a:pPr algn="ctr"/>
            <a:r>
              <a:rPr lang="en-US" dirty="0" smtClean="0"/>
              <a:t>Name, Code, etc.</a:t>
            </a:r>
          </a:p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6" idx="3"/>
          </p:cNvCxnSpPr>
          <p:nvPr/>
        </p:nvCxnSpPr>
        <p:spPr>
          <a:xfrm flipV="1">
            <a:off x="6243782" y="4442691"/>
            <a:ext cx="2791691" cy="37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2581" y="3334327"/>
            <a:ext cx="3186545" cy="81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Interest Rate Risk</a:t>
            </a:r>
          </a:p>
          <a:p>
            <a:pPr algn="ctr"/>
            <a:r>
              <a:rPr lang="en-US" dirty="0" smtClean="0"/>
              <a:t>Position ID, IR Measure1, 2, 3,..</a:t>
            </a:r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7927" y="4277953"/>
            <a:ext cx="3186545" cy="81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Credit Risk</a:t>
            </a:r>
          </a:p>
          <a:p>
            <a:pPr algn="ctr"/>
            <a:r>
              <a:rPr lang="en-US" dirty="0" smtClean="0"/>
              <a:t>Position ID, </a:t>
            </a:r>
          </a:p>
          <a:p>
            <a:pPr algn="ctr"/>
            <a:r>
              <a:rPr lang="en-US" dirty="0" smtClean="0"/>
              <a:t>CreditMeasure1, 2, 3,..</a:t>
            </a:r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8689" y="5347990"/>
            <a:ext cx="3186545" cy="81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Volatility Risk</a:t>
            </a:r>
          </a:p>
          <a:p>
            <a:pPr algn="ctr"/>
            <a:r>
              <a:rPr lang="en-US" dirty="0" smtClean="0"/>
              <a:t>Position ID, </a:t>
            </a:r>
          </a:p>
          <a:p>
            <a:pPr algn="ctr"/>
            <a:r>
              <a:rPr lang="en-US" dirty="0" smtClean="0"/>
              <a:t>Vol Measure1, 2, 3,..</a:t>
            </a:r>
          </a:p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25273" y="3546764"/>
            <a:ext cx="568035" cy="77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1"/>
          </p:cNvCxnSpPr>
          <p:nvPr/>
        </p:nvCxnSpPr>
        <p:spPr>
          <a:xfrm>
            <a:off x="3639126" y="4687943"/>
            <a:ext cx="554182" cy="13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39126" y="5347990"/>
            <a:ext cx="554182" cy="260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64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9517"/>
              </p:ext>
            </p:extLst>
          </p:nvPr>
        </p:nvGraphicFramePr>
        <p:xfrm>
          <a:off x="1025237" y="1517174"/>
          <a:ext cx="8127999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002481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84371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5023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7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1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7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Books (Portfolios)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44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Counterparties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9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Interest Rate</a:t>
                      </a:r>
                      <a:r>
                        <a:rPr lang="en-US" baseline="0" dirty="0" smtClean="0"/>
                        <a:t>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68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Volatility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64718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5237" y="4545747"/>
            <a:ext cx="104370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For purpose of this Demo, </a:t>
            </a:r>
            <a:r>
              <a:rPr lang="en-US" sz="2500" b="1" u="sng" dirty="0" smtClean="0"/>
              <a:t>we will only focus on single bi-temporal data set </a:t>
            </a:r>
            <a:r>
              <a:rPr lang="en-US" sz="2500" dirty="0" smtClean="0"/>
              <a:t>for </a:t>
            </a:r>
          </a:p>
          <a:p>
            <a:r>
              <a:rPr lang="en-US" sz="2500" dirty="0" smtClean="0"/>
              <a:t>COB / As of Date: 05-29-2020  (month end EOD for May 2020)</a:t>
            </a:r>
          </a:p>
          <a:p>
            <a:r>
              <a:rPr lang="en-US" sz="2500" dirty="0" smtClean="0"/>
              <a:t>Knowledge Time: 05-31-2020_17_18_UTC  (time when all data sets produced)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6107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Producers of the Data (Source systems)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github.com/rshah2019/DWH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Written in Python 3 using pandas and Apache </a:t>
            </a:r>
            <a:r>
              <a:rPr lang="en-US" dirty="0" err="1" smtClean="0"/>
              <a:t>pyarrow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Each type of dataset is in-memory pandas </a:t>
            </a:r>
            <a:r>
              <a:rPr lang="en-US" dirty="0" err="1" smtClean="0"/>
              <a:t>dataframe</a:t>
            </a:r>
            <a:r>
              <a:rPr lang="en-US" dirty="0" smtClean="0"/>
              <a:t> written to HDFS as .parquet file. </a:t>
            </a:r>
          </a:p>
          <a:p>
            <a:endParaRPr lang="en-US" dirty="0" smtClean="0"/>
          </a:p>
          <a:p>
            <a:r>
              <a:rPr lang="en-US" dirty="0" smtClean="0"/>
              <a:t>Producers take 2 main inputs: 1) HDFS </a:t>
            </a:r>
            <a:r>
              <a:rPr lang="en-US" dirty="0" err="1" smtClean="0"/>
              <a:t>NameNode</a:t>
            </a:r>
            <a:r>
              <a:rPr lang="en-US" dirty="0" smtClean="0"/>
              <a:t> address. 2) </a:t>
            </a:r>
            <a:r>
              <a:rPr lang="en-US" dirty="0" err="1" smtClean="0"/>
              <a:t>Asof_date</a:t>
            </a:r>
            <a:r>
              <a:rPr lang="en-US" dirty="0" smtClean="0"/>
              <a:t>, knowledge time to derive HDFS directory being written</a:t>
            </a:r>
          </a:p>
          <a:p>
            <a:endParaRPr lang="en-US" dirty="0" smtClean="0"/>
          </a:p>
          <a:p>
            <a:r>
              <a:rPr lang="en-US" dirty="0" smtClean="0"/>
              <a:t>Portfolio Management Data ~ 7 minutes to produce and write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Risk Data (Credit, Rate, Vol Risks) ~ 15 minutes to produce and 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3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File browser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274" y="1825625"/>
            <a:ext cx="9437451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6C42-D25F-4E9D-A1B7-DA15F2818E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6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1169</Words>
  <Application>Microsoft Office PowerPoint</Application>
  <PresentationFormat>Widescreen</PresentationFormat>
  <Paragraphs>201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Fun with Big Data</vt:lpstr>
      <vt:lpstr>Hypothetical Problem Statement</vt:lpstr>
      <vt:lpstr>Objectives are to Demo</vt:lpstr>
      <vt:lpstr>Tech Stack that I am using</vt:lpstr>
      <vt:lpstr>Let’s start – Install Hadoop HDFS</vt:lpstr>
      <vt:lpstr>Now let’s write data to HDFS</vt:lpstr>
      <vt:lpstr>Data Sizes</vt:lpstr>
      <vt:lpstr>Producers of the Data (Source systems)</vt:lpstr>
      <vt:lpstr>HDFS File browser</vt:lpstr>
      <vt:lpstr>How do we view/query data ?  Enter Dremio</vt:lpstr>
      <vt:lpstr>Dremio : 1st register HDFS NameNode source</vt:lpstr>
      <vt:lpstr>Dremio auto discovers HDFS files</vt:lpstr>
      <vt:lpstr>Dremio – we can now write queries</vt:lpstr>
      <vt:lpstr>PowerPoint Presentation</vt:lpstr>
      <vt:lpstr>jupyter notebook </vt:lpstr>
      <vt:lpstr>Spark</vt:lpstr>
      <vt:lpstr>PySpark : Let’s try to solve business problems</vt:lpstr>
      <vt:lpstr>Fun with PySpark Data Frames (1) </vt:lpstr>
      <vt:lpstr>PowerPoint Presentation</vt:lpstr>
      <vt:lpstr>Spark SQL  : write raw SQL queries </vt:lpstr>
      <vt:lpstr>Tableau :  BI Tool</vt:lpstr>
      <vt:lpstr>Tableau Data Source</vt:lpstr>
      <vt:lpstr>Tableau Data Source definition</vt:lpstr>
      <vt:lpstr>PowerPoint Presentation</vt:lpstr>
      <vt:lpstr>PowerPoint Presentation</vt:lpstr>
      <vt:lpstr>Micro-services with Flask and Django</vt:lpstr>
    </vt:vector>
  </TitlesOfParts>
  <Company>Roshan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Roshan Shah</dc:creator>
  <cp:lastModifiedBy>Roshan Shah</cp:lastModifiedBy>
  <cp:revision>78</cp:revision>
  <dcterms:created xsi:type="dcterms:W3CDTF">2020-06-01T19:21:40Z</dcterms:created>
  <dcterms:modified xsi:type="dcterms:W3CDTF">2020-06-03T16:44:08Z</dcterms:modified>
</cp:coreProperties>
</file>