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9"/>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D2B207"/>
    <a:srgbClr val="DF7800"/>
    <a:srgbClr val="DF3D4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7" d="100"/>
          <a:sy n="117" d="100"/>
        </p:scale>
        <p:origin x="-6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4F61D-0BA2-6F4E-82A3-63A59A64B43B}" type="datetimeFigureOut">
              <a:rPr lang="en-US" smtClean="0"/>
              <a:t>10/8/16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77B6A4-DDF4-934E-8513-E9157821502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a:t>
            </a:r>
            <a:r>
              <a:rPr lang="en-US" baseline="0" dirty="0" smtClean="0"/>
              <a:t> used a Gradient Boosted </a:t>
            </a:r>
            <a:r>
              <a:rPr lang="en-US" baseline="0" dirty="0" err="1" smtClean="0"/>
              <a:t>Regressor</a:t>
            </a:r>
            <a:r>
              <a:rPr lang="en-US" baseline="0" dirty="0" smtClean="0"/>
              <a:t> to make predictions because it is a powerful model that was able to dive into the details of the data in order to maximize the explained variance. The features on their own are not very predictive so the added complexity of the GBR is needed to get better predictions.</a:t>
            </a:r>
            <a:endParaRPr lang="en-US" dirty="0"/>
          </a:p>
        </p:txBody>
      </p:sp>
      <p:sp>
        <p:nvSpPr>
          <p:cNvPr id="4" name="Slide Number Placeholder 3"/>
          <p:cNvSpPr>
            <a:spLocks noGrp="1"/>
          </p:cNvSpPr>
          <p:nvPr>
            <p:ph type="sldNum" sz="quarter" idx="10"/>
          </p:nvPr>
        </p:nvSpPr>
        <p:spPr/>
        <p:txBody>
          <a:bodyPr/>
          <a:lstStyle/>
          <a:p>
            <a:fld id="{EB77B6A4-DDF4-934E-8513-E9157821502F}"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Features are what was</a:t>
            </a:r>
            <a:r>
              <a:rPr lang="en-US" baseline="0" dirty="0" smtClean="0"/>
              <a:t> readily available to me on websites I could scrape</a:t>
            </a:r>
            <a:endParaRPr lang="en-US" dirty="0"/>
          </a:p>
        </p:txBody>
      </p:sp>
      <p:sp>
        <p:nvSpPr>
          <p:cNvPr id="4" name="Slide Number Placeholder 3"/>
          <p:cNvSpPr>
            <a:spLocks noGrp="1"/>
          </p:cNvSpPr>
          <p:nvPr>
            <p:ph type="sldNum" sz="quarter" idx="10"/>
          </p:nvPr>
        </p:nvSpPr>
        <p:spPr/>
        <p:txBody>
          <a:bodyPr/>
          <a:lstStyle/>
          <a:p>
            <a:fld id="{EB77B6A4-DDF4-934E-8513-E9157821502F}"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Tried to predict Log Gross as</a:t>
            </a:r>
            <a:r>
              <a:rPr lang="en-US" baseline="0" dirty="0" smtClean="0"/>
              <a:t> Total Gross was too skewed. Alternative (had I known about it) would have been to oversample.</a:t>
            </a:r>
            <a:endParaRPr lang="en-US" dirty="0"/>
          </a:p>
        </p:txBody>
      </p:sp>
      <p:sp>
        <p:nvSpPr>
          <p:cNvPr id="4" name="Slide Number Placeholder 3"/>
          <p:cNvSpPr>
            <a:spLocks noGrp="1"/>
          </p:cNvSpPr>
          <p:nvPr>
            <p:ph type="sldNum" sz="quarter" idx="10"/>
          </p:nvPr>
        </p:nvSpPr>
        <p:spPr/>
        <p:txBody>
          <a:bodyPr/>
          <a:lstStyle/>
          <a:p>
            <a:fld id="{EB77B6A4-DDF4-934E-8513-E9157821502F}"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77B6A4-DDF4-934E-8513-E9157821502F}"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Null Accuracy is our </a:t>
            </a:r>
            <a:r>
              <a:rPr lang="en-US" dirty="0" err="1" smtClean="0"/>
              <a:t>basline</a:t>
            </a:r>
            <a:r>
              <a:rPr lang="en-US" dirty="0" smtClean="0"/>
              <a:t>.</a:t>
            </a:r>
            <a:r>
              <a:rPr lang="en-US" baseline="0" dirty="0" smtClean="0"/>
              <a:t> We should be doing better than our Dummy Model. </a:t>
            </a:r>
          </a:p>
          <a:p>
            <a:r>
              <a:rPr lang="en-US" baseline="0" dirty="0" smtClean="0"/>
              <a:t>The Null </a:t>
            </a:r>
            <a:r>
              <a:rPr lang="en-US" baseline="0" dirty="0" err="1" smtClean="0"/>
              <a:t>Scoes</a:t>
            </a:r>
            <a:r>
              <a:rPr lang="en-US" baseline="0" dirty="0" smtClean="0"/>
              <a:t> just tell us that t</a:t>
            </a:r>
            <a:r>
              <a:rPr lang="en-US" dirty="0" smtClean="0"/>
              <a:t>his</a:t>
            </a:r>
            <a:r>
              <a:rPr lang="en-US" baseline="0" dirty="0" smtClean="0"/>
              <a:t> data is not great. There is a lot of variation and the relationships are weak. </a:t>
            </a:r>
            <a:endParaRPr lang="en-US" dirty="0"/>
          </a:p>
        </p:txBody>
      </p:sp>
      <p:sp>
        <p:nvSpPr>
          <p:cNvPr id="4" name="Slide Number Placeholder 3"/>
          <p:cNvSpPr>
            <a:spLocks noGrp="1"/>
          </p:cNvSpPr>
          <p:nvPr>
            <p:ph type="sldNum" sz="quarter" idx="10"/>
          </p:nvPr>
        </p:nvSpPr>
        <p:spPr/>
        <p:txBody>
          <a:bodyPr/>
          <a:lstStyle/>
          <a:p>
            <a:fld id="{EB77B6A4-DDF4-934E-8513-E9157821502F}" type="slidenum">
              <a:rPr lang="en-US" smtClean="0"/>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actors mostly represent</a:t>
            </a:r>
            <a:r>
              <a:rPr lang="en-US" baseline="0" dirty="0" smtClean="0"/>
              <a:t> movie series/franchises aka </a:t>
            </a:r>
            <a:r>
              <a:rPr lang="en-US" baseline="0" dirty="0" err="1" smtClean="0"/>
              <a:t>Xmen</a:t>
            </a:r>
            <a:r>
              <a:rPr lang="en-US" baseline="0" dirty="0" smtClean="0"/>
              <a:t>, Harry Potter, Lord of the Rings, Twilight. Further investigation required to see if the actors are what makes the series great, or if the series is what makes the actor great.</a:t>
            </a:r>
            <a:endParaRPr lang="en-US" dirty="0"/>
          </a:p>
        </p:txBody>
      </p:sp>
      <p:sp>
        <p:nvSpPr>
          <p:cNvPr id="4" name="Slide Number Placeholder 3"/>
          <p:cNvSpPr>
            <a:spLocks noGrp="1"/>
          </p:cNvSpPr>
          <p:nvPr>
            <p:ph type="sldNum" sz="quarter" idx="10"/>
          </p:nvPr>
        </p:nvSpPr>
        <p:spPr/>
        <p:txBody>
          <a:bodyPr/>
          <a:lstStyle/>
          <a:p>
            <a:fld id="{EB77B6A4-DDF4-934E-8513-E9157821502F}"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7C3503-6BF6-C74D-93EC-2CFD106849D9}" type="datetimeFigureOut">
              <a:rPr lang="en-US" smtClean="0"/>
              <a:pPr/>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132-EECF-0F43-8C9B-1F17E66800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C3503-6BF6-C74D-93EC-2CFD106849D9}" type="datetimeFigureOut">
              <a:rPr lang="en-US" smtClean="0"/>
              <a:pPr/>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132-EECF-0F43-8C9B-1F17E66800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C3503-6BF6-C74D-93EC-2CFD106849D9}" type="datetimeFigureOut">
              <a:rPr lang="en-US" smtClean="0"/>
              <a:pPr/>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132-EECF-0F43-8C9B-1F17E66800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C3503-6BF6-C74D-93EC-2CFD106849D9}" type="datetimeFigureOut">
              <a:rPr lang="en-US" smtClean="0"/>
              <a:pPr/>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132-EECF-0F43-8C9B-1F17E66800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7C3503-6BF6-C74D-93EC-2CFD106849D9}" type="datetimeFigureOut">
              <a:rPr lang="en-US" smtClean="0"/>
              <a:pPr/>
              <a:t>10/8/16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2E132-EECF-0F43-8C9B-1F17E66800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7C3503-6BF6-C74D-93EC-2CFD106849D9}" type="datetimeFigureOut">
              <a:rPr lang="en-US" smtClean="0"/>
              <a:pPr/>
              <a:t>10/8/16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2E132-EECF-0F43-8C9B-1F17E66800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7C3503-6BF6-C74D-93EC-2CFD106849D9}" type="datetimeFigureOut">
              <a:rPr lang="en-US" smtClean="0"/>
              <a:pPr/>
              <a:t>10/8/16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E2E132-EECF-0F43-8C9B-1F17E66800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7C3503-6BF6-C74D-93EC-2CFD106849D9}" type="datetimeFigureOut">
              <a:rPr lang="en-US" smtClean="0"/>
              <a:pPr/>
              <a:t>10/8/16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E2E132-EECF-0F43-8C9B-1F17E66800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C3503-6BF6-C74D-93EC-2CFD106849D9}" type="datetimeFigureOut">
              <a:rPr lang="en-US" smtClean="0"/>
              <a:pPr/>
              <a:t>10/8/16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E2E132-EECF-0F43-8C9B-1F17E66800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7C3503-6BF6-C74D-93EC-2CFD106849D9}" type="datetimeFigureOut">
              <a:rPr lang="en-US" smtClean="0"/>
              <a:pPr/>
              <a:t>10/8/16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2E132-EECF-0F43-8C9B-1F17E66800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7C3503-6BF6-C74D-93EC-2CFD106849D9}" type="datetimeFigureOut">
              <a:rPr lang="en-US" smtClean="0"/>
              <a:pPr/>
              <a:t>10/8/16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2E132-EECF-0F43-8C9B-1F17E66800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C3503-6BF6-C74D-93EC-2CFD106849D9}" type="datetimeFigureOut">
              <a:rPr lang="en-US" smtClean="0"/>
              <a:pPr/>
              <a:t>10/8/16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2E132-EECF-0F43-8C9B-1F17E668003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acebook.com/rick.shapiro.5" TargetMode="External"/><Relationship Id="rId3" Type="http://schemas.openxmlformats.org/officeDocument/2006/relationships/hyperlink" Target="https://github.com/rshap9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a:bodyPr>
          <a:lstStyle/>
          <a:p>
            <a:r>
              <a:rPr lang="en-US" sz="3600" u="sng" dirty="0" smtClean="0">
                <a:solidFill>
                  <a:srgbClr val="C4BD97"/>
                </a:solidFill>
                <a:latin typeface="Neutra Text TF-Light Alt"/>
                <a:cs typeface="Neutra Text TF-Light Alt"/>
              </a:rPr>
              <a:t>Foundational Model For Predicting Movie Gross</a:t>
            </a:r>
            <a:endParaRPr lang="en-US" sz="3600" u="sng" dirty="0">
              <a:solidFill>
                <a:srgbClr val="C4BD97"/>
              </a:solidFill>
              <a:latin typeface="Neutra Text TF-Light Alt"/>
              <a:cs typeface="Neutra Text TF-Light Alt"/>
            </a:endParaRPr>
          </a:p>
        </p:txBody>
      </p:sp>
      <p:pic>
        <p:nvPicPr>
          <p:cNvPr id="5" name="Picture 4"/>
          <p:cNvPicPr>
            <a:picLocks noChangeAspect="1"/>
          </p:cNvPicPr>
          <p:nvPr/>
        </p:nvPicPr>
        <p:blipFill>
          <a:blip r:embed="rId2">
            <a:alphaModFix amt="50000"/>
          </a:blip>
          <a:stretch>
            <a:fillRect/>
          </a:stretch>
        </p:blipFill>
        <p:spPr>
          <a:xfrm>
            <a:off x="508000" y="1698625"/>
            <a:ext cx="8128000" cy="4572000"/>
          </a:xfrm>
          <a:prstGeom prst="rect">
            <a:avLst/>
          </a:prstGeom>
        </p:spPr>
      </p:pic>
      <p:sp>
        <p:nvSpPr>
          <p:cNvPr id="6" name="TextBox 5"/>
          <p:cNvSpPr txBox="1"/>
          <p:nvPr/>
        </p:nvSpPr>
        <p:spPr>
          <a:xfrm>
            <a:off x="6606631" y="1698625"/>
            <a:ext cx="2029369" cy="461665"/>
          </a:xfrm>
          <a:prstGeom prst="rect">
            <a:avLst/>
          </a:prstGeom>
          <a:noFill/>
        </p:spPr>
        <p:txBody>
          <a:bodyPr wrap="square" rtlCol="0">
            <a:spAutoFit/>
          </a:bodyPr>
          <a:lstStyle/>
          <a:p>
            <a:r>
              <a:rPr lang="en-US" sz="2400" dirty="0" smtClean="0">
                <a:solidFill>
                  <a:schemeClr val="tx1">
                    <a:lumMod val="85000"/>
                  </a:schemeClr>
                </a:solidFill>
                <a:latin typeface="Nueva Std Italic"/>
                <a:cs typeface="Nueva Std Italic"/>
              </a:rPr>
              <a:t>Rick Shapiro</a:t>
            </a:r>
            <a:endParaRPr lang="en-US" sz="2400" dirty="0">
              <a:solidFill>
                <a:schemeClr val="tx1">
                  <a:lumMod val="85000"/>
                </a:schemeClr>
              </a:solidFill>
              <a:latin typeface="Nueva Std Italic"/>
              <a:cs typeface="Nueva Std Ital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ontent Placeholder 9"/>
          <p:cNvSpPr>
            <a:spLocks noGrp="1"/>
          </p:cNvSpPr>
          <p:nvPr>
            <p:ph idx="1"/>
          </p:nvPr>
        </p:nvSpPr>
        <p:spPr>
          <a:xfrm>
            <a:off x="457200" y="723900"/>
            <a:ext cx="4394200" cy="1066800"/>
          </a:xfrm>
        </p:spPr>
        <p:txBody>
          <a:bodyPr>
            <a:normAutofit/>
          </a:bodyPr>
          <a:lstStyle/>
          <a:p>
            <a:r>
              <a:rPr lang="en-US" sz="2800" dirty="0" smtClean="0">
                <a:solidFill>
                  <a:schemeClr val="tx2">
                    <a:lumMod val="75000"/>
                  </a:schemeClr>
                </a:solidFill>
                <a:latin typeface="Neutra Text TF-Light Alt"/>
                <a:cs typeface="Neutra Text TF-Light Alt"/>
              </a:rPr>
              <a:t>PETER JACKSON NEVER MADE A BAD MOVIE!</a:t>
            </a:r>
          </a:p>
          <a:p>
            <a:endParaRPr lang="en-US" sz="1800" dirty="0" smtClean="0">
              <a:solidFill>
                <a:schemeClr val="tx2">
                  <a:lumMod val="75000"/>
                </a:schemeClr>
              </a:solidFill>
              <a:latin typeface="Neutra Text TF-Light Alt"/>
              <a:cs typeface="Neutra Text TF-Light Alt"/>
            </a:endParaRPr>
          </a:p>
        </p:txBody>
      </p:sp>
      <p:pic>
        <p:nvPicPr>
          <p:cNvPr id="10" name="Picture 9"/>
          <p:cNvPicPr>
            <a:picLocks noChangeAspect="1"/>
          </p:cNvPicPr>
          <p:nvPr/>
        </p:nvPicPr>
        <p:blipFill>
          <a:blip r:embed="rId2"/>
          <a:stretch>
            <a:fillRect/>
          </a:stretch>
        </p:blipFill>
        <p:spPr>
          <a:xfrm>
            <a:off x="3213100" y="2559050"/>
            <a:ext cx="2717800" cy="4025900"/>
          </a:xfrm>
          <a:prstGeom prst="rect">
            <a:avLst/>
          </a:prstGeom>
        </p:spPr>
      </p:pic>
      <p:sp>
        <p:nvSpPr>
          <p:cNvPr id="12" name="Rectangle 11"/>
          <p:cNvSpPr/>
          <p:nvPr/>
        </p:nvSpPr>
        <p:spPr>
          <a:xfrm>
            <a:off x="2222274" y="1993900"/>
            <a:ext cx="4247329" cy="369332"/>
          </a:xfrm>
          <a:prstGeom prst="rect">
            <a:avLst/>
          </a:prstGeom>
        </p:spPr>
        <p:txBody>
          <a:bodyPr wrap="none">
            <a:spAutoFit/>
          </a:bodyPr>
          <a:lstStyle/>
          <a:p>
            <a:r>
              <a:rPr lang="en-US" i="1" dirty="0" smtClean="0">
                <a:solidFill>
                  <a:schemeClr val="tx2">
                    <a:lumMod val="75000"/>
                  </a:schemeClr>
                </a:solidFill>
                <a:latin typeface="Neutra Text TF-Light Alt"/>
                <a:cs typeface="Neutra Text TF-Light Alt"/>
              </a:rPr>
              <a:t>(IF YOU SAY EVILD DEAD IS BAD GTFO)</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descr="Screen Shot 2016-10-06 at 4.05.41 PM.png"/>
          <p:cNvPicPr>
            <a:picLocks noChangeAspect="1"/>
          </p:cNvPicPr>
          <p:nvPr/>
        </p:nvPicPr>
        <p:blipFill>
          <a:blip r:embed="rId3"/>
          <a:stretch>
            <a:fillRect/>
          </a:stretch>
        </p:blipFill>
        <p:spPr>
          <a:xfrm>
            <a:off x="570068" y="1104900"/>
            <a:ext cx="8149167" cy="4724400"/>
          </a:xfrm>
          <a:prstGeom prst="rect">
            <a:avLst/>
          </a:prstGeom>
        </p:spPr>
      </p:pic>
      <p:sp>
        <p:nvSpPr>
          <p:cNvPr id="4" name="Title 1"/>
          <p:cNvSpPr>
            <a:spLocks noGrp="1"/>
          </p:cNvSpPr>
          <p:nvPr>
            <p:ph type="title"/>
          </p:nvPr>
        </p:nvSpPr>
        <p:spPr>
          <a:xfrm>
            <a:off x="570068" y="175224"/>
            <a:ext cx="8229600" cy="929676"/>
          </a:xfrm>
        </p:spPr>
        <p:txBody>
          <a:bodyPr/>
          <a:lstStyle/>
          <a:p>
            <a:r>
              <a:rPr lang="en-US" u="sng" dirty="0" smtClean="0">
                <a:solidFill>
                  <a:schemeClr val="tx2">
                    <a:lumMod val="75000"/>
                  </a:schemeClr>
                </a:solidFill>
                <a:latin typeface="Neutra Text TF-Light Alt"/>
                <a:cs typeface="Neutra Text TF-Light Alt"/>
              </a:rPr>
              <a:t>Results</a:t>
            </a:r>
            <a:endParaRPr lang="en-US" u="sng" dirty="0">
              <a:solidFill>
                <a:schemeClr val="tx2">
                  <a:lumMod val="75000"/>
                </a:schemeClr>
              </a:solidFill>
              <a:latin typeface="Neutra Text TF-Light Alt"/>
              <a:cs typeface="Neutra Text TF-Light Alt"/>
            </a:endParaRPr>
          </a:p>
        </p:txBody>
      </p:sp>
      <p:sp>
        <p:nvSpPr>
          <p:cNvPr id="10" name="Content Placeholder 9"/>
          <p:cNvSpPr>
            <a:spLocks noGrp="1"/>
          </p:cNvSpPr>
          <p:nvPr>
            <p:ph idx="1"/>
          </p:nvPr>
        </p:nvSpPr>
        <p:spPr>
          <a:xfrm>
            <a:off x="5652870" y="1117600"/>
            <a:ext cx="3066365" cy="469900"/>
          </a:xfrm>
        </p:spPr>
        <p:txBody>
          <a:bodyPr>
            <a:normAutofit/>
          </a:bodyPr>
          <a:lstStyle/>
          <a:p>
            <a:r>
              <a:rPr lang="en-US" sz="2400" dirty="0" smtClean="0">
                <a:solidFill>
                  <a:schemeClr val="bg1">
                    <a:lumMod val="65000"/>
                    <a:lumOff val="35000"/>
                  </a:schemeClr>
                </a:solidFill>
                <a:latin typeface="Neutra Text TF-Light Alt"/>
                <a:cs typeface="Neutra Text TF-Light Alt"/>
              </a:rPr>
              <a:t>Null Accuracy:</a:t>
            </a:r>
          </a:p>
        </p:txBody>
      </p:sp>
      <p:pic>
        <p:nvPicPr>
          <p:cNvPr id="9" name="Picture 8" descr="Screen Shot 2016-10-06 at 4.09.12 PM.png"/>
          <p:cNvPicPr>
            <a:picLocks noChangeAspect="1"/>
          </p:cNvPicPr>
          <p:nvPr/>
        </p:nvPicPr>
        <p:blipFill>
          <a:blip r:embed="rId4"/>
          <a:stretch>
            <a:fillRect/>
          </a:stretch>
        </p:blipFill>
        <p:spPr>
          <a:xfrm>
            <a:off x="570068" y="5818814"/>
            <a:ext cx="2663965" cy="585916"/>
          </a:xfrm>
          <a:prstGeom prst="rect">
            <a:avLst/>
          </a:prstGeom>
        </p:spPr>
      </p:pic>
      <p:pic>
        <p:nvPicPr>
          <p:cNvPr id="11" name="Picture 10" descr="Screen Shot 2016-10-06 at 4.09.40 PM.png"/>
          <p:cNvPicPr>
            <a:picLocks noChangeAspect="1"/>
          </p:cNvPicPr>
          <p:nvPr/>
        </p:nvPicPr>
        <p:blipFill>
          <a:blip r:embed="rId5"/>
          <a:stretch>
            <a:fillRect/>
          </a:stretch>
        </p:blipFill>
        <p:spPr>
          <a:xfrm>
            <a:off x="3234033" y="5809403"/>
            <a:ext cx="2710304" cy="595327"/>
          </a:xfrm>
          <a:prstGeom prst="rect">
            <a:avLst/>
          </a:prstGeom>
        </p:spPr>
      </p:pic>
      <p:pic>
        <p:nvPicPr>
          <p:cNvPr id="12" name="Picture 11" descr="Screen Shot 2016-10-06 at 4.09.50 PM.png"/>
          <p:cNvPicPr>
            <a:picLocks noChangeAspect="1"/>
          </p:cNvPicPr>
          <p:nvPr/>
        </p:nvPicPr>
        <p:blipFill>
          <a:blip r:embed="rId6"/>
          <a:stretch>
            <a:fillRect/>
          </a:stretch>
        </p:blipFill>
        <p:spPr>
          <a:xfrm>
            <a:off x="5726495" y="5782409"/>
            <a:ext cx="2992740" cy="6223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570068" y="175224"/>
            <a:ext cx="8229600" cy="929676"/>
          </a:xfrm>
        </p:spPr>
        <p:txBody>
          <a:bodyPr/>
          <a:lstStyle/>
          <a:p>
            <a:r>
              <a:rPr lang="en-US" u="sng" dirty="0" smtClean="0">
                <a:solidFill>
                  <a:schemeClr val="tx2">
                    <a:lumMod val="75000"/>
                  </a:schemeClr>
                </a:solidFill>
                <a:latin typeface="Neutra Text TF-Light Alt"/>
                <a:cs typeface="Neutra Text TF-Light Alt"/>
              </a:rPr>
              <a:t>Results &amp; Interpretation</a:t>
            </a:r>
            <a:endParaRPr lang="en-US" u="sng" dirty="0">
              <a:solidFill>
                <a:schemeClr val="tx2">
                  <a:lumMod val="75000"/>
                </a:schemeClr>
              </a:solidFill>
              <a:latin typeface="Neutra Text TF-Light Alt"/>
              <a:cs typeface="Neutra Text TF-Light Alt"/>
            </a:endParaRPr>
          </a:p>
        </p:txBody>
      </p:sp>
      <p:sp>
        <p:nvSpPr>
          <p:cNvPr id="8" name="Content Placeholder 7"/>
          <p:cNvSpPr>
            <a:spLocks noGrp="1"/>
          </p:cNvSpPr>
          <p:nvPr>
            <p:ph idx="1"/>
          </p:nvPr>
        </p:nvSpPr>
        <p:spPr/>
        <p:txBody>
          <a:bodyPr/>
          <a:lstStyle/>
          <a:p>
            <a:r>
              <a:rPr lang="en-US" dirty="0" smtClean="0">
                <a:solidFill>
                  <a:schemeClr val="tx1">
                    <a:lumMod val="85000"/>
                  </a:schemeClr>
                </a:solidFill>
                <a:latin typeface="Neutra Text TF-Light Alt"/>
                <a:cs typeface="Neutra Text TF-Light Alt"/>
              </a:rPr>
              <a:t>Explains 0.75% of the variance</a:t>
            </a:r>
          </a:p>
          <a:p>
            <a:r>
              <a:rPr lang="en-US" dirty="0" smtClean="0">
                <a:solidFill>
                  <a:schemeClr val="tx1">
                    <a:lumMod val="85000"/>
                  </a:schemeClr>
                </a:solidFill>
                <a:latin typeface="Neutra Text TF-Light Alt"/>
                <a:cs typeface="Neutra Text TF-Light Alt"/>
              </a:rPr>
              <a:t>Accuracy increases with budget</a:t>
            </a:r>
          </a:p>
          <a:p>
            <a:r>
              <a:rPr lang="en-US" dirty="0" smtClean="0">
                <a:solidFill>
                  <a:schemeClr val="tx1">
                    <a:lumMod val="85000"/>
                  </a:schemeClr>
                </a:solidFill>
                <a:latin typeface="Neutra Text TF-Light Alt"/>
                <a:cs typeface="Neutra Text TF-Light Alt"/>
              </a:rPr>
              <a:t>Actor Score somewhat predictive</a:t>
            </a:r>
          </a:p>
          <a:p>
            <a:r>
              <a:rPr lang="en-US" dirty="0" smtClean="0">
                <a:solidFill>
                  <a:schemeClr val="tx1">
                    <a:lumMod val="85000"/>
                  </a:schemeClr>
                </a:solidFill>
                <a:latin typeface="Neutra Text TF-Light Alt"/>
                <a:cs typeface="Neutra Text TF-Light Alt"/>
              </a:rPr>
              <a:t>Director Score not very predictive</a:t>
            </a:r>
          </a:p>
          <a:p>
            <a:r>
              <a:rPr lang="en-US" dirty="0" smtClean="0">
                <a:solidFill>
                  <a:schemeClr val="tx1">
                    <a:lumMod val="85000"/>
                  </a:schemeClr>
                </a:solidFill>
                <a:latin typeface="Neutra Text TF-Light Alt"/>
                <a:cs typeface="Neutra Text TF-Light Alt"/>
              </a:rPr>
              <a:t>Model heavily weights number of theaters</a:t>
            </a:r>
          </a:p>
          <a:p>
            <a:pPr>
              <a:buNone/>
            </a:pPr>
            <a:endParaRPr lang="en-US" dirty="0" smtClean="0">
              <a:solidFill>
                <a:schemeClr val="tx1">
                  <a:lumMod val="85000"/>
                </a:schemeClr>
              </a:solidFill>
              <a:latin typeface="Neutra Text TF-Light Alt"/>
              <a:cs typeface="Neutra Text TF-Light Al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570068" y="175224"/>
            <a:ext cx="8229600" cy="929676"/>
          </a:xfrm>
        </p:spPr>
        <p:txBody>
          <a:bodyPr/>
          <a:lstStyle/>
          <a:p>
            <a:r>
              <a:rPr lang="en-US" u="sng" dirty="0" smtClean="0">
                <a:solidFill>
                  <a:schemeClr val="bg2">
                    <a:lumMod val="40000"/>
                    <a:lumOff val="60000"/>
                  </a:schemeClr>
                </a:solidFill>
                <a:latin typeface="Neutra Text TF-Light Alt"/>
                <a:cs typeface="Neutra Text TF-Light Alt"/>
              </a:rPr>
              <a:t>Actors</a:t>
            </a:r>
            <a:endParaRPr lang="en-US" u="sng" dirty="0">
              <a:solidFill>
                <a:schemeClr val="bg2">
                  <a:lumMod val="40000"/>
                  <a:lumOff val="60000"/>
                </a:schemeClr>
              </a:solidFill>
              <a:latin typeface="Neutra Text TF-Light Alt"/>
              <a:cs typeface="Neutra Text TF-Light Alt"/>
            </a:endParaRPr>
          </a:p>
        </p:txBody>
      </p:sp>
      <p:sp>
        <p:nvSpPr>
          <p:cNvPr id="8" name="Content Placeholder 7"/>
          <p:cNvSpPr>
            <a:spLocks noGrp="1"/>
          </p:cNvSpPr>
          <p:nvPr>
            <p:ph idx="1"/>
          </p:nvPr>
        </p:nvSpPr>
        <p:spPr/>
        <p:txBody>
          <a:bodyPr>
            <a:normAutofit/>
          </a:bodyPr>
          <a:lstStyle/>
          <a:p>
            <a:r>
              <a:rPr lang="en-US" sz="2800" dirty="0" smtClean="0">
                <a:solidFill>
                  <a:srgbClr val="C4BD97"/>
                </a:solidFill>
                <a:latin typeface="Neutra Text TF-Light Alt"/>
                <a:cs typeface="Neutra Text TF-Light Alt"/>
              </a:rPr>
              <a:t>Took films </a:t>
            </a:r>
            <a:r>
              <a:rPr lang="en-US" sz="2800" dirty="0" smtClean="0">
                <a:solidFill>
                  <a:srgbClr val="C4BD97"/>
                </a:solidFill>
                <a:latin typeface="Neutra Text TF-Light Alt"/>
                <a:cs typeface="Neutra Text TF-Light Alt"/>
              </a:rPr>
              <a:t>that grossed more than $600 million </a:t>
            </a:r>
          </a:p>
          <a:p>
            <a:r>
              <a:rPr lang="en-US" sz="2800" dirty="0" smtClean="0">
                <a:solidFill>
                  <a:srgbClr val="C4BD97"/>
                </a:solidFill>
                <a:latin typeface="Neutra Text TF-Light Alt"/>
                <a:cs typeface="Neutra Text TF-Light Alt"/>
              </a:rPr>
              <a:t>Counted the number of these movies that each actor was in. </a:t>
            </a:r>
          </a:p>
          <a:p>
            <a:r>
              <a:rPr lang="en-US" sz="2800" dirty="0" smtClean="0">
                <a:solidFill>
                  <a:srgbClr val="C4BD97"/>
                </a:solidFill>
                <a:latin typeface="Neutra Text TF-Light Alt"/>
                <a:cs typeface="Neutra Text TF-Light Alt"/>
              </a:rPr>
              <a:t>The results could reveal certain actors who drive up movie revenue</a:t>
            </a:r>
          </a:p>
          <a:p>
            <a:pPr>
              <a:buNone/>
            </a:pPr>
            <a:endParaRPr lang="en-US" sz="2800" dirty="0" smtClean="0">
              <a:solidFill>
                <a:srgbClr val="C4BD97"/>
              </a:solidFill>
              <a:latin typeface="Neutra Text TF-Light Alt"/>
              <a:cs typeface="Neutra Text TF-Light Al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570068" y="175224"/>
            <a:ext cx="8229600" cy="929676"/>
          </a:xfrm>
        </p:spPr>
        <p:txBody>
          <a:bodyPr/>
          <a:lstStyle/>
          <a:p>
            <a:r>
              <a:rPr lang="en-US" u="sng" dirty="0" smtClean="0">
                <a:solidFill>
                  <a:srgbClr val="8EB4E3"/>
                </a:solidFill>
                <a:latin typeface="Neutra Text TF-Light Alt"/>
                <a:cs typeface="Neutra Text TF-Light Alt"/>
              </a:rPr>
              <a:t>Actors</a:t>
            </a:r>
            <a:endParaRPr lang="en-US" u="sng" dirty="0">
              <a:solidFill>
                <a:srgbClr val="8EB4E3"/>
              </a:solidFill>
              <a:latin typeface="Neutra Text TF-Light Alt"/>
              <a:cs typeface="Neutra Text TF-Light Alt"/>
            </a:endParaRPr>
          </a:p>
        </p:txBody>
      </p:sp>
      <p:graphicFrame>
        <p:nvGraphicFramePr>
          <p:cNvPr id="7" name="Table 6"/>
          <p:cNvGraphicFramePr>
            <a:graphicFrameLocks noGrp="1"/>
          </p:cNvGraphicFramePr>
          <p:nvPr/>
        </p:nvGraphicFramePr>
        <p:xfrm>
          <a:off x="290668" y="2336800"/>
          <a:ext cx="3951132" cy="4079240"/>
        </p:xfrm>
        <a:graphic>
          <a:graphicData uri="http://schemas.openxmlformats.org/drawingml/2006/table">
            <a:tbl>
              <a:tblPr firstRow="1" bandRow="1">
                <a:tableStyleId>{68D230F3-CF80-4859-8CE7-A43EE81993B5}</a:tableStyleId>
              </a:tblPr>
              <a:tblGrid>
                <a:gridCol w="1975566"/>
                <a:gridCol w="1975566"/>
              </a:tblGrid>
              <a:tr h="370840">
                <a:tc>
                  <a:txBody>
                    <a:bodyPr/>
                    <a:lstStyle/>
                    <a:p>
                      <a:pPr algn="ctr"/>
                      <a:r>
                        <a:rPr lang="en-US" dirty="0" smtClean="0">
                          <a:solidFill>
                            <a:schemeClr val="tx1">
                              <a:lumMod val="85000"/>
                            </a:schemeClr>
                          </a:solidFill>
                        </a:rPr>
                        <a:t>Actor</a:t>
                      </a:r>
                      <a:endParaRPr lang="en-US" dirty="0">
                        <a:solidFill>
                          <a:schemeClr val="tx1">
                            <a:lumMod val="85000"/>
                          </a:schemeClr>
                        </a:solidFill>
                      </a:endParaRPr>
                    </a:p>
                  </a:txBody>
                  <a:tcPr/>
                </a:tc>
                <a:tc>
                  <a:txBody>
                    <a:bodyPr/>
                    <a:lstStyle/>
                    <a:p>
                      <a:pPr algn="ctr"/>
                      <a:r>
                        <a:rPr lang="en-US" dirty="0" smtClean="0">
                          <a:solidFill>
                            <a:srgbClr val="D9D9D9"/>
                          </a:solidFill>
                        </a:rPr>
                        <a:t>Count</a:t>
                      </a:r>
                      <a:endParaRPr lang="en-US" dirty="0">
                        <a:solidFill>
                          <a:srgbClr val="D9D9D9"/>
                        </a:solidFill>
                      </a:endParaRPr>
                    </a:p>
                  </a:txBody>
                  <a:tcPr/>
                </a:tc>
              </a:tr>
              <a:tr h="370840">
                <a:tc>
                  <a:txBody>
                    <a:bodyPr/>
                    <a:lstStyle/>
                    <a:p>
                      <a:pPr algn="ctr"/>
                      <a:r>
                        <a:rPr lang="en-US" dirty="0" smtClean="0">
                          <a:solidFill>
                            <a:schemeClr val="tx1">
                              <a:lumMod val="85000"/>
                            </a:schemeClr>
                          </a:solidFill>
                        </a:rPr>
                        <a:t>Ian </a:t>
                      </a:r>
                      <a:r>
                        <a:rPr lang="en-US" dirty="0" err="1" smtClean="0">
                          <a:solidFill>
                            <a:schemeClr val="tx1">
                              <a:lumMod val="85000"/>
                            </a:schemeClr>
                          </a:solidFill>
                        </a:rPr>
                        <a:t>McKellen</a:t>
                      </a:r>
                      <a:endParaRPr lang="en-US" dirty="0">
                        <a:solidFill>
                          <a:schemeClr val="tx1">
                            <a:lumMod val="85000"/>
                          </a:schemeClr>
                        </a:solidFill>
                      </a:endParaRPr>
                    </a:p>
                  </a:txBody>
                  <a:tcPr/>
                </a:tc>
                <a:tc>
                  <a:txBody>
                    <a:bodyPr/>
                    <a:lstStyle/>
                    <a:p>
                      <a:pPr algn="ctr"/>
                      <a:r>
                        <a:rPr lang="en-US" dirty="0" smtClean="0">
                          <a:solidFill>
                            <a:srgbClr val="D9D9D9"/>
                          </a:solidFill>
                        </a:rPr>
                        <a:t>9</a:t>
                      </a:r>
                      <a:endParaRPr lang="en-US" dirty="0">
                        <a:solidFill>
                          <a:srgbClr val="D9D9D9"/>
                        </a:solidFill>
                      </a:endParaRPr>
                    </a:p>
                  </a:txBody>
                  <a:tcPr/>
                </a:tc>
              </a:tr>
              <a:tr h="370840">
                <a:tc>
                  <a:txBody>
                    <a:bodyPr/>
                    <a:lstStyle/>
                    <a:p>
                      <a:pPr algn="ctr"/>
                      <a:r>
                        <a:rPr lang="en-US" dirty="0" smtClean="0">
                          <a:solidFill>
                            <a:schemeClr val="tx1">
                              <a:lumMod val="85000"/>
                            </a:schemeClr>
                          </a:solidFill>
                        </a:rPr>
                        <a:t>Rupert</a:t>
                      </a:r>
                      <a:r>
                        <a:rPr lang="en-US" baseline="0" dirty="0" smtClean="0">
                          <a:solidFill>
                            <a:schemeClr val="tx1">
                              <a:lumMod val="85000"/>
                            </a:schemeClr>
                          </a:solidFill>
                        </a:rPr>
                        <a:t> </a:t>
                      </a:r>
                      <a:r>
                        <a:rPr lang="en-US" baseline="0" dirty="0" err="1" smtClean="0">
                          <a:solidFill>
                            <a:schemeClr val="tx1">
                              <a:lumMod val="85000"/>
                            </a:schemeClr>
                          </a:solidFill>
                        </a:rPr>
                        <a:t>Grint</a:t>
                      </a:r>
                      <a:endParaRPr lang="en-US" baseline="0" dirty="0" smtClean="0">
                        <a:solidFill>
                          <a:schemeClr val="tx1">
                            <a:lumMod val="85000"/>
                          </a:schemeClr>
                        </a:solidFill>
                      </a:endParaRPr>
                    </a:p>
                  </a:txBody>
                  <a:tcPr/>
                </a:tc>
                <a:tc>
                  <a:txBody>
                    <a:bodyPr/>
                    <a:lstStyle/>
                    <a:p>
                      <a:pPr algn="ctr"/>
                      <a:r>
                        <a:rPr lang="en-US" dirty="0" smtClean="0">
                          <a:solidFill>
                            <a:srgbClr val="D9D9D9"/>
                          </a:solidFill>
                        </a:rPr>
                        <a:t>8</a:t>
                      </a:r>
                      <a:endParaRPr lang="en-US" dirty="0">
                        <a:solidFill>
                          <a:srgbClr val="D9D9D9"/>
                        </a:solidFill>
                      </a:endParaRPr>
                    </a:p>
                  </a:txBody>
                  <a:tcPr/>
                </a:tc>
              </a:tr>
              <a:tr h="370840">
                <a:tc>
                  <a:txBody>
                    <a:bodyPr/>
                    <a:lstStyle/>
                    <a:p>
                      <a:pPr algn="ctr"/>
                      <a:r>
                        <a:rPr lang="en-US" dirty="0" smtClean="0">
                          <a:solidFill>
                            <a:schemeClr val="tx1">
                              <a:lumMod val="85000"/>
                            </a:schemeClr>
                          </a:solidFill>
                        </a:rPr>
                        <a:t>Emma Watson</a:t>
                      </a:r>
                      <a:endParaRPr lang="en-US" dirty="0">
                        <a:solidFill>
                          <a:schemeClr val="tx1">
                            <a:lumMod val="85000"/>
                          </a:schemeClr>
                        </a:solidFill>
                      </a:endParaRPr>
                    </a:p>
                  </a:txBody>
                  <a:tcPr/>
                </a:tc>
                <a:tc>
                  <a:txBody>
                    <a:bodyPr/>
                    <a:lstStyle/>
                    <a:p>
                      <a:pPr algn="ctr"/>
                      <a:r>
                        <a:rPr lang="en-US" dirty="0" smtClean="0">
                          <a:solidFill>
                            <a:srgbClr val="D9D9D9"/>
                          </a:solidFill>
                        </a:rPr>
                        <a:t>8</a:t>
                      </a:r>
                      <a:endParaRPr lang="en-US" dirty="0">
                        <a:solidFill>
                          <a:srgbClr val="D9D9D9"/>
                        </a:solidFill>
                      </a:endParaRPr>
                    </a:p>
                  </a:txBody>
                  <a:tcPr/>
                </a:tc>
              </a:tr>
              <a:tr h="370840">
                <a:tc>
                  <a:txBody>
                    <a:bodyPr/>
                    <a:lstStyle/>
                    <a:p>
                      <a:pPr algn="ctr"/>
                      <a:r>
                        <a:rPr lang="en-US" dirty="0" smtClean="0">
                          <a:solidFill>
                            <a:schemeClr val="tx1">
                              <a:lumMod val="85000"/>
                            </a:schemeClr>
                          </a:solidFill>
                        </a:rPr>
                        <a:t>Orlando Bloom</a:t>
                      </a:r>
                      <a:endParaRPr lang="en-US" dirty="0">
                        <a:solidFill>
                          <a:schemeClr val="tx1">
                            <a:lumMod val="85000"/>
                          </a:schemeClr>
                        </a:solidFill>
                      </a:endParaRPr>
                    </a:p>
                  </a:txBody>
                  <a:tcPr/>
                </a:tc>
                <a:tc>
                  <a:txBody>
                    <a:bodyPr/>
                    <a:lstStyle/>
                    <a:p>
                      <a:pPr algn="ctr"/>
                      <a:r>
                        <a:rPr lang="en-US" dirty="0" smtClean="0">
                          <a:solidFill>
                            <a:srgbClr val="D9D9D9"/>
                          </a:solidFill>
                        </a:rPr>
                        <a:t>8</a:t>
                      </a:r>
                      <a:endParaRPr lang="en-US" dirty="0">
                        <a:solidFill>
                          <a:srgbClr val="D9D9D9"/>
                        </a:solidFill>
                      </a:endParaRPr>
                    </a:p>
                  </a:txBody>
                  <a:tcPr/>
                </a:tc>
              </a:tr>
              <a:tr h="370840">
                <a:tc>
                  <a:txBody>
                    <a:bodyPr/>
                    <a:lstStyle/>
                    <a:p>
                      <a:pPr algn="ctr"/>
                      <a:r>
                        <a:rPr lang="en-US" dirty="0" smtClean="0">
                          <a:solidFill>
                            <a:schemeClr val="tx1">
                              <a:lumMod val="85000"/>
                            </a:schemeClr>
                          </a:solidFill>
                        </a:rPr>
                        <a:t>Daniel</a:t>
                      </a:r>
                      <a:r>
                        <a:rPr lang="en-US" baseline="0" dirty="0" smtClean="0">
                          <a:solidFill>
                            <a:schemeClr val="tx1">
                              <a:lumMod val="85000"/>
                            </a:schemeClr>
                          </a:solidFill>
                        </a:rPr>
                        <a:t> Radcliffe</a:t>
                      </a:r>
                      <a:endParaRPr lang="en-US" dirty="0">
                        <a:solidFill>
                          <a:schemeClr val="tx1">
                            <a:lumMod val="85000"/>
                          </a:schemeClr>
                        </a:solidFill>
                      </a:endParaRPr>
                    </a:p>
                  </a:txBody>
                  <a:tcPr/>
                </a:tc>
                <a:tc>
                  <a:txBody>
                    <a:bodyPr/>
                    <a:lstStyle/>
                    <a:p>
                      <a:pPr algn="ctr"/>
                      <a:r>
                        <a:rPr lang="en-US" dirty="0" smtClean="0">
                          <a:solidFill>
                            <a:srgbClr val="D9D9D9"/>
                          </a:solidFill>
                        </a:rPr>
                        <a:t>8</a:t>
                      </a:r>
                      <a:endParaRPr lang="en-US" dirty="0">
                        <a:solidFill>
                          <a:srgbClr val="D9D9D9"/>
                        </a:solidFill>
                      </a:endParaRPr>
                    </a:p>
                  </a:txBody>
                  <a:tcPr/>
                </a:tc>
              </a:tr>
              <a:tr h="370840">
                <a:tc>
                  <a:txBody>
                    <a:bodyPr/>
                    <a:lstStyle/>
                    <a:p>
                      <a:pPr algn="ctr"/>
                      <a:r>
                        <a:rPr lang="en-US" dirty="0" smtClean="0">
                          <a:solidFill>
                            <a:schemeClr val="tx1">
                              <a:lumMod val="85000"/>
                            </a:schemeClr>
                          </a:solidFill>
                        </a:rPr>
                        <a:t>Billy Burke</a:t>
                      </a:r>
                      <a:endParaRPr lang="en-US" dirty="0">
                        <a:solidFill>
                          <a:schemeClr val="tx1">
                            <a:lumMod val="85000"/>
                          </a:schemeClr>
                        </a:solidFill>
                      </a:endParaRPr>
                    </a:p>
                  </a:txBody>
                  <a:tcPr/>
                </a:tc>
                <a:tc>
                  <a:txBody>
                    <a:bodyPr/>
                    <a:lstStyle/>
                    <a:p>
                      <a:pPr algn="ctr"/>
                      <a:r>
                        <a:rPr lang="en-US" dirty="0" smtClean="0">
                          <a:solidFill>
                            <a:srgbClr val="D9D9D9"/>
                          </a:solidFill>
                        </a:rPr>
                        <a:t>7</a:t>
                      </a:r>
                      <a:endParaRPr lang="en-US" dirty="0">
                        <a:solidFill>
                          <a:srgbClr val="D9D9D9"/>
                        </a:solidFill>
                      </a:endParaRPr>
                    </a:p>
                  </a:txBody>
                  <a:tcPr/>
                </a:tc>
              </a:tr>
              <a:tr h="370840">
                <a:tc>
                  <a:txBody>
                    <a:bodyPr/>
                    <a:lstStyle/>
                    <a:p>
                      <a:pPr algn="ctr"/>
                      <a:r>
                        <a:rPr lang="en-US" dirty="0" smtClean="0">
                          <a:solidFill>
                            <a:schemeClr val="tx1">
                              <a:lumMod val="85000"/>
                            </a:schemeClr>
                          </a:solidFill>
                        </a:rPr>
                        <a:t>Gary </a:t>
                      </a:r>
                      <a:r>
                        <a:rPr lang="en-US" dirty="0" err="1" smtClean="0">
                          <a:solidFill>
                            <a:schemeClr val="tx1">
                              <a:lumMod val="85000"/>
                            </a:schemeClr>
                          </a:solidFill>
                        </a:rPr>
                        <a:t>Oldman</a:t>
                      </a:r>
                      <a:endParaRPr lang="en-US" dirty="0">
                        <a:solidFill>
                          <a:schemeClr val="tx1">
                            <a:lumMod val="85000"/>
                          </a:schemeClr>
                        </a:solidFill>
                      </a:endParaRPr>
                    </a:p>
                  </a:txBody>
                  <a:tcPr/>
                </a:tc>
                <a:tc>
                  <a:txBody>
                    <a:bodyPr/>
                    <a:lstStyle/>
                    <a:p>
                      <a:pPr algn="ctr"/>
                      <a:r>
                        <a:rPr lang="en-US" dirty="0" smtClean="0">
                          <a:solidFill>
                            <a:srgbClr val="D9D9D9"/>
                          </a:solidFill>
                        </a:rPr>
                        <a:t>7</a:t>
                      </a:r>
                      <a:endParaRPr lang="en-US" dirty="0">
                        <a:solidFill>
                          <a:srgbClr val="D9D9D9"/>
                        </a:solidFill>
                      </a:endParaRPr>
                    </a:p>
                  </a:txBody>
                  <a:tcPr/>
                </a:tc>
              </a:tr>
              <a:tr h="370840">
                <a:tc>
                  <a:txBody>
                    <a:bodyPr/>
                    <a:lstStyle/>
                    <a:p>
                      <a:pPr algn="ctr"/>
                      <a:r>
                        <a:rPr lang="en-US" dirty="0" smtClean="0">
                          <a:solidFill>
                            <a:schemeClr val="tx1">
                              <a:lumMod val="85000"/>
                            </a:schemeClr>
                          </a:solidFill>
                        </a:rPr>
                        <a:t>Ashley Green</a:t>
                      </a:r>
                      <a:endParaRPr lang="en-US" dirty="0">
                        <a:solidFill>
                          <a:schemeClr val="tx1">
                            <a:lumMod val="85000"/>
                          </a:schemeClr>
                        </a:solidFill>
                      </a:endParaRPr>
                    </a:p>
                  </a:txBody>
                  <a:tcPr/>
                </a:tc>
                <a:tc>
                  <a:txBody>
                    <a:bodyPr/>
                    <a:lstStyle/>
                    <a:p>
                      <a:pPr algn="ctr"/>
                      <a:r>
                        <a:rPr lang="en-US" dirty="0" smtClean="0">
                          <a:solidFill>
                            <a:srgbClr val="D9D9D9"/>
                          </a:solidFill>
                        </a:rPr>
                        <a:t>7</a:t>
                      </a:r>
                      <a:endParaRPr lang="en-US" dirty="0">
                        <a:solidFill>
                          <a:srgbClr val="D9D9D9"/>
                        </a:solidFill>
                      </a:endParaRPr>
                    </a:p>
                  </a:txBody>
                  <a:tcPr/>
                </a:tc>
              </a:tr>
              <a:tr h="370840">
                <a:tc>
                  <a:txBody>
                    <a:bodyPr/>
                    <a:lstStyle/>
                    <a:p>
                      <a:pPr algn="ctr"/>
                      <a:r>
                        <a:rPr lang="en-US" dirty="0" smtClean="0">
                          <a:solidFill>
                            <a:schemeClr val="tx1">
                              <a:lumMod val="85000"/>
                            </a:schemeClr>
                          </a:solidFill>
                        </a:rPr>
                        <a:t>Taylor </a:t>
                      </a:r>
                      <a:r>
                        <a:rPr lang="en-US" dirty="0" err="1" smtClean="0">
                          <a:solidFill>
                            <a:schemeClr val="tx1">
                              <a:lumMod val="85000"/>
                            </a:schemeClr>
                          </a:solidFill>
                        </a:rPr>
                        <a:t>Lautner</a:t>
                      </a:r>
                      <a:endParaRPr lang="en-US" dirty="0">
                        <a:solidFill>
                          <a:schemeClr val="tx1">
                            <a:lumMod val="85000"/>
                          </a:schemeClr>
                        </a:solidFill>
                      </a:endParaRPr>
                    </a:p>
                  </a:txBody>
                  <a:tcPr/>
                </a:tc>
                <a:tc>
                  <a:txBody>
                    <a:bodyPr/>
                    <a:lstStyle/>
                    <a:p>
                      <a:pPr algn="ctr"/>
                      <a:r>
                        <a:rPr lang="en-US" dirty="0" smtClean="0">
                          <a:solidFill>
                            <a:srgbClr val="D9D9D9"/>
                          </a:solidFill>
                        </a:rPr>
                        <a:t>7</a:t>
                      </a:r>
                    </a:p>
                  </a:txBody>
                  <a:tcPr/>
                </a:tc>
              </a:tr>
              <a:tr h="370840">
                <a:tc>
                  <a:txBody>
                    <a:bodyPr/>
                    <a:lstStyle/>
                    <a:p>
                      <a:pPr algn="ctr"/>
                      <a:r>
                        <a:rPr lang="en-US" dirty="0" smtClean="0">
                          <a:solidFill>
                            <a:schemeClr val="tx1">
                              <a:lumMod val="85000"/>
                            </a:schemeClr>
                          </a:solidFill>
                        </a:rPr>
                        <a:t>Peter </a:t>
                      </a:r>
                      <a:r>
                        <a:rPr lang="en-US" dirty="0" err="1" smtClean="0">
                          <a:solidFill>
                            <a:schemeClr val="tx1">
                              <a:lumMod val="85000"/>
                            </a:schemeClr>
                          </a:solidFill>
                        </a:rPr>
                        <a:t>Facinelli</a:t>
                      </a:r>
                      <a:endParaRPr lang="en-US" dirty="0">
                        <a:solidFill>
                          <a:schemeClr val="tx1">
                            <a:lumMod val="85000"/>
                          </a:schemeClr>
                        </a:solidFill>
                      </a:endParaRPr>
                    </a:p>
                  </a:txBody>
                  <a:tcPr/>
                </a:tc>
                <a:tc>
                  <a:txBody>
                    <a:bodyPr/>
                    <a:lstStyle/>
                    <a:p>
                      <a:pPr algn="ctr"/>
                      <a:r>
                        <a:rPr lang="en-US" dirty="0" smtClean="0">
                          <a:solidFill>
                            <a:srgbClr val="D9D9D9"/>
                          </a:solidFill>
                        </a:rPr>
                        <a:t>7</a:t>
                      </a:r>
                      <a:endParaRPr lang="en-US" dirty="0">
                        <a:solidFill>
                          <a:srgbClr val="D9D9D9"/>
                        </a:solidFill>
                      </a:endParaRPr>
                    </a:p>
                  </a:txBody>
                  <a:tcPr/>
                </a:tc>
              </a:tr>
            </a:tbl>
          </a:graphicData>
        </a:graphic>
      </p:graphicFrame>
      <p:graphicFrame>
        <p:nvGraphicFramePr>
          <p:cNvPr id="10" name="Table 9"/>
          <p:cNvGraphicFramePr>
            <a:graphicFrameLocks noGrp="1"/>
          </p:cNvGraphicFramePr>
          <p:nvPr/>
        </p:nvGraphicFramePr>
        <p:xfrm>
          <a:off x="4570568" y="2336800"/>
          <a:ext cx="4395632" cy="4079240"/>
        </p:xfrm>
        <a:graphic>
          <a:graphicData uri="http://schemas.openxmlformats.org/drawingml/2006/table">
            <a:tbl>
              <a:tblPr firstRow="1" bandRow="1">
                <a:tableStyleId>{68D230F3-CF80-4859-8CE7-A43EE81993B5}</a:tableStyleId>
              </a:tblPr>
              <a:tblGrid>
                <a:gridCol w="2197816"/>
                <a:gridCol w="2197816"/>
              </a:tblGrid>
              <a:tr h="370840">
                <a:tc>
                  <a:txBody>
                    <a:bodyPr/>
                    <a:lstStyle/>
                    <a:p>
                      <a:pPr algn="ctr"/>
                      <a:r>
                        <a:rPr lang="en-US" dirty="0" smtClean="0">
                          <a:solidFill>
                            <a:srgbClr val="D9D9D9"/>
                          </a:solidFill>
                        </a:rPr>
                        <a:t>Actor</a:t>
                      </a:r>
                      <a:endParaRPr lang="en-US" dirty="0">
                        <a:solidFill>
                          <a:srgbClr val="D9D9D9"/>
                        </a:solidFill>
                      </a:endParaRPr>
                    </a:p>
                  </a:txBody>
                  <a:tcPr/>
                </a:tc>
                <a:tc>
                  <a:txBody>
                    <a:bodyPr/>
                    <a:lstStyle/>
                    <a:p>
                      <a:pPr algn="ctr"/>
                      <a:r>
                        <a:rPr lang="en-US" dirty="0" smtClean="0">
                          <a:solidFill>
                            <a:srgbClr val="D9D9D9"/>
                          </a:solidFill>
                        </a:rPr>
                        <a:t>Count</a:t>
                      </a:r>
                      <a:endParaRPr lang="en-US" dirty="0">
                        <a:solidFill>
                          <a:srgbClr val="D9D9D9"/>
                        </a:solidFill>
                      </a:endParaRPr>
                    </a:p>
                  </a:txBody>
                  <a:tcPr/>
                </a:tc>
              </a:tr>
              <a:tr h="370840">
                <a:tc>
                  <a:txBody>
                    <a:bodyPr/>
                    <a:lstStyle/>
                    <a:p>
                      <a:pPr algn="ctr"/>
                      <a:r>
                        <a:rPr lang="en-US" dirty="0" smtClean="0">
                          <a:solidFill>
                            <a:srgbClr val="D9D9D9"/>
                          </a:solidFill>
                        </a:rPr>
                        <a:t>Kristen Stewart</a:t>
                      </a:r>
                      <a:endParaRPr lang="en-US" baseline="0" dirty="0" smtClean="0">
                        <a:solidFill>
                          <a:srgbClr val="D9D9D9"/>
                        </a:solidFill>
                      </a:endParaRPr>
                    </a:p>
                  </a:txBody>
                  <a:tcPr/>
                </a:tc>
                <a:tc>
                  <a:txBody>
                    <a:bodyPr/>
                    <a:lstStyle/>
                    <a:p>
                      <a:pPr algn="ctr"/>
                      <a:r>
                        <a:rPr lang="en-US" dirty="0" smtClean="0">
                          <a:solidFill>
                            <a:srgbClr val="D9D9D9"/>
                          </a:solidFill>
                        </a:rPr>
                        <a:t>7</a:t>
                      </a:r>
                      <a:endParaRPr lang="en-US" dirty="0">
                        <a:solidFill>
                          <a:srgbClr val="D9D9D9"/>
                        </a:solidFill>
                      </a:endParaRPr>
                    </a:p>
                  </a:txBody>
                  <a:tcPr/>
                </a:tc>
              </a:tr>
              <a:tr h="370840">
                <a:tc>
                  <a:txBody>
                    <a:bodyPr/>
                    <a:lstStyle/>
                    <a:p>
                      <a:pPr algn="ctr"/>
                      <a:r>
                        <a:rPr lang="en-US" dirty="0" err="1" smtClean="0">
                          <a:solidFill>
                            <a:srgbClr val="D9D9D9"/>
                          </a:solidFill>
                        </a:rPr>
                        <a:t>Kellan</a:t>
                      </a:r>
                      <a:r>
                        <a:rPr lang="en-US" dirty="0" smtClean="0">
                          <a:solidFill>
                            <a:srgbClr val="D9D9D9"/>
                          </a:solidFill>
                        </a:rPr>
                        <a:t> Lutz</a:t>
                      </a:r>
                      <a:endParaRPr lang="en-US" dirty="0">
                        <a:solidFill>
                          <a:srgbClr val="D9D9D9"/>
                        </a:solidFill>
                      </a:endParaRPr>
                    </a:p>
                  </a:txBody>
                  <a:tcPr/>
                </a:tc>
                <a:tc>
                  <a:txBody>
                    <a:bodyPr/>
                    <a:lstStyle/>
                    <a:p>
                      <a:pPr algn="ctr"/>
                      <a:r>
                        <a:rPr lang="en-US" dirty="0" smtClean="0">
                          <a:solidFill>
                            <a:srgbClr val="D9D9D9"/>
                          </a:solidFill>
                        </a:rPr>
                        <a:t>7</a:t>
                      </a:r>
                      <a:endParaRPr lang="en-US" dirty="0">
                        <a:solidFill>
                          <a:srgbClr val="D9D9D9"/>
                        </a:solidFill>
                      </a:endParaRPr>
                    </a:p>
                  </a:txBody>
                  <a:tcPr/>
                </a:tc>
              </a:tr>
              <a:tr h="370840">
                <a:tc>
                  <a:txBody>
                    <a:bodyPr/>
                    <a:lstStyle/>
                    <a:p>
                      <a:r>
                        <a:rPr lang="en-US" dirty="0" smtClean="0">
                          <a:solidFill>
                            <a:srgbClr val="D9D9D9"/>
                          </a:solidFill>
                        </a:rPr>
                        <a:t>Jackson </a:t>
                      </a:r>
                      <a:r>
                        <a:rPr lang="en-US" dirty="0" err="1" smtClean="0">
                          <a:solidFill>
                            <a:srgbClr val="D9D9D9"/>
                          </a:solidFill>
                        </a:rPr>
                        <a:t>Rathbone</a:t>
                      </a:r>
                      <a:endParaRPr lang="en-US" dirty="0">
                        <a:solidFill>
                          <a:srgbClr val="D9D9D9"/>
                        </a:solidFill>
                      </a:endParaRPr>
                    </a:p>
                  </a:txBody>
                  <a:tcPr/>
                </a:tc>
                <a:tc>
                  <a:txBody>
                    <a:bodyPr/>
                    <a:lstStyle/>
                    <a:p>
                      <a:pPr algn="ctr"/>
                      <a:r>
                        <a:rPr lang="en-US" dirty="0" smtClean="0">
                          <a:solidFill>
                            <a:srgbClr val="D9D9D9"/>
                          </a:solidFill>
                        </a:rPr>
                        <a:t>7</a:t>
                      </a:r>
                      <a:endParaRPr lang="en-US" dirty="0">
                        <a:solidFill>
                          <a:srgbClr val="D9D9D9"/>
                        </a:solidFill>
                      </a:endParaRPr>
                    </a:p>
                  </a:txBody>
                  <a:tcPr/>
                </a:tc>
              </a:tr>
              <a:tr h="370840">
                <a:tc>
                  <a:txBody>
                    <a:bodyPr/>
                    <a:lstStyle/>
                    <a:p>
                      <a:pPr algn="ctr"/>
                      <a:r>
                        <a:rPr lang="en-US" dirty="0" err="1" smtClean="0">
                          <a:solidFill>
                            <a:srgbClr val="D9D9D9"/>
                          </a:solidFill>
                        </a:rPr>
                        <a:t>Tyrese</a:t>
                      </a:r>
                      <a:r>
                        <a:rPr lang="en-US" dirty="0" smtClean="0">
                          <a:solidFill>
                            <a:srgbClr val="D9D9D9"/>
                          </a:solidFill>
                        </a:rPr>
                        <a:t> Gibson</a:t>
                      </a:r>
                      <a:endParaRPr lang="en-US" dirty="0">
                        <a:solidFill>
                          <a:srgbClr val="D9D9D9"/>
                        </a:solidFill>
                      </a:endParaRPr>
                    </a:p>
                  </a:txBody>
                  <a:tcPr/>
                </a:tc>
                <a:tc>
                  <a:txBody>
                    <a:bodyPr/>
                    <a:lstStyle/>
                    <a:p>
                      <a:pPr algn="ctr"/>
                      <a:r>
                        <a:rPr lang="en-US" dirty="0" smtClean="0">
                          <a:solidFill>
                            <a:srgbClr val="D9D9D9"/>
                          </a:solidFill>
                        </a:rPr>
                        <a:t>6</a:t>
                      </a:r>
                      <a:endParaRPr lang="en-US" dirty="0">
                        <a:solidFill>
                          <a:srgbClr val="D9D9D9"/>
                        </a:solidFill>
                      </a:endParaRPr>
                    </a:p>
                  </a:txBody>
                  <a:tcPr/>
                </a:tc>
              </a:tr>
              <a:tr h="370840">
                <a:tc>
                  <a:txBody>
                    <a:bodyPr/>
                    <a:lstStyle/>
                    <a:p>
                      <a:pPr algn="ctr"/>
                      <a:r>
                        <a:rPr lang="en-US" dirty="0" smtClean="0">
                          <a:solidFill>
                            <a:srgbClr val="D9D9D9"/>
                          </a:solidFill>
                        </a:rPr>
                        <a:t>Elizabeth </a:t>
                      </a:r>
                      <a:r>
                        <a:rPr lang="en-US" dirty="0" err="1" smtClean="0">
                          <a:solidFill>
                            <a:srgbClr val="D9D9D9"/>
                          </a:solidFill>
                        </a:rPr>
                        <a:t>Reaser</a:t>
                      </a:r>
                      <a:r>
                        <a:rPr lang="en-US" dirty="0" smtClean="0">
                          <a:solidFill>
                            <a:srgbClr val="D9D9D9"/>
                          </a:solidFill>
                        </a:rPr>
                        <a:t> </a:t>
                      </a:r>
                      <a:endParaRPr lang="en-US" dirty="0">
                        <a:solidFill>
                          <a:srgbClr val="D9D9D9"/>
                        </a:solidFill>
                      </a:endParaRPr>
                    </a:p>
                  </a:txBody>
                  <a:tcPr/>
                </a:tc>
                <a:tc>
                  <a:txBody>
                    <a:bodyPr/>
                    <a:lstStyle/>
                    <a:p>
                      <a:pPr algn="ctr"/>
                      <a:r>
                        <a:rPr lang="en-US" dirty="0" smtClean="0">
                          <a:solidFill>
                            <a:srgbClr val="D9D9D9"/>
                          </a:solidFill>
                        </a:rPr>
                        <a:t>6</a:t>
                      </a:r>
                      <a:endParaRPr lang="en-US" dirty="0">
                        <a:solidFill>
                          <a:srgbClr val="D9D9D9"/>
                        </a:solidFill>
                      </a:endParaRPr>
                    </a:p>
                  </a:txBody>
                  <a:tcPr/>
                </a:tc>
              </a:tr>
              <a:tr h="370840">
                <a:tc>
                  <a:txBody>
                    <a:bodyPr/>
                    <a:lstStyle/>
                    <a:p>
                      <a:pPr algn="ctr"/>
                      <a:r>
                        <a:rPr lang="en-US" dirty="0" smtClean="0">
                          <a:solidFill>
                            <a:srgbClr val="D9D9D9"/>
                          </a:solidFill>
                        </a:rPr>
                        <a:t>Eddie Murphy</a:t>
                      </a:r>
                      <a:endParaRPr lang="en-US" dirty="0">
                        <a:solidFill>
                          <a:srgbClr val="D9D9D9"/>
                        </a:solidFill>
                      </a:endParaRPr>
                    </a:p>
                  </a:txBody>
                  <a:tcPr/>
                </a:tc>
                <a:tc>
                  <a:txBody>
                    <a:bodyPr/>
                    <a:lstStyle/>
                    <a:p>
                      <a:pPr algn="ctr"/>
                      <a:r>
                        <a:rPr lang="en-US" dirty="0" smtClean="0">
                          <a:solidFill>
                            <a:srgbClr val="D9D9D9"/>
                          </a:solidFill>
                        </a:rPr>
                        <a:t>6</a:t>
                      </a:r>
                      <a:endParaRPr lang="en-US" dirty="0">
                        <a:solidFill>
                          <a:srgbClr val="D9D9D9"/>
                        </a:solidFill>
                      </a:endParaRPr>
                    </a:p>
                  </a:txBody>
                  <a:tcPr/>
                </a:tc>
              </a:tr>
              <a:tr h="370840">
                <a:tc>
                  <a:txBody>
                    <a:bodyPr/>
                    <a:lstStyle/>
                    <a:p>
                      <a:pPr algn="ctr"/>
                      <a:r>
                        <a:rPr lang="en-US" dirty="0" smtClean="0">
                          <a:solidFill>
                            <a:srgbClr val="D9D9D9"/>
                          </a:solidFill>
                        </a:rPr>
                        <a:t>Scarlett Johansson</a:t>
                      </a:r>
                      <a:endParaRPr lang="en-US" dirty="0">
                        <a:solidFill>
                          <a:srgbClr val="D9D9D9"/>
                        </a:solidFill>
                      </a:endParaRPr>
                    </a:p>
                  </a:txBody>
                  <a:tcPr/>
                </a:tc>
                <a:tc>
                  <a:txBody>
                    <a:bodyPr/>
                    <a:lstStyle/>
                    <a:p>
                      <a:pPr algn="ctr"/>
                      <a:r>
                        <a:rPr lang="en-US" dirty="0" smtClean="0">
                          <a:solidFill>
                            <a:srgbClr val="D9D9D9"/>
                          </a:solidFill>
                        </a:rPr>
                        <a:t>6</a:t>
                      </a:r>
                      <a:endParaRPr lang="en-US" dirty="0">
                        <a:solidFill>
                          <a:srgbClr val="D9D9D9"/>
                        </a:solidFill>
                      </a:endParaRPr>
                    </a:p>
                  </a:txBody>
                  <a:tcPr/>
                </a:tc>
              </a:tr>
              <a:tr h="370840">
                <a:tc>
                  <a:txBody>
                    <a:bodyPr/>
                    <a:lstStyle/>
                    <a:p>
                      <a:pPr algn="ctr"/>
                      <a:r>
                        <a:rPr lang="en-US" dirty="0" smtClean="0">
                          <a:solidFill>
                            <a:srgbClr val="D9D9D9"/>
                          </a:solidFill>
                        </a:rPr>
                        <a:t>Antonio </a:t>
                      </a:r>
                      <a:r>
                        <a:rPr lang="en-US" dirty="0" err="1" smtClean="0">
                          <a:solidFill>
                            <a:srgbClr val="D9D9D9"/>
                          </a:solidFill>
                        </a:rPr>
                        <a:t>Banderas</a:t>
                      </a:r>
                      <a:endParaRPr lang="en-US" dirty="0">
                        <a:solidFill>
                          <a:srgbClr val="D9D9D9"/>
                        </a:solidFill>
                      </a:endParaRPr>
                    </a:p>
                  </a:txBody>
                  <a:tcPr/>
                </a:tc>
                <a:tc>
                  <a:txBody>
                    <a:bodyPr/>
                    <a:lstStyle/>
                    <a:p>
                      <a:pPr algn="ctr"/>
                      <a:r>
                        <a:rPr lang="en-US" dirty="0" smtClean="0">
                          <a:solidFill>
                            <a:srgbClr val="D9D9D9"/>
                          </a:solidFill>
                        </a:rPr>
                        <a:t>6</a:t>
                      </a:r>
                      <a:endParaRPr lang="en-US" dirty="0">
                        <a:solidFill>
                          <a:srgbClr val="D9D9D9"/>
                        </a:solidFill>
                      </a:endParaRPr>
                    </a:p>
                  </a:txBody>
                  <a:tcPr/>
                </a:tc>
              </a:tr>
              <a:tr h="370840">
                <a:tc>
                  <a:txBody>
                    <a:bodyPr/>
                    <a:lstStyle/>
                    <a:p>
                      <a:pPr algn="ctr"/>
                      <a:r>
                        <a:rPr lang="en-US" dirty="0" smtClean="0">
                          <a:solidFill>
                            <a:srgbClr val="D9D9D9"/>
                          </a:solidFill>
                        </a:rPr>
                        <a:t>Cameron Diaz</a:t>
                      </a:r>
                      <a:endParaRPr lang="en-US" dirty="0">
                        <a:solidFill>
                          <a:srgbClr val="D9D9D9"/>
                        </a:solidFill>
                      </a:endParaRPr>
                    </a:p>
                  </a:txBody>
                  <a:tcPr/>
                </a:tc>
                <a:tc>
                  <a:txBody>
                    <a:bodyPr/>
                    <a:lstStyle/>
                    <a:p>
                      <a:pPr algn="ctr"/>
                      <a:r>
                        <a:rPr lang="en-US" dirty="0" smtClean="0">
                          <a:solidFill>
                            <a:srgbClr val="D9D9D9"/>
                          </a:solidFill>
                        </a:rPr>
                        <a:t>6</a:t>
                      </a:r>
                      <a:endParaRPr lang="en-US" dirty="0">
                        <a:solidFill>
                          <a:srgbClr val="D9D9D9"/>
                        </a:solidFill>
                      </a:endParaRPr>
                    </a:p>
                  </a:txBody>
                  <a:tcPr/>
                </a:tc>
              </a:tr>
              <a:tr h="370840">
                <a:tc>
                  <a:txBody>
                    <a:bodyPr/>
                    <a:lstStyle/>
                    <a:p>
                      <a:pPr algn="ctr"/>
                      <a:r>
                        <a:rPr lang="en-US" dirty="0" smtClean="0">
                          <a:solidFill>
                            <a:srgbClr val="D9D9D9"/>
                          </a:solidFill>
                        </a:rPr>
                        <a:t>Mike Myers</a:t>
                      </a:r>
                      <a:endParaRPr lang="en-US" dirty="0">
                        <a:solidFill>
                          <a:srgbClr val="D9D9D9"/>
                        </a:solidFill>
                      </a:endParaRPr>
                    </a:p>
                  </a:txBody>
                  <a:tcPr/>
                </a:tc>
                <a:tc>
                  <a:txBody>
                    <a:bodyPr/>
                    <a:lstStyle/>
                    <a:p>
                      <a:pPr algn="ctr"/>
                      <a:r>
                        <a:rPr lang="en-US" dirty="0" smtClean="0">
                          <a:solidFill>
                            <a:srgbClr val="D9D9D9"/>
                          </a:solidFill>
                        </a:rPr>
                        <a:t>6</a:t>
                      </a:r>
                      <a:endParaRPr lang="en-US" dirty="0">
                        <a:solidFill>
                          <a:srgbClr val="D9D9D9"/>
                        </a:solidFill>
                      </a:endParaRPr>
                    </a:p>
                  </a:txBody>
                  <a:tcPr/>
                </a:tc>
              </a:tr>
            </a:tbl>
          </a:graphicData>
        </a:graphic>
      </p:graphicFrame>
      <p:sp>
        <p:nvSpPr>
          <p:cNvPr id="13" name="TextBox 12"/>
          <p:cNvSpPr txBox="1"/>
          <p:nvPr/>
        </p:nvSpPr>
        <p:spPr>
          <a:xfrm>
            <a:off x="290668" y="1489214"/>
            <a:ext cx="5068732" cy="707886"/>
          </a:xfrm>
          <a:prstGeom prst="rect">
            <a:avLst/>
          </a:prstGeom>
          <a:noFill/>
        </p:spPr>
        <p:txBody>
          <a:bodyPr wrap="square" rtlCol="0">
            <a:spAutoFit/>
          </a:bodyPr>
          <a:lstStyle/>
          <a:p>
            <a:r>
              <a:rPr lang="en-US" sz="2000" u="sng" dirty="0" smtClean="0">
                <a:solidFill>
                  <a:srgbClr val="D9D9D9"/>
                </a:solidFill>
                <a:latin typeface="Neutra Text TF-Light Alt"/>
                <a:cs typeface="Neutra Text TF-Light Alt"/>
              </a:rPr>
              <a:t>Actor appearances in a film grossing more than $600 million:</a:t>
            </a:r>
            <a:endParaRPr lang="en-US" sz="2000" u="sng" dirty="0">
              <a:solidFill>
                <a:srgbClr val="D9D9D9"/>
              </a:solidFill>
              <a:latin typeface="Neutra Text TF-Light Alt"/>
              <a:cs typeface="Neutra Text TF-Light Al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570068" y="175224"/>
            <a:ext cx="8229600" cy="929676"/>
          </a:xfrm>
        </p:spPr>
        <p:txBody>
          <a:bodyPr/>
          <a:lstStyle/>
          <a:p>
            <a:r>
              <a:rPr lang="en-US" u="sng" dirty="0" smtClean="0">
                <a:solidFill>
                  <a:srgbClr val="8EB4E3"/>
                </a:solidFill>
                <a:latin typeface="Neutra Text TF-Light Alt"/>
                <a:cs typeface="Neutra Text TF-Light Alt"/>
              </a:rPr>
              <a:t>Actors</a:t>
            </a:r>
            <a:endParaRPr lang="en-US" u="sng" dirty="0">
              <a:solidFill>
                <a:srgbClr val="8EB4E3"/>
              </a:solidFill>
              <a:latin typeface="Neutra Text TF-Light Alt"/>
              <a:cs typeface="Neutra Text TF-Light Alt"/>
            </a:endParaRPr>
          </a:p>
        </p:txBody>
      </p:sp>
      <p:graphicFrame>
        <p:nvGraphicFramePr>
          <p:cNvPr id="7" name="Table 6"/>
          <p:cNvGraphicFramePr>
            <a:graphicFrameLocks noGrp="1"/>
          </p:cNvGraphicFramePr>
          <p:nvPr/>
        </p:nvGraphicFramePr>
        <p:xfrm>
          <a:off x="290668" y="2336800"/>
          <a:ext cx="3951132" cy="4079240"/>
        </p:xfrm>
        <a:graphic>
          <a:graphicData uri="http://schemas.openxmlformats.org/drawingml/2006/table">
            <a:tbl>
              <a:tblPr firstRow="1" bandRow="1">
                <a:tableStyleId>{68D230F3-CF80-4859-8CE7-A43EE81993B5}</a:tableStyleId>
              </a:tblPr>
              <a:tblGrid>
                <a:gridCol w="1975566"/>
                <a:gridCol w="1975566"/>
              </a:tblGrid>
              <a:tr h="370840">
                <a:tc>
                  <a:txBody>
                    <a:bodyPr/>
                    <a:lstStyle/>
                    <a:p>
                      <a:pPr algn="ctr"/>
                      <a:r>
                        <a:rPr lang="en-US" dirty="0" smtClean="0">
                          <a:solidFill>
                            <a:schemeClr val="tx1">
                              <a:lumMod val="85000"/>
                            </a:schemeClr>
                          </a:solidFill>
                        </a:rPr>
                        <a:t>Actor</a:t>
                      </a:r>
                      <a:endParaRPr lang="en-US" dirty="0">
                        <a:solidFill>
                          <a:schemeClr val="tx1">
                            <a:lumMod val="85000"/>
                          </a:schemeClr>
                        </a:solidFill>
                      </a:endParaRPr>
                    </a:p>
                  </a:txBody>
                  <a:tcPr/>
                </a:tc>
                <a:tc>
                  <a:txBody>
                    <a:bodyPr/>
                    <a:lstStyle/>
                    <a:p>
                      <a:pPr algn="ctr"/>
                      <a:r>
                        <a:rPr lang="en-US" dirty="0" smtClean="0">
                          <a:solidFill>
                            <a:srgbClr val="D9D9D9"/>
                          </a:solidFill>
                        </a:rPr>
                        <a:t>Count</a:t>
                      </a:r>
                      <a:endParaRPr lang="en-US" dirty="0">
                        <a:solidFill>
                          <a:srgbClr val="D9D9D9"/>
                        </a:solidFill>
                      </a:endParaRPr>
                    </a:p>
                  </a:txBody>
                  <a:tcPr/>
                </a:tc>
              </a:tr>
              <a:tr h="370840">
                <a:tc>
                  <a:txBody>
                    <a:bodyPr/>
                    <a:lstStyle/>
                    <a:p>
                      <a:pPr algn="ctr"/>
                      <a:r>
                        <a:rPr lang="en-US" dirty="0" smtClean="0"/>
                        <a:t>Tom Hanks</a:t>
                      </a:r>
                      <a:endParaRPr lang="en-US" dirty="0">
                        <a:solidFill>
                          <a:schemeClr val="tx1">
                            <a:lumMod val="85000"/>
                          </a:schemeClr>
                        </a:solidFill>
                      </a:endParaRPr>
                    </a:p>
                  </a:txBody>
                  <a:tcPr/>
                </a:tc>
                <a:tc>
                  <a:txBody>
                    <a:bodyPr/>
                    <a:lstStyle/>
                    <a:p>
                      <a:pPr algn="ctr"/>
                      <a:r>
                        <a:rPr lang="en-US" dirty="0" smtClean="0">
                          <a:solidFill>
                            <a:srgbClr val="D9D9D9"/>
                          </a:solidFill>
                        </a:rPr>
                        <a:t>15</a:t>
                      </a:r>
                      <a:endParaRPr lang="en-US" dirty="0">
                        <a:solidFill>
                          <a:srgbClr val="D9D9D9"/>
                        </a:solidFill>
                      </a:endParaRPr>
                    </a:p>
                  </a:txBody>
                  <a:tcPr/>
                </a:tc>
              </a:tr>
              <a:tr h="370840">
                <a:tc>
                  <a:txBody>
                    <a:bodyPr/>
                    <a:lstStyle/>
                    <a:p>
                      <a:pPr algn="ctr"/>
                      <a:r>
                        <a:rPr lang="en-US" dirty="0" smtClean="0"/>
                        <a:t>Liam </a:t>
                      </a:r>
                      <a:r>
                        <a:rPr lang="en-US" dirty="0" err="1" smtClean="0"/>
                        <a:t>Neeson</a:t>
                      </a:r>
                      <a:endParaRPr lang="en-US" baseline="0" dirty="0" smtClean="0">
                        <a:solidFill>
                          <a:schemeClr val="tx1">
                            <a:lumMod val="85000"/>
                          </a:schemeClr>
                        </a:solidFill>
                      </a:endParaRPr>
                    </a:p>
                  </a:txBody>
                  <a:tcPr/>
                </a:tc>
                <a:tc>
                  <a:txBody>
                    <a:bodyPr/>
                    <a:lstStyle/>
                    <a:p>
                      <a:pPr algn="ctr"/>
                      <a:r>
                        <a:rPr lang="en-US" dirty="0" smtClean="0">
                          <a:solidFill>
                            <a:srgbClr val="D9D9D9"/>
                          </a:solidFill>
                        </a:rPr>
                        <a:t>13</a:t>
                      </a:r>
                      <a:endParaRPr lang="en-US" dirty="0">
                        <a:solidFill>
                          <a:srgbClr val="D9D9D9"/>
                        </a:solidFill>
                      </a:endParaRPr>
                    </a:p>
                  </a:txBody>
                  <a:tcPr/>
                </a:tc>
              </a:tr>
              <a:tr h="370840">
                <a:tc>
                  <a:txBody>
                    <a:bodyPr/>
                    <a:lstStyle/>
                    <a:p>
                      <a:pPr algn="ctr"/>
                      <a:r>
                        <a:rPr lang="en-US" dirty="0" smtClean="0"/>
                        <a:t>Alec Baldwin</a:t>
                      </a:r>
                      <a:endParaRPr lang="en-US" dirty="0">
                        <a:solidFill>
                          <a:schemeClr val="tx1">
                            <a:lumMod val="85000"/>
                          </a:schemeClr>
                        </a:solidFill>
                      </a:endParaRPr>
                    </a:p>
                  </a:txBody>
                  <a:tcPr/>
                </a:tc>
                <a:tc>
                  <a:txBody>
                    <a:bodyPr/>
                    <a:lstStyle/>
                    <a:p>
                      <a:pPr algn="ctr"/>
                      <a:r>
                        <a:rPr lang="en-US" dirty="0" smtClean="0">
                          <a:solidFill>
                            <a:srgbClr val="D9D9D9"/>
                          </a:solidFill>
                        </a:rPr>
                        <a:t>12</a:t>
                      </a:r>
                      <a:endParaRPr lang="en-US" dirty="0">
                        <a:solidFill>
                          <a:srgbClr val="D9D9D9"/>
                        </a:solidFill>
                      </a:endParaRPr>
                    </a:p>
                  </a:txBody>
                  <a:tcPr/>
                </a:tc>
              </a:tr>
              <a:tr h="370840">
                <a:tc>
                  <a:txBody>
                    <a:bodyPr/>
                    <a:lstStyle/>
                    <a:p>
                      <a:pPr algn="ctr"/>
                      <a:r>
                        <a:rPr lang="en-US" dirty="0" smtClean="0"/>
                        <a:t>Bruce Willis </a:t>
                      </a:r>
                      <a:endParaRPr lang="en-US" dirty="0">
                        <a:solidFill>
                          <a:schemeClr val="tx1">
                            <a:lumMod val="85000"/>
                          </a:schemeClr>
                        </a:solidFill>
                      </a:endParaRPr>
                    </a:p>
                  </a:txBody>
                  <a:tcPr/>
                </a:tc>
                <a:tc>
                  <a:txBody>
                    <a:bodyPr/>
                    <a:lstStyle/>
                    <a:p>
                      <a:pPr algn="ctr"/>
                      <a:r>
                        <a:rPr lang="en-US" dirty="0" smtClean="0">
                          <a:solidFill>
                            <a:srgbClr val="D9D9D9"/>
                          </a:solidFill>
                        </a:rPr>
                        <a:t>12</a:t>
                      </a:r>
                      <a:endParaRPr lang="en-US" dirty="0">
                        <a:solidFill>
                          <a:srgbClr val="D9D9D9"/>
                        </a:solidFill>
                      </a:endParaRPr>
                    </a:p>
                  </a:txBody>
                  <a:tcPr/>
                </a:tc>
              </a:tr>
              <a:tr h="370840">
                <a:tc>
                  <a:txBody>
                    <a:bodyPr/>
                    <a:lstStyle/>
                    <a:p>
                      <a:pPr algn="ctr"/>
                      <a:r>
                        <a:rPr lang="en-US" dirty="0" smtClean="0"/>
                        <a:t>Julia Roberts</a:t>
                      </a:r>
                      <a:endParaRPr lang="en-US" dirty="0">
                        <a:solidFill>
                          <a:schemeClr val="tx1">
                            <a:lumMod val="85000"/>
                          </a:schemeClr>
                        </a:solidFill>
                      </a:endParaRPr>
                    </a:p>
                  </a:txBody>
                  <a:tcPr/>
                </a:tc>
                <a:tc>
                  <a:txBody>
                    <a:bodyPr/>
                    <a:lstStyle/>
                    <a:p>
                      <a:pPr algn="ctr"/>
                      <a:r>
                        <a:rPr lang="en-US" dirty="0" smtClean="0">
                          <a:solidFill>
                            <a:srgbClr val="D9D9D9"/>
                          </a:solidFill>
                        </a:rPr>
                        <a:t>11</a:t>
                      </a:r>
                      <a:endParaRPr lang="en-US" dirty="0">
                        <a:solidFill>
                          <a:srgbClr val="D9D9D9"/>
                        </a:solidFill>
                      </a:endParaRPr>
                    </a:p>
                  </a:txBody>
                  <a:tcPr/>
                </a:tc>
              </a:tr>
              <a:tr h="370840">
                <a:tc>
                  <a:txBody>
                    <a:bodyPr/>
                    <a:lstStyle/>
                    <a:p>
                      <a:pPr algn="ctr"/>
                      <a:r>
                        <a:rPr lang="en-US" dirty="0" smtClean="0"/>
                        <a:t>Brad Pitt</a:t>
                      </a:r>
                      <a:endParaRPr lang="en-US" dirty="0">
                        <a:solidFill>
                          <a:schemeClr val="tx1">
                            <a:lumMod val="85000"/>
                          </a:schemeClr>
                        </a:solidFill>
                      </a:endParaRPr>
                    </a:p>
                  </a:txBody>
                  <a:tcPr/>
                </a:tc>
                <a:tc>
                  <a:txBody>
                    <a:bodyPr/>
                    <a:lstStyle/>
                    <a:p>
                      <a:pPr algn="ctr"/>
                      <a:r>
                        <a:rPr lang="en-US" dirty="0" smtClean="0">
                          <a:solidFill>
                            <a:srgbClr val="D9D9D9"/>
                          </a:solidFill>
                        </a:rPr>
                        <a:t>11</a:t>
                      </a:r>
                      <a:endParaRPr lang="en-US" dirty="0">
                        <a:solidFill>
                          <a:srgbClr val="D9D9D9"/>
                        </a:solidFill>
                      </a:endParaRPr>
                    </a:p>
                  </a:txBody>
                  <a:tcPr/>
                </a:tc>
              </a:tr>
              <a:tr h="370840">
                <a:tc>
                  <a:txBody>
                    <a:bodyPr/>
                    <a:lstStyle/>
                    <a:p>
                      <a:pPr algn="ctr"/>
                      <a:r>
                        <a:rPr lang="en-US" dirty="0" smtClean="0"/>
                        <a:t>Stanley </a:t>
                      </a:r>
                      <a:r>
                        <a:rPr lang="en-US" dirty="0" err="1" smtClean="0"/>
                        <a:t>Tucci</a:t>
                      </a:r>
                      <a:endParaRPr lang="en-US" dirty="0">
                        <a:solidFill>
                          <a:schemeClr val="tx1">
                            <a:lumMod val="85000"/>
                          </a:schemeClr>
                        </a:solidFill>
                      </a:endParaRPr>
                    </a:p>
                  </a:txBody>
                  <a:tcPr/>
                </a:tc>
                <a:tc>
                  <a:txBody>
                    <a:bodyPr/>
                    <a:lstStyle/>
                    <a:p>
                      <a:pPr algn="ctr"/>
                      <a:r>
                        <a:rPr lang="en-US" dirty="0" smtClean="0">
                          <a:solidFill>
                            <a:srgbClr val="D9D9D9"/>
                          </a:solidFill>
                        </a:rPr>
                        <a:t>11</a:t>
                      </a:r>
                      <a:endParaRPr lang="en-US" dirty="0">
                        <a:solidFill>
                          <a:srgbClr val="D9D9D9"/>
                        </a:solidFill>
                      </a:endParaRPr>
                    </a:p>
                  </a:txBody>
                  <a:tcPr/>
                </a:tc>
              </a:tr>
              <a:tr h="370840">
                <a:tc>
                  <a:txBody>
                    <a:bodyPr/>
                    <a:lstStyle/>
                    <a:p>
                      <a:pPr algn="ctr"/>
                      <a:r>
                        <a:rPr lang="en-US" dirty="0" smtClean="0"/>
                        <a:t>Eddie Murphy</a:t>
                      </a:r>
                      <a:endParaRPr lang="en-US" dirty="0">
                        <a:solidFill>
                          <a:schemeClr val="tx1">
                            <a:lumMod val="85000"/>
                          </a:schemeClr>
                        </a:solidFill>
                      </a:endParaRPr>
                    </a:p>
                  </a:txBody>
                  <a:tcPr/>
                </a:tc>
                <a:tc>
                  <a:txBody>
                    <a:bodyPr/>
                    <a:lstStyle/>
                    <a:p>
                      <a:pPr algn="ctr"/>
                      <a:r>
                        <a:rPr lang="en-US" dirty="0" smtClean="0">
                          <a:solidFill>
                            <a:srgbClr val="D9D9D9"/>
                          </a:solidFill>
                        </a:rPr>
                        <a:t>10</a:t>
                      </a:r>
                      <a:endParaRPr lang="en-US" dirty="0">
                        <a:solidFill>
                          <a:srgbClr val="D9D9D9"/>
                        </a:solidFill>
                      </a:endParaRPr>
                    </a:p>
                  </a:txBody>
                  <a:tcPr/>
                </a:tc>
              </a:tr>
              <a:tr h="370840">
                <a:tc>
                  <a:txBody>
                    <a:bodyPr/>
                    <a:lstStyle/>
                    <a:p>
                      <a:pPr algn="ctr"/>
                      <a:r>
                        <a:rPr lang="en-US" dirty="0" smtClean="0"/>
                        <a:t>Elizabeth Banks </a:t>
                      </a:r>
                      <a:endParaRPr lang="en-US" dirty="0">
                        <a:solidFill>
                          <a:schemeClr val="tx1">
                            <a:lumMod val="85000"/>
                          </a:schemeClr>
                        </a:solidFill>
                      </a:endParaRPr>
                    </a:p>
                  </a:txBody>
                  <a:tcPr/>
                </a:tc>
                <a:tc>
                  <a:txBody>
                    <a:bodyPr/>
                    <a:lstStyle/>
                    <a:p>
                      <a:pPr algn="ctr"/>
                      <a:r>
                        <a:rPr lang="en-US" dirty="0" smtClean="0">
                          <a:solidFill>
                            <a:srgbClr val="D9D9D9"/>
                          </a:solidFill>
                        </a:rPr>
                        <a:t>10</a:t>
                      </a:r>
                    </a:p>
                  </a:txBody>
                  <a:tcPr/>
                </a:tc>
              </a:tr>
              <a:tr h="370840">
                <a:tc>
                  <a:txBody>
                    <a:bodyPr/>
                    <a:lstStyle/>
                    <a:p>
                      <a:pPr algn="ctr"/>
                      <a:r>
                        <a:rPr lang="en-US" dirty="0" smtClean="0"/>
                        <a:t>Matt Damon</a:t>
                      </a:r>
                      <a:endParaRPr lang="en-US" dirty="0">
                        <a:solidFill>
                          <a:schemeClr val="tx1">
                            <a:lumMod val="85000"/>
                          </a:schemeClr>
                        </a:solidFill>
                      </a:endParaRPr>
                    </a:p>
                  </a:txBody>
                  <a:tcPr/>
                </a:tc>
                <a:tc>
                  <a:txBody>
                    <a:bodyPr/>
                    <a:lstStyle/>
                    <a:p>
                      <a:pPr algn="ctr"/>
                      <a:r>
                        <a:rPr lang="en-US" dirty="0" smtClean="0">
                          <a:solidFill>
                            <a:srgbClr val="D9D9D9"/>
                          </a:solidFill>
                        </a:rPr>
                        <a:t>10</a:t>
                      </a:r>
                      <a:endParaRPr lang="en-US" dirty="0">
                        <a:solidFill>
                          <a:srgbClr val="D9D9D9"/>
                        </a:solidFill>
                      </a:endParaRPr>
                    </a:p>
                  </a:txBody>
                  <a:tcPr/>
                </a:tc>
              </a:tr>
            </a:tbl>
          </a:graphicData>
        </a:graphic>
      </p:graphicFrame>
      <p:graphicFrame>
        <p:nvGraphicFramePr>
          <p:cNvPr id="10" name="Table 9"/>
          <p:cNvGraphicFramePr>
            <a:graphicFrameLocks noGrp="1"/>
          </p:cNvGraphicFramePr>
          <p:nvPr/>
        </p:nvGraphicFramePr>
        <p:xfrm>
          <a:off x="4570568" y="2336800"/>
          <a:ext cx="4395632" cy="4074160"/>
        </p:xfrm>
        <a:graphic>
          <a:graphicData uri="http://schemas.openxmlformats.org/drawingml/2006/table">
            <a:tbl>
              <a:tblPr firstRow="1" bandRow="1">
                <a:tableStyleId>{68D230F3-CF80-4859-8CE7-A43EE81993B5}</a:tableStyleId>
              </a:tblPr>
              <a:tblGrid>
                <a:gridCol w="2197816"/>
                <a:gridCol w="2197816"/>
              </a:tblGrid>
              <a:tr h="370840">
                <a:tc>
                  <a:txBody>
                    <a:bodyPr/>
                    <a:lstStyle/>
                    <a:p>
                      <a:pPr algn="ctr"/>
                      <a:r>
                        <a:rPr lang="en-US" dirty="0" smtClean="0">
                          <a:solidFill>
                            <a:srgbClr val="D9D9D9"/>
                          </a:solidFill>
                        </a:rPr>
                        <a:t>Actor</a:t>
                      </a:r>
                      <a:endParaRPr lang="en-US" dirty="0">
                        <a:solidFill>
                          <a:srgbClr val="D9D9D9"/>
                        </a:solidFill>
                      </a:endParaRPr>
                    </a:p>
                  </a:txBody>
                  <a:tcPr/>
                </a:tc>
                <a:tc>
                  <a:txBody>
                    <a:bodyPr/>
                    <a:lstStyle/>
                    <a:p>
                      <a:pPr algn="ctr"/>
                      <a:r>
                        <a:rPr lang="en-US" dirty="0" smtClean="0">
                          <a:solidFill>
                            <a:srgbClr val="D9D9D9"/>
                          </a:solidFill>
                        </a:rPr>
                        <a:t>Count</a:t>
                      </a:r>
                      <a:endParaRPr lang="en-US" dirty="0">
                        <a:solidFill>
                          <a:srgbClr val="D9D9D9"/>
                        </a:solidFill>
                      </a:endParaRPr>
                    </a:p>
                  </a:txBody>
                  <a:tcPr/>
                </a:tc>
              </a:tr>
              <a:tr h="289560">
                <a:tc>
                  <a:txBody>
                    <a:bodyPr/>
                    <a:lstStyle/>
                    <a:p>
                      <a:pPr algn="ctr"/>
                      <a:r>
                        <a:rPr lang="en-US" dirty="0" smtClean="0"/>
                        <a:t>Jim Carrey</a:t>
                      </a:r>
                      <a:endParaRPr lang="en-US" baseline="0" dirty="0" smtClean="0">
                        <a:solidFill>
                          <a:srgbClr val="D9D9D9"/>
                        </a:solidFill>
                      </a:endParaRPr>
                    </a:p>
                  </a:txBody>
                  <a:tcPr/>
                </a:tc>
                <a:tc>
                  <a:txBody>
                    <a:bodyPr/>
                    <a:lstStyle/>
                    <a:p>
                      <a:pPr algn="ctr"/>
                      <a:r>
                        <a:rPr lang="en-US" dirty="0" smtClean="0">
                          <a:solidFill>
                            <a:srgbClr val="D9D9D9"/>
                          </a:solidFill>
                        </a:rPr>
                        <a:t>10</a:t>
                      </a:r>
                      <a:endParaRPr lang="en-US" dirty="0">
                        <a:solidFill>
                          <a:srgbClr val="D9D9D9"/>
                        </a:solidFill>
                      </a:endParaRPr>
                    </a:p>
                  </a:txBody>
                  <a:tcPr/>
                </a:tc>
              </a:tr>
              <a:tr h="370840">
                <a:tc>
                  <a:txBody>
                    <a:bodyPr/>
                    <a:lstStyle/>
                    <a:p>
                      <a:pPr algn="ctr"/>
                      <a:r>
                        <a:rPr lang="en-US" dirty="0" smtClean="0">
                          <a:solidFill>
                            <a:srgbClr val="D9D9D9"/>
                          </a:solidFill>
                        </a:rPr>
                        <a:t>Morgan Freeman</a:t>
                      </a:r>
                      <a:endParaRPr lang="en-US" dirty="0">
                        <a:solidFill>
                          <a:srgbClr val="D9D9D9"/>
                        </a:solidFill>
                      </a:endParaRPr>
                    </a:p>
                  </a:txBody>
                  <a:tcPr/>
                </a:tc>
                <a:tc>
                  <a:txBody>
                    <a:bodyPr/>
                    <a:lstStyle/>
                    <a:p>
                      <a:pPr algn="ctr"/>
                      <a:r>
                        <a:rPr lang="en-US" dirty="0" smtClean="0">
                          <a:solidFill>
                            <a:srgbClr val="D9D9D9"/>
                          </a:solidFill>
                        </a:rPr>
                        <a:t>9</a:t>
                      </a:r>
                      <a:endParaRPr lang="en-US" dirty="0">
                        <a:solidFill>
                          <a:srgbClr val="D9D9D9"/>
                        </a:solidFill>
                      </a:endParaRPr>
                    </a:p>
                  </a:txBody>
                  <a:tcPr/>
                </a:tc>
              </a:tr>
              <a:tr h="370840">
                <a:tc>
                  <a:txBody>
                    <a:bodyPr/>
                    <a:lstStyle/>
                    <a:p>
                      <a:pPr algn="ctr"/>
                      <a:r>
                        <a:rPr lang="en-US" dirty="0" smtClean="0">
                          <a:solidFill>
                            <a:srgbClr val="D9D9D9"/>
                          </a:solidFill>
                        </a:rPr>
                        <a:t>Ben Affleck</a:t>
                      </a:r>
                      <a:endParaRPr lang="en-US" dirty="0">
                        <a:solidFill>
                          <a:srgbClr val="D9D9D9"/>
                        </a:solidFill>
                      </a:endParaRPr>
                    </a:p>
                  </a:txBody>
                  <a:tcPr/>
                </a:tc>
                <a:tc>
                  <a:txBody>
                    <a:bodyPr/>
                    <a:lstStyle/>
                    <a:p>
                      <a:pPr algn="ctr"/>
                      <a:r>
                        <a:rPr lang="en-US" dirty="0" smtClean="0">
                          <a:solidFill>
                            <a:srgbClr val="D9D9D9"/>
                          </a:solidFill>
                        </a:rPr>
                        <a:t>9</a:t>
                      </a:r>
                      <a:endParaRPr lang="en-US" dirty="0">
                        <a:solidFill>
                          <a:srgbClr val="D9D9D9"/>
                        </a:solidFill>
                      </a:endParaRPr>
                    </a:p>
                  </a:txBody>
                  <a:tcPr/>
                </a:tc>
              </a:tr>
              <a:tr h="370840">
                <a:tc>
                  <a:txBody>
                    <a:bodyPr/>
                    <a:lstStyle/>
                    <a:p>
                      <a:pPr algn="ctr"/>
                      <a:r>
                        <a:rPr lang="en-US" dirty="0" smtClean="0">
                          <a:solidFill>
                            <a:srgbClr val="D9D9D9"/>
                          </a:solidFill>
                        </a:rPr>
                        <a:t>Jude Law</a:t>
                      </a:r>
                      <a:endParaRPr lang="en-US" dirty="0">
                        <a:solidFill>
                          <a:srgbClr val="D9D9D9"/>
                        </a:solidFill>
                      </a:endParaRPr>
                    </a:p>
                  </a:txBody>
                  <a:tcPr/>
                </a:tc>
                <a:tc>
                  <a:txBody>
                    <a:bodyPr/>
                    <a:lstStyle/>
                    <a:p>
                      <a:pPr algn="ctr"/>
                      <a:r>
                        <a:rPr lang="en-US" dirty="0" smtClean="0">
                          <a:solidFill>
                            <a:srgbClr val="D9D9D9"/>
                          </a:solidFill>
                        </a:rPr>
                        <a:t>9</a:t>
                      </a:r>
                      <a:endParaRPr lang="en-US" dirty="0">
                        <a:solidFill>
                          <a:srgbClr val="D9D9D9"/>
                        </a:solidFill>
                      </a:endParaRPr>
                    </a:p>
                  </a:txBody>
                  <a:tcPr/>
                </a:tc>
              </a:tr>
              <a:tr h="370840">
                <a:tc>
                  <a:txBody>
                    <a:bodyPr/>
                    <a:lstStyle/>
                    <a:p>
                      <a:pPr algn="ctr"/>
                      <a:r>
                        <a:rPr lang="en-US" dirty="0" smtClean="0">
                          <a:solidFill>
                            <a:srgbClr val="D9D9D9"/>
                          </a:solidFill>
                        </a:rPr>
                        <a:t>Queen </a:t>
                      </a:r>
                      <a:r>
                        <a:rPr lang="en-US" dirty="0" err="1" smtClean="0">
                          <a:solidFill>
                            <a:srgbClr val="D9D9D9"/>
                          </a:solidFill>
                        </a:rPr>
                        <a:t>Latifah</a:t>
                      </a:r>
                      <a:endParaRPr lang="en-US" dirty="0">
                        <a:solidFill>
                          <a:srgbClr val="D9D9D9"/>
                        </a:solidFill>
                      </a:endParaRPr>
                    </a:p>
                  </a:txBody>
                  <a:tcPr/>
                </a:tc>
                <a:tc>
                  <a:txBody>
                    <a:bodyPr/>
                    <a:lstStyle/>
                    <a:p>
                      <a:pPr algn="ctr"/>
                      <a:r>
                        <a:rPr lang="en-US" dirty="0" smtClean="0">
                          <a:solidFill>
                            <a:srgbClr val="D9D9D9"/>
                          </a:solidFill>
                        </a:rPr>
                        <a:t>9</a:t>
                      </a:r>
                      <a:endParaRPr lang="en-US" dirty="0">
                        <a:solidFill>
                          <a:srgbClr val="D9D9D9"/>
                        </a:solidFill>
                      </a:endParaRPr>
                    </a:p>
                  </a:txBody>
                  <a:tcPr/>
                </a:tc>
              </a:tr>
              <a:tr h="370840">
                <a:tc>
                  <a:txBody>
                    <a:bodyPr/>
                    <a:lstStyle/>
                    <a:p>
                      <a:pPr algn="ctr"/>
                      <a:r>
                        <a:rPr lang="en-US" dirty="0" smtClean="0">
                          <a:solidFill>
                            <a:srgbClr val="D9D9D9"/>
                          </a:solidFill>
                        </a:rPr>
                        <a:t>Cameron Diaz</a:t>
                      </a:r>
                    </a:p>
                  </a:txBody>
                  <a:tcPr/>
                </a:tc>
                <a:tc>
                  <a:txBody>
                    <a:bodyPr/>
                    <a:lstStyle/>
                    <a:p>
                      <a:pPr algn="ctr"/>
                      <a:r>
                        <a:rPr lang="en-US" dirty="0" smtClean="0">
                          <a:solidFill>
                            <a:srgbClr val="D9D9D9"/>
                          </a:solidFill>
                        </a:rPr>
                        <a:t>9</a:t>
                      </a:r>
                      <a:endParaRPr lang="en-US" dirty="0">
                        <a:solidFill>
                          <a:srgbClr val="D9D9D9"/>
                        </a:solidFill>
                      </a:endParaRPr>
                    </a:p>
                  </a:txBody>
                  <a:tcPr/>
                </a:tc>
              </a:tr>
              <a:tr h="370840">
                <a:tc>
                  <a:txBody>
                    <a:bodyPr/>
                    <a:lstStyle/>
                    <a:p>
                      <a:pPr algn="ctr"/>
                      <a:r>
                        <a:rPr lang="en-US" dirty="0" smtClean="0">
                          <a:solidFill>
                            <a:srgbClr val="D9D9D9"/>
                          </a:solidFill>
                        </a:rPr>
                        <a:t>Richard </a:t>
                      </a:r>
                      <a:r>
                        <a:rPr lang="en-US" dirty="0" err="1" smtClean="0">
                          <a:solidFill>
                            <a:srgbClr val="D9D9D9"/>
                          </a:solidFill>
                        </a:rPr>
                        <a:t>Gere</a:t>
                      </a:r>
                      <a:endParaRPr lang="en-US" dirty="0">
                        <a:solidFill>
                          <a:srgbClr val="D9D9D9"/>
                        </a:solidFill>
                      </a:endParaRPr>
                    </a:p>
                  </a:txBody>
                  <a:tcPr/>
                </a:tc>
                <a:tc>
                  <a:txBody>
                    <a:bodyPr/>
                    <a:lstStyle/>
                    <a:p>
                      <a:pPr algn="ctr"/>
                      <a:r>
                        <a:rPr lang="en-US" dirty="0" smtClean="0">
                          <a:solidFill>
                            <a:srgbClr val="D9D9D9"/>
                          </a:solidFill>
                        </a:rPr>
                        <a:t>9</a:t>
                      </a:r>
                      <a:endParaRPr lang="en-US" dirty="0">
                        <a:solidFill>
                          <a:srgbClr val="D9D9D9"/>
                        </a:solidFill>
                      </a:endParaRPr>
                    </a:p>
                  </a:txBody>
                  <a:tcPr/>
                </a:tc>
              </a:tr>
              <a:tr h="370840">
                <a:tc>
                  <a:txBody>
                    <a:bodyPr/>
                    <a:lstStyle/>
                    <a:p>
                      <a:pPr algn="ctr"/>
                      <a:r>
                        <a:rPr lang="en-US" dirty="0" smtClean="0">
                          <a:solidFill>
                            <a:srgbClr val="D9D9D9"/>
                          </a:solidFill>
                        </a:rPr>
                        <a:t>Tom Cruise</a:t>
                      </a:r>
                      <a:endParaRPr lang="en-US" dirty="0">
                        <a:solidFill>
                          <a:srgbClr val="D9D9D9"/>
                        </a:solidFill>
                      </a:endParaRPr>
                    </a:p>
                  </a:txBody>
                  <a:tcPr/>
                </a:tc>
                <a:tc>
                  <a:txBody>
                    <a:bodyPr/>
                    <a:lstStyle/>
                    <a:p>
                      <a:pPr algn="ctr"/>
                      <a:r>
                        <a:rPr lang="en-US" dirty="0" smtClean="0">
                          <a:solidFill>
                            <a:srgbClr val="D9D9D9"/>
                          </a:solidFill>
                        </a:rPr>
                        <a:t>9</a:t>
                      </a:r>
                      <a:endParaRPr lang="en-US" dirty="0">
                        <a:solidFill>
                          <a:srgbClr val="D9D9D9"/>
                        </a:solidFill>
                      </a:endParaRPr>
                    </a:p>
                  </a:txBody>
                  <a:tcPr/>
                </a:tc>
              </a:tr>
              <a:tr h="370840">
                <a:tc>
                  <a:txBody>
                    <a:bodyPr/>
                    <a:lstStyle/>
                    <a:p>
                      <a:pPr algn="ctr"/>
                      <a:r>
                        <a:rPr lang="en-US" dirty="0" smtClean="0">
                          <a:solidFill>
                            <a:srgbClr val="D9D9D9"/>
                          </a:solidFill>
                        </a:rPr>
                        <a:t>Julianne Moore</a:t>
                      </a:r>
                      <a:endParaRPr lang="en-US" dirty="0">
                        <a:solidFill>
                          <a:srgbClr val="D9D9D9"/>
                        </a:solidFill>
                      </a:endParaRPr>
                    </a:p>
                  </a:txBody>
                  <a:tcPr/>
                </a:tc>
                <a:tc>
                  <a:txBody>
                    <a:bodyPr/>
                    <a:lstStyle/>
                    <a:p>
                      <a:pPr algn="ctr"/>
                      <a:r>
                        <a:rPr lang="en-US" dirty="0" smtClean="0">
                          <a:solidFill>
                            <a:srgbClr val="D9D9D9"/>
                          </a:solidFill>
                        </a:rPr>
                        <a:t>9</a:t>
                      </a:r>
                      <a:endParaRPr lang="en-US" dirty="0">
                        <a:solidFill>
                          <a:srgbClr val="D9D9D9"/>
                        </a:solidFill>
                      </a:endParaRPr>
                    </a:p>
                  </a:txBody>
                  <a:tcPr/>
                </a:tc>
              </a:tr>
              <a:tr h="370840">
                <a:tc>
                  <a:txBody>
                    <a:bodyPr/>
                    <a:lstStyle/>
                    <a:p>
                      <a:pPr algn="ctr"/>
                      <a:r>
                        <a:rPr lang="en-US" dirty="0" smtClean="0">
                          <a:solidFill>
                            <a:srgbClr val="D9D9D9"/>
                          </a:solidFill>
                        </a:rPr>
                        <a:t>Denzel</a:t>
                      </a:r>
                      <a:r>
                        <a:rPr lang="en-US" baseline="0" dirty="0" smtClean="0">
                          <a:solidFill>
                            <a:srgbClr val="D9D9D9"/>
                          </a:solidFill>
                        </a:rPr>
                        <a:t> Washington</a:t>
                      </a:r>
                      <a:endParaRPr lang="en-US" dirty="0">
                        <a:solidFill>
                          <a:srgbClr val="D9D9D9"/>
                        </a:solidFill>
                      </a:endParaRPr>
                    </a:p>
                  </a:txBody>
                  <a:tcPr/>
                </a:tc>
                <a:tc>
                  <a:txBody>
                    <a:bodyPr/>
                    <a:lstStyle/>
                    <a:p>
                      <a:pPr algn="ctr"/>
                      <a:r>
                        <a:rPr lang="en-US" dirty="0" smtClean="0">
                          <a:solidFill>
                            <a:srgbClr val="D9D9D9"/>
                          </a:solidFill>
                        </a:rPr>
                        <a:t>9</a:t>
                      </a:r>
                      <a:endParaRPr lang="en-US" dirty="0">
                        <a:solidFill>
                          <a:srgbClr val="D9D9D9"/>
                        </a:solidFill>
                      </a:endParaRPr>
                    </a:p>
                  </a:txBody>
                  <a:tcPr/>
                </a:tc>
              </a:tr>
            </a:tbl>
          </a:graphicData>
        </a:graphic>
      </p:graphicFrame>
      <p:sp>
        <p:nvSpPr>
          <p:cNvPr id="13" name="TextBox 12"/>
          <p:cNvSpPr txBox="1"/>
          <p:nvPr/>
        </p:nvSpPr>
        <p:spPr>
          <a:xfrm>
            <a:off x="290668" y="1117600"/>
            <a:ext cx="6211732" cy="1015663"/>
          </a:xfrm>
          <a:prstGeom prst="rect">
            <a:avLst/>
          </a:prstGeom>
          <a:noFill/>
        </p:spPr>
        <p:txBody>
          <a:bodyPr wrap="square" rtlCol="0">
            <a:spAutoFit/>
          </a:bodyPr>
          <a:lstStyle/>
          <a:p>
            <a:r>
              <a:rPr lang="en-US" sz="2000" u="sng" dirty="0" smtClean="0">
                <a:solidFill>
                  <a:srgbClr val="D9D9D9"/>
                </a:solidFill>
                <a:latin typeface="Neutra Text TF-Light Alt"/>
                <a:cs typeface="Neutra Text TF-Light Alt"/>
              </a:rPr>
              <a:t>Most Predictable Actors:</a:t>
            </a:r>
          </a:p>
          <a:p>
            <a:r>
              <a:rPr lang="en-US" sz="2000" dirty="0" smtClean="0">
                <a:solidFill>
                  <a:srgbClr val="D9D9D9"/>
                </a:solidFill>
                <a:latin typeface="Neutra Text TF-Light Alt"/>
                <a:cs typeface="Neutra Text TF-Light Alt"/>
              </a:rPr>
              <a:t>Table of actors and number of appearances in a movie which my model could predict to within 10 %</a:t>
            </a:r>
            <a:endParaRPr lang="en-US" sz="2000" dirty="0">
              <a:solidFill>
                <a:srgbClr val="D9D9D9"/>
              </a:solidFill>
              <a:latin typeface="Neutra Text TF-Light Alt"/>
              <a:cs typeface="Neutra Text TF-Light Al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570068" y="175224"/>
            <a:ext cx="8229600" cy="929676"/>
          </a:xfrm>
        </p:spPr>
        <p:txBody>
          <a:bodyPr/>
          <a:lstStyle/>
          <a:p>
            <a:r>
              <a:rPr lang="en-US" u="sng" dirty="0" smtClean="0">
                <a:solidFill>
                  <a:schemeClr val="tx2">
                    <a:lumMod val="75000"/>
                  </a:schemeClr>
                </a:solidFill>
                <a:latin typeface="Neutra Text TF-Light Alt"/>
                <a:cs typeface="Neutra Text TF-Light Alt"/>
              </a:rPr>
              <a:t>Future Exploration</a:t>
            </a:r>
            <a:endParaRPr lang="en-US" u="sng" dirty="0">
              <a:solidFill>
                <a:schemeClr val="tx2">
                  <a:lumMod val="75000"/>
                </a:schemeClr>
              </a:solidFill>
              <a:latin typeface="Neutra Text TF-Light Alt"/>
              <a:cs typeface="Neutra Text TF-Light Alt"/>
            </a:endParaRPr>
          </a:p>
        </p:txBody>
      </p:sp>
      <p:sp>
        <p:nvSpPr>
          <p:cNvPr id="6" name="TextBox 5"/>
          <p:cNvSpPr txBox="1"/>
          <p:nvPr/>
        </p:nvSpPr>
        <p:spPr>
          <a:xfrm>
            <a:off x="570068" y="1460501"/>
            <a:ext cx="7327900" cy="4524315"/>
          </a:xfrm>
          <a:prstGeom prst="rect">
            <a:avLst/>
          </a:prstGeom>
          <a:noFill/>
        </p:spPr>
        <p:txBody>
          <a:bodyPr wrap="square" rtlCol="0">
            <a:spAutoFit/>
          </a:bodyPr>
          <a:lstStyle/>
          <a:p>
            <a:pPr>
              <a:buFontTx/>
              <a:buChar char="-"/>
            </a:pPr>
            <a:r>
              <a:rPr lang="en-US" sz="2400" dirty="0" smtClean="0">
                <a:solidFill>
                  <a:schemeClr val="tx1">
                    <a:lumMod val="85000"/>
                  </a:schemeClr>
                </a:solidFill>
                <a:latin typeface="Neutra Text TF-Light Alt"/>
                <a:cs typeface="Neutra Text TF-Light Alt"/>
              </a:rPr>
              <a:t> Error Examination</a:t>
            </a:r>
          </a:p>
          <a:p>
            <a:pPr lvl="1"/>
            <a:r>
              <a:rPr lang="en-US" sz="2400" dirty="0" smtClean="0">
                <a:solidFill>
                  <a:schemeClr val="tx1">
                    <a:lumMod val="85000"/>
                  </a:schemeClr>
                </a:solidFill>
                <a:latin typeface="Neutra Text TF-Light Alt"/>
                <a:cs typeface="Neutra Text TF-Light Alt"/>
              </a:rPr>
              <a:t>• Low Budget Films</a:t>
            </a:r>
          </a:p>
          <a:p>
            <a:pPr>
              <a:buFontTx/>
              <a:buChar char="-"/>
            </a:pPr>
            <a:endParaRPr lang="en-US" sz="2400" dirty="0" smtClean="0">
              <a:solidFill>
                <a:schemeClr val="tx1">
                  <a:lumMod val="85000"/>
                </a:schemeClr>
              </a:solidFill>
              <a:latin typeface="Neutra Text TF-Light Alt"/>
              <a:cs typeface="Neutra Text TF-Light Alt"/>
            </a:endParaRPr>
          </a:p>
          <a:p>
            <a:pPr>
              <a:buFontTx/>
              <a:buChar char="-"/>
            </a:pPr>
            <a:r>
              <a:rPr lang="en-US" sz="2400" dirty="0" smtClean="0">
                <a:solidFill>
                  <a:schemeClr val="tx1">
                    <a:lumMod val="85000"/>
                  </a:schemeClr>
                </a:solidFill>
                <a:latin typeface="Neutra Text TF-Light Alt"/>
                <a:cs typeface="Neutra Text TF-Light Alt"/>
              </a:rPr>
              <a:t> Additional Features</a:t>
            </a:r>
          </a:p>
          <a:p>
            <a:pPr lvl="1"/>
            <a:r>
              <a:rPr lang="en-US" sz="2400" dirty="0" smtClean="0">
                <a:solidFill>
                  <a:schemeClr val="tx1">
                    <a:lumMod val="85000"/>
                  </a:schemeClr>
                </a:solidFill>
                <a:latin typeface="Neutra Text TF-Light Alt"/>
                <a:cs typeface="Neutra Text TF-Light Alt"/>
              </a:rPr>
              <a:t>• Google Trends</a:t>
            </a:r>
          </a:p>
          <a:p>
            <a:pPr lvl="1"/>
            <a:r>
              <a:rPr lang="en-US" sz="2400" dirty="0" smtClean="0">
                <a:solidFill>
                  <a:schemeClr val="tx1">
                    <a:lumMod val="85000"/>
                  </a:schemeClr>
                </a:solidFill>
                <a:latin typeface="Neutra Text TF-Light Alt"/>
                <a:cs typeface="Neutra Text TF-Light Alt"/>
              </a:rPr>
              <a:t>• Twitter</a:t>
            </a:r>
          </a:p>
          <a:p>
            <a:pPr lvl="1"/>
            <a:r>
              <a:rPr lang="en-US" sz="2400" dirty="0" smtClean="0">
                <a:solidFill>
                  <a:schemeClr val="tx1">
                    <a:lumMod val="85000"/>
                  </a:schemeClr>
                </a:solidFill>
                <a:latin typeface="Neutra Text TF-Light Alt"/>
                <a:cs typeface="Neutra Text TF-Light Alt"/>
              </a:rPr>
              <a:t>• Budget Breakdown</a:t>
            </a:r>
          </a:p>
          <a:p>
            <a:pPr lvl="1"/>
            <a:r>
              <a:rPr lang="en-US" sz="2400" dirty="0" smtClean="0">
                <a:solidFill>
                  <a:schemeClr val="tx1">
                    <a:lumMod val="85000"/>
                  </a:schemeClr>
                </a:solidFill>
                <a:latin typeface="Neutra Text TF-Light Alt"/>
                <a:cs typeface="Neutra Text TF-Light Alt"/>
              </a:rPr>
              <a:t>• Ratings</a:t>
            </a:r>
          </a:p>
          <a:p>
            <a:pPr lvl="1"/>
            <a:endParaRPr lang="en-US" sz="2400" dirty="0" smtClean="0">
              <a:solidFill>
                <a:schemeClr val="tx1">
                  <a:lumMod val="85000"/>
                </a:schemeClr>
              </a:solidFill>
              <a:latin typeface="Neutra Text TF-Light Alt"/>
              <a:cs typeface="Neutra Text TF-Light Alt"/>
            </a:endParaRPr>
          </a:p>
          <a:p>
            <a:pPr>
              <a:buFontTx/>
              <a:buChar char="-"/>
            </a:pPr>
            <a:r>
              <a:rPr lang="en-US" sz="2400" dirty="0" smtClean="0">
                <a:solidFill>
                  <a:schemeClr val="tx1">
                    <a:lumMod val="85000"/>
                  </a:schemeClr>
                </a:solidFill>
                <a:latin typeface="Neutra Text TF-Light Alt"/>
                <a:cs typeface="Neutra Text TF-Light Alt"/>
              </a:rPr>
              <a:t> More Actor Metrics</a:t>
            </a:r>
          </a:p>
          <a:p>
            <a:pPr lvl="1"/>
            <a:r>
              <a:rPr lang="en-US" sz="2400" dirty="0" smtClean="0">
                <a:solidFill>
                  <a:schemeClr val="tx1">
                    <a:lumMod val="85000"/>
                  </a:schemeClr>
                </a:solidFill>
                <a:latin typeface="Neutra Text TF-Light Alt"/>
                <a:cs typeface="Neutra Text TF-Light Alt"/>
              </a:rPr>
              <a:t>• Weighted by Film Count</a:t>
            </a:r>
          </a:p>
          <a:p>
            <a:pPr lvl="1"/>
            <a:r>
              <a:rPr lang="en-US" sz="2400" dirty="0" smtClean="0">
                <a:solidFill>
                  <a:schemeClr val="tx1">
                    <a:lumMod val="85000"/>
                  </a:schemeClr>
                </a:solidFill>
                <a:latin typeface="Neutra Text TF-Light Alt"/>
                <a:cs typeface="Neutra Text TF-Light Alt"/>
              </a:rPr>
              <a:t>• Ratings</a:t>
            </a:r>
          </a:p>
        </p:txBody>
      </p:sp>
      <p:pic>
        <p:nvPicPr>
          <p:cNvPr id="8" name="Picture 7"/>
          <p:cNvPicPr>
            <a:picLocks noChangeAspect="1"/>
          </p:cNvPicPr>
          <p:nvPr/>
        </p:nvPicPr>
        <p:blipFill>
          <a:blip r:embed="rId2"/>
          <a:stretch>
            <a:fillRect/>
          </a:stretch>
        </p:blipFill>
        <p:spPr>
          <a:xfrm>
            <a:off x="4130303" y="1574801"/>
            <a:ext cx="4656665" cy="34924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latin typeface="Neutra Text TF-Light Alt"/>
                <a:cs typeface="Neutra Text TF-Light Alt"/>
              </a:rPr>
              <a:t>Rick Shapiro</a:t>
            </a:r>
            <a:endParaRPr lang="en-US" dirty="0">
              <a:solidFill>
                <a:schemeClr val="tx2">
                  <a:lumMod val="75000"/>
                </a:schemeClr>
              </a:solidFill>
              <a:latin typeface="Neutra Text TF-Light Alt"/>
              <a:cs typeface="Neutra Text TF-Light Alt"/>
            </a:endParaRPr>
          </a:p>
        </p:txBody>
      </p:sp>
      <p:sp>
        <p:nvSpPr>
          <p:cNvPr id="3" name="Content Placeholder 2"/>
          <p:cNvSpPr>
            <a:spLocks noGrp="1"/>
          </p:cNvSpPr>
          <p:nvPr>
            <p:ph idx="1"/>
          </p:nvPr>
        </p:nvSpPr>
        <p:spPr>
          <a:xfrm>
            <a:off x="457200" y="2755901"/>
            <a:ext cx="8229600" cy="2311400"/>
          </a:xfrm>
        </p:spPr>
        <p:txBody>
          <a:bodyPr/>
          <a:lstStyle/>
          <a:p>
            <a:r>
              <a:rPr lang="en-US" dirty="0" smtClean="0">
                <a:solidFill>
                  <a:srgbClr val="D9D9D9"/>
                </a:solidFill>
                <a:latin typeface="Neutra Text TF-Light Alt"/>
                <a:cs typeface="Neutra Text TF-Light Alt"/>
                <a:hlinkClick r:id="rId2"/>
              </a:rPr>
              <a:t>https://www.facebook.com/rick.shapiro.5</a:t>
            </a:r>
            <a:r>
              <a:rPr lang="en-US" dirty="0" smtClean="0">
                <a:solidFill>
                  <a:srgbClr val="D9D9D9"/>
                </a:solidFill>
                <a:latin typeface="Neutra Text TF-Light Alt"/>
                <a:cs typeface="Neutra Text TF-Light Alt"/>
              </a:rPr>
              <a:t> </a:t>
            </a:r>
          </a:p>
          <a:p>
            <a:r>
              <a:rPr lang="en-US" dirty="0" smtClean="0">
                <a:solidFill>
                  <a:schemeClr val="tx1">
                    <a:lumMod val="85000"/>
                  </a:schemeClr>
                </a:solidFill>
                <a:latin typeface="Neutra Text TF-Light Alt"/>
                <a:cs typeface="Neutra Text TF-Light Alt"/>
                <a:hlinkClick r:id="rId3"/>
              </a:rPr>
              <a:t>https://github.com/rshap91</a:t>
            </a:r>
            <a:endParaRPr lang="en-US" dirty="0" smtClean="0">
              <a:solidFill>
                <a:schemeClr val="tx1">
                  <a:lumMod val="85000"/>
                </a:schemeClr>
              </a:solidFill>
              <a:latin typeface="Neutra Text TF-Light Alt"/>
              <a:cs typeface="Neutra Text TF-Light Alt"/>
            </a:endParaRPr>
          </a:p>
          <a:p>
            <a:r>
              <a:rPr lang="en-US" dirty="0" smtClean="0">
                <a:solidFill>
                  <a:schemeClr val="tx1">
                    <a:lumMod val="85000"/>
                  </a:schemeClr>
                </a:solidFill>
                <a:latin typeface="Neutra Text TF-Light Alt"/>
                <a:cs typeface="Neutra Text TF-Light Alt"/>
              </a:rPr>
              <a:t>https://</a:t>
            </a:r>
            <a:r>
              <a:rPr lang="en-US" dirty="0" err="1" smtClean="0">
                <a:solidFill>
                  <a:schemeClr val="tx1">
                    <a:lumMod val="85000"/>
                  </a:schemeClr>
                </a:solidFill>
                <a:latin typeface="Neutra Text TF-Light Alt"/>
                <a:cs typeface="Neutra Text TF-Light Alt"/>
              </a:rPr>
              <a:t>www.linkedin.com/in/rickshapirony</a:t>
            </a:r>
            <a:endParaRPr lang="en-US" dirty="0">
              <a:solidFill>
                <a:schemeClr val="tx1">
                  <a:lumMod val="85000"/>
                </a:schemeClr>
              </a:solidFill>
              <a:latin typeface="Neutra Text TF-Light Alt"/>
              <a:cs typeface="Neutra Text TF-Light Al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4812"/>
            <a:ext cx="8229600" cy="1389511"/>
          </a:xfrm>
        </p:spPr>
        <p:txBody>
          <a:bodyPr/>
          <a:lstStyle/>
          <a:p>
            <a:r>
              <a:rPr lang="en-US" dirty="0" smtClean="0">
                <a:solidFill>
                  <a:srgbClr val="C4BD97"/>
                </a:solidFill>
                <a:latin typeface="Neutra Text TF-Light Alt"/>
                <a:cs typeface="Neutra Text TF-Light Alt"/>
              </a:rPr>
              <a:t>Gradient Boosted </a:t>
            </a:r>
            <a:r>
              <a:rPr lang="en-US" dirty="0" err="1" smtClean="0">
                <a:solidFill>
                  <a:srgbClr val="C4BD97"/>
                </a:solidFill>
                <a:latin typeface="Neutra Text TF-Light Alt"/>
                <a:cs typeface="Neutra Text TF-Light Alt"/>
              </a:rPr>
              <a:t>Regressor</a:t>
            </a:r>
            <a:endParaRPr lang="en-US" dirty="0" smtClean="0">
              <a:solidFill>
                <a:srgbClr val="C4BD97"/>
              </a:solidFill>
              <a:latin typeface="Neutra Text TF-Light Alt"/>
              <a:cs typeface="Neutra Text TF-Light Alt"/>
            </a:endParaRPr>
          </a:p>
          <a:p>
            <a:r>
              <a:rPr lang="en-US" dirty="0" smtClean="0">
                <a:solidFill>
                  <a:srgbClr val="C4BD97"/>
                </a:solidFill>
                <a:latin typeface="Neutra Text TF-Light Alt"/>
                <a:cs typeface="Neutra Text TF-Light Alt"/>
              </a:rPr>
              <a:t>Cross Validated R</a:t>
            </a:r>
            <a:r>
              <a:rPr lang="en-US" baseline="30000" dirty="0" smtClean="0">
                <a:solidFill>
                  <a:srgbClr val="C4BD97"/>
                </a:solidFill>
                <a:latin typeface="Neutra Text TF-Light Alt"/>
                <a:cs typeface="Neutra Text TF-Light Alt"/>
              </a:rPr>
              <a:t>2</a:t>
            </a:r>
            <a:r>
              <a:rPr lang="en-US" dirty="0" smtClean="0">
                <a:solidFill>
                  <a:srgbClr val="C4BD97"/>
                </a:solidFill>
                <a:latin typeface="Neutra Text TF-Light Alt"/>
                <a:cs typeface="Neutra Text TF-Light Alt"/>
              </a:rPr>
              <a:t> score of 0.75</a:t>
            </a:r>
          </a:p>
          <a:p>
            <a:pPr>
              <a:buNone/>
            </a:pPr>
            <a:endParaRPr lang="en-US" dirty="0">
              <a:latin typeface="Neutra Text TF-Light Alt"/>
              <a:cs typeface="Neutra Text TF-Light Alt"/>
            </a:endParaRPr>
          </a:p>
        </p:txBody>
      </p:sp>
      <p:graphicFrame>
        <p:nvGraphicFramePr>
          <p:cNvPr id="5" name="Table 4"/>
          <p:cNvGraphicFramePr>
            <a:graphicFrameLocks noGrp="1"/>
          </p:cNvGraphicFramePr>
          <p:nvPr/>
        </p:nvGraphicFramePr>
        <p:xfrm>
          <a:off x="683866" y="2400300"/>
          <a:ext cx="7489966" cy="2946400"/>
        </p:xfrm>
        <a:graphic>
          <a:graphicData uri="http://schemas.openxmlformats.org/drawingml/2006/table">
            <a:tbl>
              <a:tblPr firstRow="1" bandRow="1">
                <a:tableStyleId>{BDBED569-4797-4DF1-A0F4-6AAB3CD982D8}</a:tableStyleId>
              </a:tblPr>
              <a:tblGrid>
                <a:gridCol w="3648084"/>
                <a:gridCol w="3841882"/>
              </a:tblGrid>
              <a:tr h="589280">
                <a:tc>
                  <a:txBody>
                    <a:bodyPr/>
                    <a:lstStyle/>
                    <a:p>
                      <a:pPr algn="ctr"/>
                      <a:r>
                        <a:rPr lang="en-US" u="sng" dirty="0" smtClean="0">
                          <a:solidFill>
                            <a:schemeClr val="accent3">
                              <a:lumMod val="60000"/>
                              <a:lumOff val="40000"/>
                            </a:schemeClr>
                          </a:solidFill>
                        </a:rPr>
                        <a:t>Pros</a:t>
                      </a:r>
                      <a:endParaRPr lang="en-US" u="sng" dirty="0">
                        <a:solidFill>
                          <a:schemeClr val="accent3">
                            <a:lumMod val="60000"/>
                            <a:lumOff val="40000"/>
                          </a:schemeClr>
                        </a:solidFill>
                      </a:endParaRPr>
                    </a:p>
                  </a:txBody>
                  <a:tcPr/>
                </a:tc>
                <a:tc>
                  <a:txBody>
                    <a:bodyPr/>
                    <a:lstStyle/>
                    <a:p>
                      <a:pPr algn="ctr"/>
                      <a:r>
                        <a:rPr lang="en-US" u="sng" dirty="0" smtClean="0">
                          <a:solidFill>
                            <a:srgbClr val="D2B207"/>
                          </a:solidFill>
                        </a:rPr>
                        <a:t>Cons</a:t>
                      </a:r>
                      <a:endParaRPr lang="en-US" u="sng" dirty="0">
                        <a:solidFill>
                          <a:srgbClr val="D2B207"/>
                        </a:solidFill>
                      </a:endParaRPr>
                    </a:p>
                  </a:txBody>
                  <a:tcPr/>
                </a:tc>
              </a:tr>
              <a:tr h="589280">
                <a:tc>
                  <a:txBody>
                    <a:bodyPr/>
                    <a:lstStyle/>
                    <a:p>
                      <a:pPr algn="ctr"/>
                      <a:r>
                        <a:rPr lang="en-US" dirty="0" smtClean="0">
                          <a:solidFill>
                            <a:schemeClr val="accent3">
                              <a:lumMod val="60000"/>
                              <a:lumOff val="40000"/>
                            </a:schemeClr>
                          </a:solidFill>
                        </a:rPr>
                        <a:t>Powerful</a:t>
                      </a:r>
                      <a:r>
                        <a:rPr lang="en-US" baseline="0" dirty="0" smtClean="0">
                          <a:solidFill>
                            <a:schemeClr val="accent3">
                              <a:lumMod val="60000"/>
                              <a:lumOff val="40000"/>
                            </a:schemeClr>
                          </a:solidFill>
                        </a:rPr>
                        <a:t> </a:t>
                      </a:r>
                      <a:r>
                        <a:rPr lang="en-US" baseline="0" dirty="0" smtClean="0">
                          <a:solidFill>
                            <a:schemeClr val="accent3">
                              <a:lumMod val="60000"/>
                              <a:lumOff val="40000"/>
                            </a:schemeClr>
                          </a:solidFill>
                        </a:rPr>
                        <a:t>Learner </a:t>
                      </a:r>
                      <a:r>
                        <a:rPr lang="en-US" baseline="0" dirty="0" smtClean="0">
                          <a:solidFill>
                            <a:schemeClr val="accent3">
                              <a:lumMod val="60000"/>
                              <a:lumOff val="40000"/>
                            </a:schemeClr>
                          </a:solidFill>
                        </a:rPr>
                        <a:t>– Minimize Error</a:t>
                      </a:r>
                      <a:endParaRPr lang="en-US" dirty="0">
                        <a:solidFill>
                          <a:schemeClr val="accent3">
                            <a:lumMod val="60000"/>
                            <a:lumOff val="40000"/>
                          </a:schemeClr>
                        </a:solidFill>
                      </a:endParaRPr>
                    </a:p>
                  </a:txBody>
                  <a:tcPr/>
                </a:tc>
                <a:tc>
                  <a:txBody>
                    <a:bodyPr/>
                    <a:lstStyle/>
                    <a:p>
                      <a:pPr algn="ctr"/>
                      <a:r>
                        <a:rPr lang="en-US" dirty="0" smtClean="0">
                          <a:solidFill>
                            <a:srgbClr val="D2B207"/>
                          </a:solidFill>
                        </a:rPr>
                        <a:t>Complex</a:t>
                      </a:r>
                      <a:endParaRPr lang="en-US" dirty="0">
                        <a:solidFill>
                          <a:srgbClr val="D2B207"/>
                        </a:solidFill>
                      </a:endParaRPr>
                    </a:p>
                  </a:txBody>
                  <a:tcPr/>
                </a:tc>
              </a:tr>
              <a:tr h="589280">
                <a:tc>
                  <a:txBody>
                    <a:bodyPr/>
                    <a:lstStyle/>
                    <a:p>
                      <a:pPr algn="ctr"/>
                      <a:r>
                        <a:rPr lang="en-US" dirty="0" smtClean="0">
                          <a:solidFill>
                            <a:schemeClr val="accent3">
                              <a:lumMod val="60000"/>
                              <a:lumOff val="40000"/>
                            </a:schemeClr>
                          </a:solidFill>
                        </a:rPr>
                        <a:t>Robust Model</a:t>
                      </a:r>
                    </a:p>
                  </a:txBody>
                  <a:tcPr/>
                </a:tc>
                <a:tc>
                  <a:txBody>
                    <a:bodyPr/>
                    <a:lstStyle/>
                    <a:p>
                      <a:pPr algn="ctr"/>
                      <a:r>
                        <a:rPr lang="en-US" dirty="0" smtClean="0">
                          <a:solidFill>
                            <a:srgbClr val="D2B207"/>
                          </a:solidFill>
                        </a:rPr>
                        <a:t>Less</a:t>
                      </a:r>
                      <a:r>
                        <a:rPr lang="en-US" baseline="0" dirty="0" smtClean="0">
                          <a:solidFill>
                            <a:srgbClr val="D2B207"/>
                          </a:solidFill>
                        </a:rPr>
                        <a:t> Interpretable</a:t>
                      </a:r>
                      <a:endParaRPr lang="en-US" dirty="0">
                        <a:solidFill>
                          <a:srgbClr val="D2B207"/>
                        </a:solidFill>
                      </a:endParaRPr>
                    </a:p>
                  </a:txBody>
                  <a:tcPr/>
                </a:tc>
              </a:tr>
              <a:tr h="589280">
                <a:tc>
                  <a:txBody>
                    <a:bodyPr/>
                    <a:lstStyle/>
                    <a:p>
                      <a:pPr algn="ctr"/>
                      <a:r>
                        <a:rPr lang="en-US" dirty="0" smtClean="0">
                          <a:solidFill>
                            <a:schemeClr val="accent3">
                              <a:lumMod val="60000"/>
                              <a:lumOff val="40000"/>
                            </a:schemeClr>
                          </a:solidFill>
                        </a:rPr>
                        <a:t>Flexible</a:t>
                      </a:r>
                      <a:endParaRPr lang="en-US" dirty="0">
                        <a:solidFill>
                          <a:schemeClr val="accent3">
                            <a:lumMod val="60000"/>
                            <a:lumOff val="40000"/>
                          </a:schemeClr>
                        </a:solidFill>
                      </a:endParaRPr>
                    </a:p>
                  </a:txBody>
                  <a:tcPr/>
                </a:tc>
                <a:tc>
                  <a:txBody>
                    <a:bodyPr/>
                    <a:lstStyle/>
                    <a:p>
                      <a:pPr algn="ctr"/>
                      <a:r>
                        <a:rPr lang="en-US" dirty="0" smtClean="0">
                          <a:solidFill>
                            <a:srgbClr val="D2B207"/>
                          </a:solidFill>
                        </a:rPr>
                        <a:t>Possible</a:t>
                      </a:r>
                      <a:r>
                        <a:rPr lang="en-US" baseline="0" dirty="0" smtClean="0">
                          <a:solidFill>
                            <a:srgbClr val="D2B207"/>
                          </a:solidFill>
                        </a:rPr>
                        <a:t> to Over-fit</a:t>
                      </a:r>
                      <a:endParaRPr lang="en-US" dirty="0">
                        <a:solidFill>
                          <a:srgbClr val="D2B207"/>
                        </a:solidFill>
                      </a:endParaRPr>
                    </a:p>
                  </a:txBody>
                  <a:tcPr/>
                </a:tc>
              </a:tr>
              <a:tr h="589280">
                <a:tc>
                  <a:txBody>
                    <a:bodyPr/>
                    <a:lstStyle/>
                    <a:p>
                      <a:pPr algn="ctr"/>
                      <a:r>
                        <a:rPr lang="en-US" dirty="0" smtClean="0">
                          <a:solidFill>
                            <a:schemeClr val="accent3">
                              <a:lumMod val="60000"/>
                              <a:lumOff val="40000"/>
                            </a:schemeClr>
                          </a:solidFill>
                        </a:rPr>
                        <a:t>Maximal Explained</a:t>
                      </a:r>
                      <a:r>
                        <a:rPr lang="en-US" baseline="0" dirty="0" smtClean="0">
                          <a:solidFill>
                            <a:schemeClr val="accent3">
                              <a:lumMod val="60000"/>
                              <a:lumOff val="40000"/>
                            </a:schemeClr>
                          </a:solidFill>
                        </a:rPr>
                        <a:t> Variance</a:t>
                      </a:r>
                      <a:endParaRPr lang="en-US" dirty="0">
                        <a:solidFill>
                          <a:schemeClr val="accent3">
                            <a:lumMod val="60000"/>
                            <a:lumOff val="40000"/>
                          </a:schemeClr>
                        </a:solidFill>
                      </a:endParaRPr>
                    </a:p>
                  </a:txBody>
                  <a:tcPr/>
                </a:tc>
                <a:tc>
                  <a:txBody>
                    <a:bodyPr/>
                    <a:lstStyle/>
                    <a:p>
                      <a:pPr algn="ctr"/>
                      <a:r>
                        <a:rPr lang="en-US" dirty="0" smtClean="0">
                          <a:solidFill>
                            <a:srgbClr val="D2B207"/>
                          </a:solidFill>
                        </a:rPr>
                        <a:t>Longer</a:t>
                      </a:r>
                      <a:r>
                        <a:rPr lang="en-US" baseline="0" dirty="0" smtClean="0">
                          <a:solidFill>
                            <a:srgbClr val="D2B207"/>
                          </a:solidFill>
                        </a:rPr>
                        <a:t> Training time</a:t>
                      </a:r>
                      <a:endParaRPr lang="en-US" dirty="0">
                        <a:solidFill>
                          <a:srgbClr val="D2B207"/>
                        </a:solidFill>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4">
                    <a:lumMod val="60000"/>
                    <a:lumOff val="40000"/>
                  </a:schemeClr>
                </a:solidFill>
                <a:latin typeface="Neutra Text TF-Light Alt"/>
                <a:cs typeface="Neutra Text TF-Light Alt"/>
              </a:rPr>
              <a:t>Feature Selection</a:t>
            </a:r>
            <a:endParaRPr lang="en-US" u="sng" dirty="0">
              <a:solidFill>
                <a:schemeClr val="accent4">
                  <a:lumMod val="60000"/>
                  <a:lumOff val="40000"/>
                </a:schemeClr>
              </a:solidFill>
              <a:latin typeface="Neutra Text TF-Light Alt"/>
              <a:cs typeface="Neutra Text TF-Light Alt"/>
            </a:endParaRPr>
          </a:p>
        </p:txBody>
      </p:sp>
      <p:sp>
        <p:nvSpPr>
          <p:cNvPr id="3" name="Content Placeholder 2"/>
          <p:cNvSpPr>
            <a:spLocks noGrp="1"/>
          </p:cNvSpPr>
          <p:nvPr>
            <p:ph idx="1"/>
          </p:nvPr>
        </p:nvSpPr>
        <p:spPr>
          <a:xfrm>
            <a:off x="457200" y="2006600"/>
            <a:ext cx="2692400" cy="4525963"/>
          </a:xfrm>
        </p:spPr>
        <p:txBody>
          <a:bodyPr>
            <a:normAutofit/>
          </a:bodyPr>
          <a:lstStyle/>
          <a:p>
            <a:pPr>
              <a:spcAft>
                <a:spcPts val="600"/>
              </a:spcAft>
            </a:pPr>
            <a:r>
              <a:rPr lang="en-US" sz="2000" dirty="0" smtClean="0">
                <a:solidFill>
                  <a:schemeClr val="tx2">
                    <a:lumMod val="75000"/>
                  </a:schemeClr>
                </a:solidFill>
                <a:latin typeface="Neutra Text TF-Light Alt"/>
                <a:cs typeface="Neutra Text TF-Light Alt"/>
              </a:rPr>
              <a:t>Runtime</a:t>
            </a:r>
          </a:p>
          <a:p>
            <a:pPr>
              <a:spcAft>
                <a:spcPts val="600"/>
              </a:spcAft>
            </a:pPr>
            <a:r>
              <a:rPr lang="en-US" sz="2000" dirty="0" smtClean="0">
                <a:solidFill>
                  <a:schemeClr val="tx2">
                    <a:lumMod val="75000"/>
                  </a:schemeClr>
                </a:solidFill>
                <a:latin typeface="Neutra Text TF-Light Alt"/>
                <a:cs typeface="Neutra Text TF-Light Alt"/>
              </a:rPr>
              <a:t>Opening Number of Theaters</a:t>
            </a:r>
          </a:p>
          <a:p>
            <a:pPr>
              <a:spcAft>
                <a:spcPts val="600"/>
              </a:spcAft>
            </a:pPr>
            <a:r>
              <a:rPr lang="en-US" sz="2000" dirty="0" smtClean="0">
                <a:solidFill>
                  <a:schemeClr val="tx2">
                    <a:lumMod val="75000"/>
                  </a:schemeClr>
                </a:solidFill>
                <a:latin typeface="Neutra Text TF-Light Alt"/>
                <a:cs typeface="Neutra Text TF-Light Alt"/>
              </a:rPr>
              <a:t>Total Number of Theaters</a:t>
            </a:r>
          </a:p>
          <a:p>
            <a:pPr>
              <a:spcAft>
                <a:spcPts val="600"/>
              </a:spcAft>
            </a:pPr>
            <a:r>
              <a:rPr lang="en-US" sz="2000" dirty="0" smtClean="0">
                <a:solidFill>
                  <a:schemeClr val="tx2">
                    <a:lumMod val="75000"/>
                  </a:schemeClr>
                </a:solidFill>
                <a:latin typeface="Neutra Text TF-Light Alt"/>
                <a:cs typeface="Neutra Text TF-Light Alt"/>
              </a:rPr>
              <a:t>Production Budget</a:t>
            </a:r>
          </a:p>
          <a:p>
            <a:pPr>
              <a:spcAft>
                <a:spcPts val="600"/>
              </a:spcAft>
            </a:pPr>
            <a:r>
              <a:rPr lang="en-US" sz="2000" dirty="0" smtClean="0">
                <a:solidFill>
                  <a:schemeClr val="tx2">
                    <a:lumMod val="75000"/>
                  </a:schemeClr>
                </a:solidFill>
                <a:latin typeface="Neutra Text TF-Light Alt"/>
                <a:cs typeface="Neutra Text TF-Light Alt"/>
              </a:rPr>
              <a:t>Release Date</a:t>
            </a:r>
          </a:p>
          <a:p>
            <a:pPr>
              <a:spcAft>
                <a:spcPts val="600"/>
              </a:spcAft>
            </a:pPr>
            <a:r>
              <a:rPr lang="en-US" sz="2000" dirty="0" smtClean="0">
                <a:solidFill>
                  <a:schemeClr val="tx2">
                    <a:lumMod val="75000"/>
                  </a:schemeClr>
                </a:solidFill>
                <a:latin typeface="Neutra Text TF-Light Alt"/>
                <a:cs typeface="Neutra Text TF-Light Alt"/>
              </a:rPr>
              <a:t>Genre</a:t>
            </a:r>
          </a:p>
          <a:p>
            <a:pPr>
              <a:spcAft>
                <a:spcPts val="600"/>
              </a:spcAft>
            </a:pPr>
            <a:r>
              <a:rPr lang="en-US" sz="2000" dirty="0" smtClean="0">
                <a:solidFill>
                  <a:schemeClr val="tx2">
                    <a:lumMod val="75000"/>
                  </a:schemeClr>
                </a:solidFill>
                <a:latin typeface="Neutra Text TF-Light Alt"/>
                <a:cs typeface="Neutra Text TF-Light Alt"/>
              </a:rPr>
              <a:t>Actor Score*</a:t>
            </a:r>
          </a:p>
          <a:p>
            <a:pPr>
              <a:spcAft>
                <a:spcPts val="600"/>
              </a:spcAft>
            </a:pPr>
            <a:r>
              <a:rPr lang="en-US" sz="2000" dirty="0" smtClean="0">
                <a:solidFill>
                  <a:schemeClr val="tx2">
                    <a:lumMod val="75000"/>
                  </a:schemeClr>
                </a:solidFill>
                <a:latin typeface="Neutra Text TF-Light Alt"/>
                <a:cs typeface="Neutra Text TF-Light Alt"/>
              </a:rPr>
              <a:t>Director Score*</a:t>
            </a:r>
          </a:p>
        </p:txBody>
      </p:sp>
      <p:sp>
        <p:nvSpPr>
          <p:cNvPr id="4" name="TextBox 3"/>
          <p:cNvSpPr txBox="1"/>
          <p:nvPr/>
        </p:nvSpPr>
        <p:spPr>
          <a:xfrm>
            <a:off x="647700" y="1386860"/>
            <a:ext cx="6616700" cy="307777"/>
          </a:xfrm>
          <a:prstGeom prst="rect">
            <a:avLst/>
          </a:prstGeom>
          <a:noFill/>
        </p:spPr>
        <p:txBody>
          <a:bodyPr wrap="square" rtlCol="0">
            <a:spAutoFit/>
          </a:bodyPr>
          <a:lstStyle/>
          <a:p>
            <a:r>
              <a:rPr lang="en-US" sz="1400" i="1" dirty="0" smtClean="0">
                <a:solidFill>
                  <a:schemeClr val="accent5">
                    <a:lumMod val="40000"/>
                    <a:lumOff val="60000"/>
                  </a:schemeClr>
                </a:solidFill>
                <a:latin typeface="Courier"/>
                <a:cs typeface="Courier"/>
              </a:rPr>
              <a:t>Sources: </a:t>
            </a:r>
            <a:r>
              <a:rPr lang="en-US" sz="1400" i="1" dirty="0" err="1" smtClean="0">
                <a:solidFill>
                  <a:schemeClr val="accent5">
                    <a:lumMod val="40000"/>
                    <a:lumOff val="60000"/>
                  </a:schemeClr>
                </a:solidFill>
                <a:latin typeface="Courier"/>
                <a:cs typeface="Courier"/>
              </a:rPr>
              <a:t>BoxOfficeMojo</a:t>
            </a:r>
            <a:r>
              <a:rPr lang="en-US" sz="1400" i="1" dirty="0" smtClean="0">
                <a:solidFill>
                  <a:schemeClr val="accent5">
                    <a:lumMod val="40000"/>
                    <a:lumOff val="60000"/>
                  </a:schemeClr>
                </a:solidFill>
                <a:latin typeface="Courier"/>
                <a:cs typeface="Courier"/>
              </a:rPr>
              <a:t>, IMDB, The Numbers, Wikipedia</a:t>
            </a:r>
            <a:endParaRPr lang="en-US" sz="1400" i="1" dirty="0">
              <a:solidFill>
                <a:schemeClr val="accent5">
                  <a:lumMod val="40000"/>
                  <a:lumOff val="60000"/>
                </a:schemeClr>
              </a:solidFill>
              <a:latin typeface="Courier"/>
              <a:cs typeface="Courier"/>
            </a:endParaRPr>
          </a:p>
        </p:txBody>
      </p:sp>
      <p:pic>
        <p:nvPicPr>
          <p:cNvPr id="5" name="Picture 4"/>
          <p:cNvPicPr>
            <a:picLocks noChangeAspect="1"/>
          </p:cNvPicPr>
          <p:nvPr/>
        </p:nvPicPr>
        <p:blipFill>
          <a:blip r:embed="rId3"/>
          <a:stretch>
            <a:fillRect/>
          </a:stretch>
        </p:blipFill>
        <p:spPr>
          <a:xfrm>
            <a:off x="3149600" y="2552700"/>
            <a:ext cx="5634831" cy="2908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Content Placeholder 9" descr="target_hist.png"/>
          <p:cNvPicPr>
            <a:picLocks noGrp="1" noChangeAspect="1"/>
          </p:cNvPicPr>
          <p:nvPr>
            <p:ph idx="1"/>
          </p:nvPr>
        </p:nvPicPr>
        <p:blipFill>
          <a:blip r:embed="rId3"/>
          <a:srcRect/>
          <a:stretch>
            <a:fillRect/>
          </a:stretch>
        </p:blipFill>
        <p:spPr>
          <a:xfrm>
            <a:off x="252397" y="2578101"/>
            <a:ext cx="4054519" cy="2703006"/>
          </a:xfrm>
        </p:spPr>
      </p:pic>
      <p:sp>
        <p:nvSpPr>
          <p:cNvPr id="11" name="TextBox 10"/>
          <p:cNvSpPr txBox="1"/>
          <p:nvPr/>
        </p:nvSpPr>
        <p:spPr>
          <a:xfrm>
            <a:off x="457200" y="2082800"/>
            <a:ext cx="2752443" cy="369332"/>
          </a:xfrm>
          <a:prstGeom prst="rect">
            <a:avLst/>
          </a:prstGeom>
          <a:noFill/>
        </p:spPr>
        <p:txBody>
          <a:bodyPr wrap="none" rtlCol="0">
            <a:spAutoFit/>
          </a:bodyPr>
          <a:lstStyle/>
          <a:p>
            <a:r>
              <a:rPr lang="en-US" dirty="0" smtClean="0">
                <a:solidFill>
                  <a:srgbClr val="D9D9D9"/>
                </a:solidFill>
                <a:latin typeface="Neutra Text TF-Light Alt"/>
                <a:cs typeface="Neutra Text TF-Light Alt"/>
              </a:rPr>
              <a:t>Distribution of Movie Gross</a:t>
            </a:r>
            <a:endParaRPr lang="en-US" dirty="0">
              <a:solidFill>
                <a:srgbClr val="D9D9D9"/>
              </a:solidFill>
              <a:latin typeface="Neutra Text TF-Light Alt"/>
              <a:cs typeface="Neutra Text TF-Light Alt"/>
            </a:endParaRPr>
          </a:p>
        </p:txBody>
      </p:sp>
      <p:pic>
        <p:nvPicPr>
          <p:cNvPr id="12" name="Picture 11" descr="logTarget_hist.png"/>
          <p:cNvPicPr>
            <a:picLocks noChangeAspect="1"/>
          </p:cNvPicPr>
          <p:nvPr/>
        </p:nvPicPr>
        <p:blipFill>
          <a:blip r:embed="rId4"/>
          <a:stretch>
            <a:fillRect/>
          </a:stretch>
        </p:blipFill>
        <p:spPr>
          <a:xfrm>
            <a:off x="4875197" y="2578101"/>
            <a:ext cx="4054519" cy="2703013"/>
          </a:xfrm>
          <a:prstGeom prst="rect">
            <a:avLst/>
          </a:prstGeom>
        </p:spPr>
      </p:pic>
      <p:sp>
        <p:nvSpPr>
          <p:cNvPr id="13" name="TextBox 12"/>
          <p:cNvSpPr txBox="1"/>
          <p:nvPr/>
        </p:nvSpPr>
        <p:spPr>
          <a:xfrm>
            <a:off x="5448300" y="2082800"/>
            <a:ext cx="3073399" cy="369332"/>
          </a:xfrm>
          <a:prstGeom prst="rect">
            <a:avLst/>
          </a:prstGeom>
          <a:noFill/>
        </p:spPr>
        <p:txBody>
          <a:bodyPr wrap="square" rtlCol="0">
            <a:spAutoFit/>
          </a:bodyPr>
          <a:lstStyle/>
          <a:p>
            <a:r>
              <a:rPr lang="en-US" dirty="0" smtClean="0">
                <a:solidFill>
                  <a:srgbClr val="D9D9D9"/>
                </a:solidFill>
                <a:latin typeface="Neutra Text TF-Light Alt"/>
                <a:cs typeface="Neutra Text TF-Light Alt"/>
              </a:rPr>
              <a:t>Distribution of Log Gross</a:t>
            </a:r>
            <a:endParaRPr lang="en-US" dirty="0">
              <a:solidFill>
                <a:srgbClr val="D9D9D9"/>
              </a:solidFill>
              <a:latin typeface="Neutra Text TF-Light Alt"/>
              <a:cs typeface="Neutra Text TF-Light Alt"/>
            </a:endParaRPr>
          </a:p>
        </p:txBody>
      </p:sp>
      <p:sp>
        <p:nvSpPr>
          <p:cNvPr id="15" name="Title 1"/>
          <p:cNvSpPr>
            <a:spLocks noGrp="1"/>
          </p:cNvSpPr>
          <p:nvPr>
            <p:ph type="title"/>
          </p:nvPr>
        </p:nvSpPr>
        <p:spPr>
          <a:xfrm>
            <a:off x="457200" y="274638"/>
            <a:ext cx="8229600" cy="1143000"/>
          </a:xfrm>
        </p:spPr>
        <p:txBody>
          <a:bodyPr/>
          <a:lstStyle/>
          <a:p>
            <a:r>
              <a:rPr lang="en-US" u="sng" dirty="0" smtClean="0">
                <a:solidFill>
                  <a:schemeClr val="bg2">
                    <a:lumMod val="40000"/>
                    <a:lumOff val="60000"/>
                  </a:schemeClr>
                </a:solidFill>
                <a:latin typeface="Neutra Text TF-Light Alt"/>
                <a:cs typeface="Neutra Text TF-Light Alt"/>
              </a:rPr>
              <a:t>Target Variable</a:t>
            </a:r>
            <a:endParaRPr lang="en-US" u="sng" dirty="0">
              <a:solidFill>
                <a:schemeClr val="bg2">
                  <a:lumMod val="40000"/>
                  <a:lumOff val="60000"/>
                </a:schemeClr>
              </a:solidFill>
              <a:latin typeface="Neutra Text TF-Light Alt"/>
              <a:cs typeface="Neutra Text TF-Light Al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Content Placeholder 5" descr="first_glance.png"/>
          <p:cNvPicPr>
            <a:picLocks noGrp="1" noChangeAspect="1"/>
          </p:cNvPicPr>
          <p:nvPr>
            <p:ph idx="1"/>
          </p:nvPr>
        </p:nvPicPr>
        <p:blipFill>
          <a:blip r:embed="rId2"/>
          <a:srcRect l="3063" t="8333" r="3063" b="8333"/>
          <a:stretch>
            <a:fillRect/>
          </a:stretch>
        </p:blipFill>
        <p:spPr>
          <a:xfrm>
            <a:off x="182237" y="772437"/>
            <a:ext cx="8792284" cy="5852190"/>
          </a:xfrm>
        </p:spPr>
      </p:pic>
      <p:sp>
        <p:nvSpPr>
          <p:cNvPr id="2" name="Title 1"/>
          <p:cNvSpPr>
            <a:spLocks noGrp="1"/>
          </p:cNvSpPr>
          <p:nvPr>
            <p:ph type="title"/>
          </p:nvPr>
        </p:nvSpPr>
        <p:spPr>
          <a:xfrm>
            <a:off x="570068" y="-152400"/>
            <a:ext cx="8229600" cy="929676"/>
          </a:xfrm>
        </p:spPr>
        <p:txBody>
          <a:bodyPr/>
          <a:lstStyle/>
          <a:p>
            <a:r>
              <a:rPr lang="en-US" u="sng" dirty="0" smtClean="0">
                <a:solidFill>
                  <a:srgbClr val="D9D9D9"/>
                </a:solidFill>
                <a:latin typeface="Neutra Text TF-Light Alt"/>
                <a:cs typeface="Neutra Text TF-Light Alt"/>
              </a:rPr>
              <a:t>First Glance</a:t>
            </a:r>
            <a:endParaRPr lang="en-US" u="sng" dirty="0">
              <a:solidFill>
                <a:srgbClr val="D9D9D9"/>
              </a:solidFill>
              <a:latin typeface="Neutra Text TF-Light Alt"/>
              <a:cs typeface="Neutra Text TF-Light Alt"/>
            </a:endParaRPr>
          </a:p>
        </p:txBody>
      </p:sp>
      <p:sp>
        <p:nvSpPr>
          <p:cNvPr id="7" name="TextBox 6"/>
          <p:cNvSpPr txBox="1"/>
          <p:nvPr/>
        </p:nvSpPr>
        <p:spPr>
          <a:xfrm>
            <a:off x="2945982" y="5625574"/>
            <a:ext cx="4818317" cy="461665"/>
          </a:xfrm>
          <a:prstGeom prst="rect">
            <a:avLst/>
          </a:prstGeom>
          <a:noFill/>
        </p:spPr>
        <p:txBody>
          <a:bodyPr wrap="square" rtlCol="0">
            <a:spAutoFit/>
          </a:bodyPr>
          <a:lstStyle/>
          <a:p>
            <a:r>
              <a:rPr lang="en-US" sz="2400" dirty="0" smtClean="0">
                <a:solidFill>
                  <a:srgbClr val="595959"/>
                </a:solidFill>
                <a:latin typeface="Neutra Text TF-Light Alt"/>
                <a:cs typeface="Neutra Text TF-Light Alt"/>
              </a:rPr>
              <a:t>Heavy Skew and Outliers!</a:t>
            </a:r>
            <a:endParaRPr lang="en-US" sz="2400" dirty="0">
              <a:solidFill>
                <a:srgbClr val="595959"/>
              </a:solidFill>
              <a:latin typeface="Neutra Text TF-Light Alt"/>
              <a:cs typeface="Neutra Text TF-Light Al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570068" y="175224"/>
            <a:ext cx="8229600" cy="929676"/>
          </a:xfrm>
        </p:spPr>
        <p:txBody>
          <a:bodyPr/>
          <a:lstStyle/>
          <a:p>
            <a:r>
              <a:rPr lang="en-US" u="sng" dirty="0" smtClean="0">
                <a:solidFill>
                  <a:schemeClr val="accent6">
                    <a:lumMod val="60000"/>
                    <a:lumOff val="40000"/>
                  </a:schemeClr>
                </a:solidFill>
                <a:latin typeface="Neutra Text TF-Light Alt"/>
                <a:cs typeface="Neutra Text TF-Light Alt"/>
              </a:rPr>
              <a:t>Feature Manipulations</a:t>
            </a:r>
            <a:endParaRPr lang="en-US" u="sng" dirty="0">
              <a:solidFill>
                <a:schemeClr val="accent6">
                  <a:lumMod val="60000"/>
                  <a:lumOff val="40000"/>
                </a:schemeClr>
              </a:solidFill>
              <a:latin typeface="Neutra Text TF-Light Alt"/>
              <a:cs typeface="Neutra Text TF-Light Alt"/>
            </a:endParaRPr>
          </a:p>
        </p:txBody>
      </p:sp>
      <p:sp>
        <p:nvSpPr>
          <p:cNvPr id="10" name="Content Placeholder 9"/>
          <p:cNvSpPr>
            <a:spLocks noGrp="1"/>
          </p:cNvSpPr>
          <p:nvPr>
            <p:ph idx="1"/>
          </p:nvPr>
        </p:nvSpPr>
        <p:spPr>
          <a:xfrm>
            <a:off x="457200" y="1117299"/>
            <a:ext cx="8229600" cy="1095594"/>
          </a:xfrm>
        </p:spPr>
        <p:txBody>
          <a:bodyPr>
            <a:normAutofit/>
          </a:bodyPr>
          <a:lstStyle/>
          <a:p>
            <a:r>
              <a:rPr lang="en-US" sz="2800" dirty="0" smtClean="0">
                <a:solidFill>
                  <a:srgbClr val="D9D9D9"/>
                </a:solidFill>
                <a:latin typeface="Neutra Text TF-Light Alt"/>
                <a:cs typeface="Neutra Text TF-Light Alt"/>
              </a:rPr>
              <a:t>Square of Opening Number of Theaters had greater correlation with log Gross.</a:t>
            </a:r>
            <a:endParaRPr lang="en-US" sz="2800" dirty="0">
              <a:solidFill>
                <a:srgbClr val="D9D9D9"/>
              </a:solidFill>
              <a:latin typeface="Neutra Text TF-Light Alt"/>
              <a:cs typeface="Neutra Text TF-Light Alt"/>
            </a:endParaRPr>
          </a:p>
        </p:txBody>
      </p:sp>
      <p:pic>
        <p:nvPicPr>
          <p:cNvPr id="11" name="Picture 10" descr="Num_Theaters.png"/>
          <p:cNvPicPr>
            <a:picLocks noChangeAspect="1"/>
          </p:cNvPicPr>
          <p:nvPr/>
        </p:nvPicPr>
        <p:blipFill>
          <a:blip r:embed="rId3"/>
          <a:stretch>
            <a:fillRect/>
          </a:stretch>
        </p:blipFill>
        <p:spPr>
          <a:xfrm>
            <a:off x="1603055" y="2163461"/>
            <a:ext cx="5486400" cy="3657600"/>
          </a:xfrm>
          <a:prstGeom prst="rect">
            <a:avLst/>
          </a:prstGeom>
        </p:spPr>
      </p:pic>
      <p:sp>
        <p:nvSpPr>
          <p:cNvPr id="12" name="TextBox 11"/>
          <p:cNvSpPr txBox="1"/>
          <p:nvPr/>
        </p:nvSpPr>
        <p:spPr>
          <a:xfrm>
            <a:off x="5603911" y="2138061"/>
            <a:ext cx="1596866" cy="461665"/>
          </a:xfrm>
          <a:prstGeom prst="rect">
            <a:avLst/>
          </a:prstGeom>
          <a:noFill/>
        </p:spPr>
        <p:txBody>
          <a:bodyPr wrap="square" rtlCol="0">
            <a:spAutoFit/>
          </a:bodyPr>
          <a:lstStyle/>
          <a:p>
            <a:r>
              <a:rPr lang="en-US" sz="2400" dirty="0" smtClean="0">
                <a:solidFill>
                  <a:schemeClr val="accent2"/>
                </a:solidFill>
                <a:latin typeface="Adobe Arabic"/>
                <a:cs typeface="Adobe Arabic"/>
              </a:rPr>
              <a:t>Corr = 0.67</a:t>
            </a:r>
            <a:endParaRPr lang="en-US" sz="2400" dirty="0">
              <a:solidFill>
                <a:schemeClr val="accent2"/>
              </a:solidFill>
              <a:latin typeface="Adobe Arabic"/>
              <a:cs typeface="Adobe Arab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570068" y="175224"/>
            <a:ext cx="8229600" cy="929676"/>
          </a:xfrm>
        </p:spPr>
        <p:txBody>
          <a:bodyPr/>
          <a:lstStyle/>
          <a:p>
            <a:r>
              <a:rPr lang="en-US" u="sng" dirty="0" smtClean="0">
                <a:solidFill>
                  <a:schemeClr val="accent2">
                    <a:lumMod val="60000"/>
                    <a:lumOff val="40000"/>
                  </a:schemeClr>
                </a:solidFill>
                <a:latin typeface="Neutra Text TF-Light Alt"/>
                <a:cs typeface="Neutra Text TF-Light Alt"/>
              </a:rPr>
              <a:t>Feature Engineering</a:t>
            </a:r>
            <a:endParaRPr lang="en-US" u="sng" dirty="0">
              <a:solidFill>
                <a:schemeClr val="accent2">
                  <a:lumMod val="60000"/>
                  <a:lumOff val="40000"/>
                </a:schemeClr>
              </a:solidFill>
              <a:latin typeface="Neutra Text TF-Light Alt"/>
              <a:cs typeface="Neutra Text TF-Light Alt"/>
            </a:endParaRPr>
          </a:p>
        </p:txBody>
      </p:sp>
      <p:sp>
        <p:nvSpPr>
          <p:cNvPr id="10" name="Content Placeholder 9"/>
          <p:cNvSpPr>
            <a:spLocks noGrp="1"/>
          </p:cNvSpPr>
          <p:nvPr>
            <p:ph idx="1"/>
          </p:nvPr>
        </p:nvSpPr>
        <p:spPr>
          <a:xfrm>
            <a:off x="457200" y="1422400"/>
            <a:ext cx="3848100" cy="2095500"/>
          </a:xfrm>
        </p:spPr>
        <p:txBody>
          <a:bodyPr>
            <a:normAutofit/>
          </a:bodyPr>
          <a:lstStyle/>
          <a:p>
            <a:r>
              <a:rPr lang="en-US" sz="2800" dirty="0" smtClean="0">
                <a:solidFill>
                  <a:schemeClr val="tx2">
                    <a:lumMod val="75000"/>
                  </a:schemeClr>
                </a:solidFill>
                <a:latin typeface="Neutra Text TF-Light Alt"/>
                <a:cs typeface="Neutra Text TF-Light Alt"/>
              </a:rPr>
              <a:t>Actor Score: </a:t>
            </a:r>
          </a:p>
          <a:p>
            <a:pPr lvl="1"/>
            <a:r>
              <a:rPr lang="en-US" sz="1800" dirty="0" smtClean="0">
                <a:solidFill>
                  <a:schemeClr val="tx2">
                    <a:lumMod val="75000"/>
                  </a:schemeClr>
                </a:solidFill>
                <a:latin typeface="Neutra Text TF-Light Alt"/>
                <a:cs typeface="Neutra Text TF-Light Alt"/>
              </a:rPr>
              <a:t>IMDB 100 </a:t>
            </a:r>
            <a:r>
              <a:rPr lang="en-US" sz="1800" dirty="0" smtClean="0">
                <a:solidFill>
                  <a:schemeClr val="accent6">
                    <a:lumMod val="75000"/>
                  </a:schemeClr>
                </a:solidFill>
                <a:latin typeface="Neutra Text TF-Light Alt"/>
                <a:cs typeface="Neutra Text TF-Light Alt"/>
              </a:rPr>
              <a:t>Hottest </a:t>
            </a:r>
            <a:r>
              <a:rPr lang="en-US" sz="1800" dirty="0" smtClean="0">
                <a:solidFill>
                  <a:schemeClr val="tx2">
                    <a:lumMod val="75000"/>
                  </a:schemeClr>
                </a:solidFill>
                <a:latin typeface="Neutra Text TF-Light Alt"/>
                <a:cs typeface="Neutra Text TF-Light Alt"/>
              </a:rPr>
              <a:t>Actresses</a:t>
            </a:r>
          </a:p>
          <a:p>
            <a:pPr lvl="1"/>
            <a:r>
              <a:rPr lang="en-US" sz="1800" dirty="0" smtClean="0">
                <a:solidFill>
                  <a:schemeClr val="tx2">
                    <a:lumMod val="75000"/>
                  </a:schemeClr>
                </a:solidFill>
                <a:latin typeface="Neutra Text TF-Light Alt"/>
                <a:cs typeface="Neutra Text TF-Light Alt"/>
              </a:rPr>
              <a:t>IMDB 100 </a:t>
            </a:r>
            <a:r>
              <a:rPr lang="en-US" sz="1800" dirty="0" smtClean="0">
                <a:solidFill>
                  <a:srgbClr val="E46C0A"/>
                </a:solidFill>
                <a:latin typeface="Neutra Text TF-Light Alt"/>
                <a:cs typeface="Neutra Text TF-Light Alt"/>
              </a:rPr>
              <a:t>Hottest </a:t>
            </a:r>
            <a:r>
              <a:rPr lang="en-US" sz="1800" dirty="0" smtClean="0">
                <a:solidFill>
                  <a:schemeClr val="tx2">
                    <a:lumMod val="75000"/>
                  </a:schemeClr>
                </a:solidFill>
                <a:latin typeface="Neutra Text TF-Light Alt"/>
                <a:cs typeface="Neutra Text TF-Light Alt"/>
              </a:rPr>
              <a:t>Actors</a:t>
            </a:r>
            <a:endParaRPr lang="en-US" sz="1800" dirty="0">
              <a:solidFill>
                <a:schemeClr val="tx2">
                  <a:lumMod val="75000"/>
                </a:schemeClr>
              </a:solidFill>
              <a:latin typeface="Neutra Text TF-Light Alt"/>
              <a:cs typeface="Neutra Text TF-Light Alt"/>
            </a:endParaRPr>
          </a:p>
        </p:txBody>
      </p:sp>
      <p:pic>
        <p:nvPicPr>
          <p:cNvPr id="8" name="Picture 7"/>
          <p:cNvPicPr>
            <a:picLocks noChangeAspect="1"/>
          </p:cNvPicPr>
          <p:nvPr/>
        </p:nvPicPr>
        <p:blipFill>
          <a:blip r:embed="rId2"/>
          <a:stretch>
            <a:fillRect/>
          </a:stretch>
        </p:blipFill>
        <p:spPr>
          <a:xfrm>
            <a:off x="4571999" y="2705100"/>
            <a:ext cx="2576337" cy="3816350"/>
          </a:xfrm>
          <a:prstGeom prst="rect">
            <a:avLst/>
          </a:prstGeom>
        </p:spPr>
      </p:pic>
      <p:pic>
        <p:nvPicPr>
          <p:cNvPr id="9" name="Picture 8"/>
          <p:cNvPicPr>
            <a:picLocks noChangeAspect="1"/>
          </p:cNvPicPr>
          <p:nvPr/>
        </p:nvPicPr>
        <p:blipFill>
          <a:blip r:embed="rId3"/>
          <a:stretch>
            <a:fillRect/>
          </a:stretch>
        </p:blipFill>
        <p:spPr>
          <a:xfrm>
            <a:off x="1128868" y="2705100"/>
            <a:ext cx="2576337" cy="3816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570068" y="175224"/>
            <a:ext cx="8229600" cy="929676"/>
          </a:xfrm>
        </p:spPr>
        <p:txBody>
          <a:bodyPr/>
          <a:lstStyle/>
          <a:p>
            <a:r>
              <a:rPr lang="en-US" u="sng" dirty="0" smtClean="0">
                <a:solidFill>
                  <a:srgbClr val="D99694"/>
                </a:solidFill>
                <a:latin typeface="Neutra Text TF-Light Alt"/>
                <a:cs typeface="Neutra Text TF-Light Alt"/>
              </a:rPr>
              <a:t>Feature Engineering</a:t>
            </a:r>
            <a:endParaRPr lang="en-US" u="sng" dirty="0">
              <a:solidFill>
                <a:srgbClr val="D99694"/>
              </a:solidFill>
              <a:latin typeface="Neutra Text TF-Light Alt"/>
              <a:cs typeface="Neutra Text TF-Light Alt"/>
            </a:endParaRPr>
          </a:p>
        </p:txBody>
      </p:sp>
      <p:sp>
        <p:nvSpPr>
          <p:cNvPr id="10" name="Content Placeholder 9"/>
          <p:cNvSpPr>
            <a:spLocks noGrp="1"/>
          </p:cNvSpPr>
          <p:nvPr>
            <p:ph idx="1"/>
          </p:nvPr>
        </p:nvSpPr>
        <p:spPr>
          <a:xfrm>
            <a:off x="457200" y="1422400"/>
            <a:ext cx="4394200" cy="2095500"/>
          </a:xfrm>
        </p:spPr>
        <p:txBody>
          <a:bodyPr>
            <a:normAutofit/>
          </a:bodyPr>
          <a:lstStyle/>
          <a:p>
            <a:r>
              <a:rPr lang="en-US" sz="2800" dirty="0" smtClean="0">
                <a:solidFill>
                  <a:schemeClr val="tx2">
                    <a:lumMod val="75000"/>
                  </a:schemeClr>
                </a:solidFill>
                <a:latin typeface="Neutra Text TF-Light Alt"/>
                <a:cs typeface="Neutra Text TF-Light Alt"/>
              </a:rPr>
              <a:t>Director Score: </a:t>
            </a:r>
          </a:p>
          <a:p>
            <a:pPr lvl="1"/>
            <a:r>
              <a:rPr lang="en-US" sz="1800" dirty="0" smtClean="0">
                <a:solidFill>
                  <a:schemeClr val="tx2">
                    <a:lumMod val="75000"/>
                  </a:schemeClr>
                </a:solidFill>
                <a:latin typeface="Neutra Text TF-Light Alt"/>
                <a:cs typeface="Neutra Text TF-Light Alt"/>
              </a:rPr>
              <a:t>IMDB 25 Best Directors of All Time</a:t>
            </a:r>
          </a:p>
        </p:txBody>
      </p:sp>
      <p:pic>
        <p:nvPicPr>
          <p:cNvPr id="6" name="Picture 5"/>
          <p:cNvPicPr>
            <a:picLocks noChangeAspect="1"/>
          </p:cNvPicPr>
          <p:nvPr/>
        </p:nvPicPr>
        <p:blipFill>
          <a:blip r:embed="rId2"/>
          <a:stretch>
            <a:fillRect/>
          </a:stretch>
        </p:blipFill>
        <p:spPr>
          <a:xfrm>
            <a:off x="3213100" y="2419350"/>
            <a:ext cx="2717800" cy="4025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ontent Placeholder 9"/>
          <p:cNvSpPr>
            <a:spLocks noGrp="1"/>
          </p:cNvSpPr>
          <p:nvPr>
            <p:ph idx="1"/>
          </p:nvPr>
        </p:nvSpPr>
        <p:spPr>
          <a:xfrm>
            <a:off x="457200" y="723900"/>
            <a:ext cx="4394200" cy="939800"/>
          </a:xfrm>
        </p:spPr>
        <p:txBody>
          <a:bodyPr>
            <a:normAutofit/>
          </a:bodyPr>
          <a:lstStyle/>
          <a:p>
            <a:r>
              <a:rPr lang="en-US" sz="2800" dirty="0" smtClean="0">
                <a:solidFill>
                  <a:schemeClr val="tx2">
                    <a:lumMod val="75000"/>
                  </a:schemeClr>
                </a:solidFill>
                <a:latin typeface="Neutra Text TF-Light Alt"/>
                <a:cs typeface="Neutra Text TF-Light Alt"/>
              </a:rPr>
              <a:t>Movie Gross by Director:</a:t>
            </a:r>
            <a:endParaRPr lang="en-US" sz="1800" dirty="0" smtClean="0">
              <a:solidFill>
                <a:schemeClr val="tx2">
                  <a:lumMod val="75000"/>
                </a:schemeClr>
              </a:solidFill>
              <a:latin typeface="Neutra Text TF-Light Alt"/>
              <a:cs typeface="Neutra Text TF-Light Alt"/>
            </a:endParaRPr>
          </a:p>
        </p:txBody>
      </p:sp>
      <p:pic>
        <p:nvPicPr>
          <p:cNvPr id="8" name="Picture 7" descr="Director.png"/>
          <p:cNvPicPr>
            <a:picLocks noChangeAspect="1"/>
          </p:cNvPicPr>
          <p:nvPr/>
        </p:nvPicPr>
        <p:blipFill>
          <a:blip r:embed="rId2"/>
          <a:stretch>
            <a:fillRect/>
          </a:stretch>
        </p:blipFill>
        <p:spPr>
          <a:xfrm>
            <a:off x="914400" y="1782233"/>
            <a:ext cx="6680200" cy="4453467"/>
          </a:xfrm>
          <a:prstGeom prst="rect">
            <a:avLst/>
          </a:prstGeom>
        </p:spPr>
      </p:pic>
      <p:sp>
        <p:nvSpPr>
          <p:cNvPr id="9" name="TextBox 8"/>
          <p:cNvSpPr txBox="1"/>
          <p:nvPr/>
        </p:nvSpPr>
        <p:spPr>
          <a:xfrm>
            <a:off x="4223377" y="2469802"/>
            <a:ext cx="1687845" cy="461665"/>
          </a:xfrm>
          <a:prstGeom prst="rect">
            <a:avLst/>
          </a:prstGeom>
          <a:noFill/>
        </p:spPr>
        <p:txBody>
          <a:bodyPr wrap="none" rtlCol="0">
            <a:spAutoFit/>
          </a:bodyPr>
          <a:lstStyle/>
          <a:p>
            <a:r>
              <a:rPr lang="en-US" sz="2400" dirty="0" smtClean="0">
                <a:solidFill>
                  <a:schemeClr val="accent3">
                    <a:lumMod val="50000"/>
                  </a:schemeClr>
                </a:solidFill>
                <a:latin typeface="Neutra Text TF-Light Alt"/>
                <a:cs typeface="Neutra Text TF-Light Alt"/>
              </a:rPr>
              <a:t>Who is this?</a:t>
            </a:r>
            <a:endParaRPr lang="en-US" sz="2400" dirty="0">
              <a:solidFill>
                <a:schemeClr val="accent3">
                  <a:lumMod val="50000"/>
                </a:schemeClr>
              </a:solidFill>
              <a:latin typeface="Neutra Text TF-Light Alt"/>
              <a:cs typeface="Neutra Text TF-Light Alt"/>
            </a:endParaRPr>
          </a:p>
        </p:txBody>
      </p:sp>
      <p:sp>
        <p:nvSpPr>
          <p:cNvPr id="11" name="Rectangle 10"/>
          <p:cNvSpPr/>
          <p:nvPr/>
        </p:nvSpPr>
        <p:spPr>
          <a:xfrm>
            <a:off x="5248436" y="3083866"/>
            <a:ext cx="390364" cy="369332"/>
          </a:xfrm>
          <a:prstGeom prst="rect">
            <a:avLst/>
          </a:prstGeom>
        </p:spPr>
        <p:txBody>
          <a:bodyPr wrap="square">
            <a:spAutoFit/>
          </a:bodyPr>
          <a:lstStyle/>
          <a:p>
            <a:r>
              <a:rPr lang="en-US" dirty="0" err="1" smtClean="0">
                <a:solidFill>
                  <a:srgbClr val="4F6228"/>
                </a:solidFill>
                <a:latin typeface="Wingdings"/>
                <a:ea typeface="Wingdings"/>
                <a:cs typeface="Wingdings"/>
              </a:rPr>
              <a:t></a:t>
            </a:r>
            <a:endParaRPr lang="en-US" dirty="0">
              <a:solidFill>
                <a:srgbClr val="4F6228"/>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TotalTime>
  <Words>641</Words>
  <Application>Microsoft Macintosh PowerPoint</Application>
  <PresentationFormat>On-screen Show (4:3)</PresentationFormat>
  <Paragraphs>178</Paragraphs>
  <Slides>17</Slides>
  <Notes>6</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Office Theme</vt:lpstr>
      <vt:lpstr>Foundational Model For Predicting Movie Gross</vt:lpstr>
      <vt:lpstr>Slide 2</vt:lpstr>
      <vt:lpstr>Feature Selection</vt:lpstr>
      <vt:lpstr>Target Variable</vt:lpstr>
      <vt:lpstr>First Glance</vt:lpstr>
      <vt:lpstr>Feature Manipulations</vt:lpstr>
      <vt:lpstr>Feature Engineering</vt:lpstr>
      <vt:lpstr>Feature Engineering</vt:lpstr>
      <vt:lpstr>Slide 9</vt:lpstr>
      <vt:lpstr>Slide 10</vt:lpstr>
      <vt:lpstr>Results</vt:lpstr>
      <vt:lpstr>Results &amp; Interpretation</vt:lpstr>
      <vt:lpstr>Actors</vt:lpstr>
      <vt:lpstr>Actors</vt:lpstr>
      <vt:lpstr>Actors</vt:lpstr>
      <vt:lpstr>Future Exploration</vt:lpstr>
      <vt:lpstr>Rick Shapiro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Foundational Model For Predicting Movie Gross</dc:title>
  <dc:creator>Rick Shapiro</dc:creator>
  <cp:lastModifiedBy>Rick Shapiro</cp:lastModifiedBy>
  <cp:revision>9</cp:revision>
  <dcterms:created xsi:type="dcterms:W3CDTF">2016-10-08T19:11:52Z</dcterms:created>
  <dcterms:modified xsi:type="dcterms:W3CDTF">2016-10-08T19:20:20Z</dcterms:modified>
</cp:coreProperties>
</file>