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71" r:id="rId4"/>
    <p:sldId id="260" r:id="rId5"/>
    <p:sldId id="272" r:id="rId6"/>
    <p:sldId id="261" r:id="rId7"/>
    <p:sldId id="273" r:id="rId8"/>
    <p:sldId id="262" r:id="rId9"/>
    <p:sldId id="263" r:id="rId10"/>
    <p:sldId id="268" r:id="rId11"/>
    <p:sldId id="265" r:id="rId12"/>
    <p:sldId id="270" r:id="rId13"/>
    <p:sldId id="26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ki" initials="y" lastIdx="1" clrIdx="0">
    <p:extLst>
      <p:ext uri="{19B8F6BF-5375-455C-9EA6-DF929625EA0E}">
        <p15:presenceInfo xmlns:p15="http://schemas.microsoft.com/office/powerpoint/2012/main" userId="yu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04T20:33:42.77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arrelfish.org/bffaq.html" TargetMode="External"/><Relationship Id="rId2" Type="http://schemas.openxmlformats.org/officeDocument/2006/relationships/hyperlink" Target="http://www.barrelfish.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research.microsoft.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60" y="1532237"/>
            <a:ext cx="5568780" cy="3715265"/>
          </a:xfrm>
          <a:prstGeom prst="rect">
            <a:avLst/>
          </a:prstGeom>
        </p:spPr>
      </p:pic>
      <p:sp>
        <p:nvSpPr>
          <p:cNvPr id="4" name="TextBox 3"/>
          <p:cNvSpPr txBox="1"/>
          <p:nvPr/>
        </p:nvSpPr>
        <p:spPr>
          <a:xfrm>
            <a:off x="2644345" y="444842"/>
            <a:ext cx="7760043" cy="584775"/>
          </a:xfrm>
          <a:prstGeom prst="rect">
            <a:avLst/>
          </a:prstGeom>
          <a:noFill/>
        </p:spPr>
        <p:txBody>
          <a:bodyPr wrap="square" rtlCol="0">
            <a:spAutoFit/>
          </a:bodyPr>
          <a:lstStyle/>
          <a:p>
            <a:r>
              <a:rPr lang="en-US" sz="3200" b="1" dirty="0" smtClean="0"/>
              <a:t>DEPT OF INFORMATION TECHNOLOGY </a:t>
            </a:r>
            <a:endParaRPr lang="en-US" sz="3200" b="1" dirty="0"/>
          </a:p>
        </p:txBody>
      </p:sp>
      <p:sp>
        <p:nvSpPr>
          <p:cNvPr id="5" name="TextBox 4"/>
          <p:cNvSpPr txBox="1"/>
          <p:nvPr/>
        </p:nvSpPr>
        <p:spPr>
          <a:xfrm>
            <a:off x="8913340" y="5404022"/>
            <a:ext cx="3080952" cy="923330"/>
          </a:xfrm>
          <a:prstGeom prst="rect">
            <a:avLst/>
          </a:prstGeom>
          <a:noFill/>
        </p:spPr>
        <p:txBody>
          <a:bodyPr wrap="square" rtlCol="0">
            <a:spAutoFit/>
          </a:bodyPr>
          <a:lstStyle/>
          <a:p>
            <a:r>
              <a:rPr lang="en-US" dirty="0" smtClean="0"/>
              <a:t>RISHABH DEV</a:t>
            </a:r>
          </a:p>
          <a:p>
            <a:r>
              <a:rPr lang="en-US" dirty="0" smtClean="0"/>
              <a:t>2K14/IT/56</a:t>
            </a:r>
          </a:p>
          <a:p>
            <a:r>
              <a:rPr lang="en-US" dirty="0" smtClean="0"/>
              <a:t>SELF STUDY PRESENTATION</a:t>
            </a:r>
            <a:endParaRPr lang="en-US" dirty="0"/>
          </a:p>
        </p:txBody>
      </p:sp>
    </p:spTree>
    <p:extLst>
      <p:ext uri="{BB962C8B-B14F-4D97-AF65-F5344CB8AC3E}">
        <p14:creationId xmlns:p14="http://schemas.microsoft.com/office/powerpoint/2010/main" val="161211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7340" y="757881"/>
            <a:ext cx="8147222" cy="44319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smtClean="0">
                <a:latin typeface="Bell MT" panose="02020503060305020303" pitchFamily="18" charset="0"/>
              </a:rPr>
              <a:t>To increase Scalability of computer system.</a:t>
            </a:r>
            <a:r>
              <a:rPr lang="en-US" sz="2200" dirty="0">
                <a:latin typeface="Bell MT" panose="02020503060305020303" pitchFamily="18" charset="0"/>
              </a:rPr>
              <a:t> SCALABILITY is the ability of a computer application or product (hardware or software) to continue to function well when it (or its context) is changed in size or volume in order to meet a user need. Typically, the rescaling is to a larger size or volume. The rescaling can be of the product itself (for example, a line of computer systems of different sizes in terms of storage, RAM, and so forth) or in the scalable object's movement to a new context (for example, a new operating system)</a:t>
            </a:r>
            <a:endParaRPr lang="en-US" sz="2200" u="sng" dirty="0">
              <a:latin typeface="Bell MT" panose="02020503060305020303"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71063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622" y="1351005"/>
            <a:ext cx="6301946" cy="4021095"/>
          </a:xfrm>
          <a:prstGeom prst="rect">
            <a:avLst/>
          </a:prstGeom>
        </p:spPr>
      </p:pic>
      <p:sp>
        <p:nvSpPr>
          <p:cNvPr id="3" name="TextBox 2"/>
          <p:cNvSpPr txBox="1"/>
          <p:nvPr/>
        </p:nvSpPr>
        <p:spPr>
          <a:xfrm>
            <a:off x="3311611" y="560172"/>
            <a:ext cx="6128951" cy="461665"/>
          </a:xfrm>
          <a:prstGeom prst="rect">
            <a:avLst/>
          </a:prstGeom>
          <a:noFill/>
        </p:spPr>
        <p:txBody>
          <a:bodyPr wrap="square" rtlCol="0">
            <a:spAutoFit/>
          </a:bodyPr>
          <a:lstStyle/>
          <a:p>
            <a:pPr algn="ctr"/>
            <a:r>
              <a:rPr lang="en-US" sz="2400" dirty="0" smtClean="0"/>
              <a:t>OS ARCHITECTURE</a:t>
            </a:r>
            <a:endParaRPr lang="en-US" sz="2400" dirty="0"/>
          </a:p>
        </p:txBody>
      </p:sp>
    </p:spTree>
    <p:extLst>
      <p:ext uri="{BB962C8B-B14F-4D97-AF65-F5344CB8AC3E}">
        <p14:creationId xmlns:p14="http://schemas.microsoft.com/office/powerpoint/2010/main" val="1989852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5535" y="708455"/>
            <a:ext cx="8863914" cy="6615081"/>
          </a:xfrm>
          <a:prstGeom prst="rect">
            <a:avLst/>
          </a:prstGeom>
          <a:noFill/>
        </p:spPr>
        <p:txBody>
          <a:bodyPr wrap="square" rtlCol="0">
            <a:spAutoFit/>
          </a:bodyPr>
          <a:lstStyle/>
          <a:p>
            <a:pPr>
              <a:lnSpc>
                <a:spcPct val="150000"/>
              </a:lnSpc>
            </a:pPr>
            <a:r>
              <a:rPr lang="en-US" sz="2200" dirty="0">
                <a:latin typeface="Bell MT" panose="02020503060305020303" pitchFamily="18" charset="0"/>
              </a:rPr>
              <a:t>In this section we present our OS architecture for </a:t>
            </a:r>
            <a:r>
              <a:rPr lang="en-US" sz="2200" dirty="0" smtClean="0">
                <a:latin typeface="Bell MT" panose="02020503060305020303" pitchFamily="18" charset="0"/>
              </a:rPr>
              <a:t>heterogeneous multicore </a:t>
            </a:r>
            <a:r>
              <a:rPr lang="en-US" sz="2200" dirty="0">
                <a:latin typeface="Bell MT" panose="02020503060305020303" pitchFamily="18" charset="0"/>
              </a:rPr>
              <a:t>machines, which we call the multikernel model. In </a:t>
            </a:r>
            <a:r>
              <a:rPr lang="en-US" sz="2200" dirty="0" smtClean="0">
                <a:latin typeface="Bell MT" panose="02020503060305020303" pitchFamily="18" charset="0"/>
              </a:rPr>
              <a:t>a nutshell</a:t>
            </a:r>
            <a:r>
              <a:rPr lang="en-US" sz="2200" dirty="0">
                <a:latin typeface="Bell MT" panose="02020503060305020303" pitchFamily="18" charset="0"/>
              </a:rPr>
              <a:t>, we structure the OS as a distributed system of cores that</a:t>
            </a:r>
          </a:p>
          <a:p>
            <a:pPr>
              <a:lnSpc>
                <a:spcPct val="150000"/>
              </a:lnSpc>
            </a:pPr>
            <a:r>
              <a:rPr lang="en-US" sz="2200" dirty="0">
                <a:latin typeface="Bell MT" panose="02020503060305020303" pitchFamily="18" charset="0"/>
              </a:rPr>
              <a:t>communicate using messages and share no memory. </a:t>
            </a:r>
            <a:r>
              <a:rPr lang="en-US" sz="2200" dirty="0" smtClean="0">
                <a:latin typeface="Bell MT" panose="02020503060305020303" pitchFamily="18" charset="0"/>
              </a:rPr>
              <a:t>The multikernel </a:t>
            </a:r>
            <a:r>
              <a:rPr lang="en-US" sz="2200" dirty="0">
                <a:latin typeface="Bell MT" panose="02020503060305020303" pitchFamily="18" charset="0"/>
              </a:rPr>
              <a:t>model is guided by three design principles:</a:t>
            </a:r>
          </a:p>
          <a:p>
            <a:pPr>
              <a:lnSpc>
                <a:spcPct val="150000"/>
              </a:lnSpc>
            </a:pPr>
            <a:r>
              <a:rPr lang="en-US" sz="2200" dirty="0">
                <a:latin typeface="Bell MT" panose="02020503060305020303" pitchFamily="18" charset="0"/>
              </a:rPr>
              <a:t>1. Make all inter-core communication explicit.</a:t>
            </a:r>
          </a:p>
          <a:p>
            <a:pPr>
              <a:lnSpc>
                <a:spcPct val="150000"/>
              </a:lnSpc>
            </a:pPr>
            <a:r>
              <a:rPr lang="en-US" sz="2200" dirty="0">
                <a:latin typeface="Bell MT" panose="02020503060305020303" pitchFamily="18" charset="0"/>
              </a:rPr>
              <a:t>2. Make OS structure hardware-neutral.</a:t>
            </a:r>
          </a:p>
          <a:p>
            <a:pPr>
              <a:lnSpc>
                <a:spcPct val="150000"/>
              </a:lnSpc>
            </a:pPr>
            <a:r>
              <a:rPr lang="en-US" sz="2200" dirty="0">
                <a:latin typeface="Bell MT" panose="02020503060305020303" pitchFamily="18" charset="0"/>
              </a:rPr>
              <a:t>3. View state as replicated instead of shared</a:t>
            </a:r>
            <a:r>
              <a:rPr lang="en-US" sz="2200" dirty="0" smtClean="0">
                <a:latin typeface="Bell MT" panose="02020503060305020303" pitchFamily="18" charset="0"/>
              </a:rPr>
              <a:t>.</a:t>
            </a:r>
          </a:p>
          <a:p>
            <a:pPr>
              <a:lnSpc>
                <a:spcPct val="150000"/>
              </a:lnSpc>
            </a:pPr>
            <a:r>
              <a:rPr lang="en-US" sz="2200" dirty="0">
                <a:latin typeface="Bell MT" panose="02020503060305020303" pitchFamily="18" charset="0"/>
              </a:rPr>
              <a:t>These principles allow the OS to benefit from the distributed systems approach to gain improved performance, natural support for hardware heterogeneity, greater modularity, and the ability to reuse algorithms developed for distributed systems.</a:t>
            </a:r>
          </a:p>
          <a:p>
            <a:pPr>
              <a:lnSpc>
                <a:spcPct val="200000"/>
              </a:lnSpc>
            </a:pPr>
            <a:endParaRPr lang="en-US" sz="1600" dirty="0">
              <a:latin typeface="Bell MT" panose="02020503060305020303" pitchFamily="18" charset="0"/>
            </a:endParaRPr>
          </a:p>
        </p:txBody>
      </p:sp>
    </p:spTree>
    <p:extLst>
      <p:ext uri="{BB962C8B-B14F-4D97-AF65-F5344CB8AC3E}">
        <p14:creationId xmlns:p14="http://schemas.microsoft.com/office/powerpoint/2010/main" val="1050212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405" y="675504"/>
            <a:ext cx="9239208" cy="1229496"/>
          </a:xfrm>
        </p:spPr>
        <p:txBody>
          <a:bodyPr>
            <a:normAutofit/>
          </a:bodyPr>
          <a:lstStyle/>
          <a:p>
            <a:pPr algn="ctr"/>
            <a:r>
              <a:rPr lang="en-US" sz="4400" dirty="0"/>
              <a:t>CONCLUDING REMARKS</a:t>
            </a:r>
          </a:p>
        </p:txBody>
      </p:sp>
      <p:sp>
        <p:nvSpPr>
          <p:cNvPr id="3" name="Content Placeholder 2"/>
          <p:cNvSpPr>
            <a:spLocks noGrp="1"/>
          </p:cNvSpPr>
          <p:nvPr>
            <p:ph idx="1"/>
          </p:nvPr>
        </p:nvSpPr>
        <p:spPr>
          <a:xfrm>
            <a:off x="2589212" y="1905000"/>
            <a:ext cx="8915400" cy="4006222"/>
          </a:xfrm>
        </p:spPr>
        <p:txBody>
          <a:bodyPr>
            <a:noAutofit/>
          </a:bodyPr>
          <a:lstStyle/>
          <a:p>
            <a:pPr>
              <a:lnSpc>
                <a:spcPct val="150000"/>
              </a:lnSpc>
            </a:pPr>
            <a:r>
              <a:rPr lang="en-US" sz="2200" dirty="0" smtClean="0">
                <a:latin typeface="Bell MT" panose="02020503060305020303" pitchFamily="18" charset="0"/>
              </a:rPr>
              <a:t>Computer </a:t>
            </a:r>
            <a:r>
              <a:rPr lang="en-US" sz="2200" dirty="0">
                <a:latin typeface="Bell MT" panose="02020503060305020303" pitchFamily="18" charset="0"/>
              </a:rPr>
              <a:t>hardware is changing faster than system software, and in particular operating systems. Current OS structure is tuned for a coherent shared memory with a limited number of homogeneous processors, and is poorly suited to efficiently manage the diversity </a:t>
            </a:r>
            <a:r>
              <a:rPr lang="en-US" sz="2200" dirty="0" smtClean="0">
                <a:latin typeface="Bell MT" panose="02020503060305020303" pitchFamily="18" charset="0"/>
              </a:rPr>
              <a:t>and </a:t>
            </a:r>
            <a:r>
              <a:rPr lang="en-US" sz="2200" dirty="0">
                <a:latin typeface="Bell MT" panose="02020503060305020303" pitchFamily="18" charset="0"/>
              </a:rPr>
              <a:t>scale of future hardware architectures</a:t>
            </a:r>
            <a:r>
              <a:rPr lang="en-US" sz="2200" dirty="0" smtClean="0">
                <a:latin typeface="Bell MT" panose="02020503060305020303" pitchFamily="18" charset="0"/>
              </a:rPr>
              <a:t>.</a:t>
            </a:r>
          </a:p>
          <a:p>
            <a:pPr>
              <a:lnSpc>
                <a:spcPct val="150000"/>
              </a:lnSpc>
            </a:pPr>
            <a:r>
              <a:rPr lang="en-US" sz="2200" dirty="0">
                <a:latin typeface="Bell MT" panose="02020503060305020303" pitchFamily="18" charset="0"/>
              </a:rPr>
              <a:t>Barrelfish, an initial, relatively </a:t>
            </a:r>
            <a:r>
              <a:rPr lang="en-US" sz="2200" dirty="0" err="1">
                <a:latin typeface="Bell MT" panose="02020503060305020303" pitchFamily="18" charset="0"/>
              </a:rPr>
              <a:t>unoptimized</a:t>
            </a:r>
            <a:r>
              <a:rPr lang="en-US" sz="2200" dirty="0">
                <a:latin typeface="Bell MT" panose="02020503060305020303" pitchFamily="18" charset="0"/>
              </a:rPr>
              <a:t> implementation of the multikernel, already demonstrates many of the benefits, while delivering performance on today’s hardware competitive with existing, mature, monolithic kernels</a:t>
            </a:r>
          </a:p>
        </p:txBody>
      </p:sp>
      <p:pic>
        <p:nvPicPr>
          <p:cNvPr id="4" name="Picture 3"/>
          <p:cNvPicPr>
            <a:picLocks noChangeAspect="1"/>
          </p:cNvPicPr>
          <p:nvPr/>
        </p:nvPicPr>
        <p:blipFill>
          <a:blip r:embed="rId2"/>
          <a:stretch>
            <a:fillRect/>
          </a:stretch>
        </p:blipFill>
        <p:spPr>
          <a:xfrm>
            <a:off x="9828758" y="776691"/>
            <a:ext cx="1999661" cy="1268078"/>
          </a:xfrm>
          <a:prstGeom prst="rect">
            <a:avLst/>
          </a:prstGeom>
        </p:spPr>
      </p:pic>
    </p:spTree>
    <p:extLst>
      <p:ext uri="{BB962C8B-B14F-4D97-AF65-F5344CB8AC3E}">
        <p14:creationId xmlns:p14="http://schemas.microsoft.com/office/powerpoint/2010/main" val="180913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REFERENCES</a:t>
            </a:r>
            <a:endParaRPr lang="en-US" sz="4400" dirty="0"/>
          </a:p>
        </p:txBody>
      </p:sp>
      <p:sp>
        <p:nvSpPr>
          <p:cNvPr id="3" name="Content Placeholder 2"/>
          <p:cNvSpPr>
            <a:spLocks noGrp="1"/>
          </p:cNvSpPr>
          <p:nvPr>
            <p:ph idx="1"/>
          </p:nvPr>
        </p:nvSpPr>
        <p:spPr/>
        <p:txBody>
          <a:bodyPr>
            <a:normAutofit fontScale="92500" lnSpcReduction="10000"/>
          </a:bodyPr>
          <a:lstStyle/>
          <a:p>
            <a:pPr lvl="0"/>
            <a:r>
              <a:rPr lang="en-US" sz="2400" u="sng" dirty="0" smtClean="0">
                <a:hlinkClick r:id="rId2"/>
              </a:rPr>
              <a:t>http</a:t>
            </a:r>
            <a:r>
              <a:rPr lang="en-US" sz="2400" u="sng" dirty="0">
                <a:hlinkClick r:id="rId2"/>
              </a:rPr>
              <a:t>://www.barrelfish.org/</a:t>
            </a:r>
            <a:endParaRPr lang="en-US" sz="2400" dirty="0"/>
          </a:p>
          <a:p>
            <a:pPr lvl="0"/>
            <a:r>
              <a:rPr lang="en-US" sz="2400" dirty="0" err="1"/>
              <a:t>Avi</a:t>
            </a:r>
            <a:r>
              <a:rPr lang="en-US" sz="2400" dirty="0"/>
              <a:t> </a:t>
            </a:r>
            <a:r>
              <a:rPr lang="en-US" sz="2400" dirty="0" err="1"/>
              <a:t>Silberschatz,Peter</a:t>
            </a:r>
            <a:r>
              <a:rPr lang="en-US" sz="2400" dirty="0"/>
              <a:t> Baer Galvin and Greg Gagne, Operating System Concepts Eight Edition</a:t>
            </a:r>
          </a:p>
          <a:p>
            <a:pPr lvl="0"/>
            <a:r>
              <a:rPr lang="en-US" sz="2400" dirty="0"/>
              <a:t>P. E. </a:t>
            </a:r>
            <a:r>
              <a:rPr lang="en-US" sz="2400" dirty="0" err="1"/>
              <a:t>McKenney</a:t>
            </a:r>
            <a:r>
              <a:rPr lang="en-US" sz="2400" dirty="0"/>
              <a:t> and J. Walpole. Introducing technology into the Linux kernel: A case study. Operating Systems Review, July 2008</a:t>
            </a:r>
          </a:p>
          <a:p>
            <a:pPr lvl="0"/>
            <a:r>
              <a:rPr lang="en-US" sz="2400" u="sng" dirty="0">
                <a:hlinkClick r:id="rId3"/>
              </a:rPr>
              <a:t>http://www.barrelfish.org/bffaq.html</a:t>
            </a:r>
            <a:endParaRPr lang="en-US" sz="2400" dirty="0"/>
          </a:p>
          <a:p>
            <a:pPr lvl="0"/>
            <a:r>
              <a:rPr lang="en-US" sz="2400" dirty="0" smtClean="0"/>
              <a:t>S</a:t>
            </a:r>
            <a:r>
              <a:rPr lang="en-US" sz="2400" dirty="0"/>
              <a:t>. </a:t>
            </a:r>
            <a:r>
              <a:rPr lang="en-US" sz="2400" dirty="0" err="1"/>
              <a:t>Borkar</a:t>
            </a:r>
            <a:r>
              <a:rPr lang="en-US" sz="2400" dirty="0"/>
              <a:t>. Thousand core chips: a technology perspective. In Proceedings of the 44th Annual Design Automation Conference.</a:t>
            </a:r>
          </a:p>
          <a:p>
            <a:endParaRPr lang="en-US" dirty="0"/>
          </a:p>
        </p:txBody>
      </p:sp>
    </p:spTree>
    <p:extLst>
      <p:ext uri="{BB962C8B-B14F-4D97-AF65-F5344CB8AC3E}">
        <p14:creationId xmlns:p14="http://schemas.microsoft.com/office/powerpoint/2010/main" val="417197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567" y="4388803"/>
            <a:ext cx="8911687" cy="1280890"/>
          </a:xfrm>
        </p:spPr>
        <p:txBody>
          <a:bodyPr>
            <a:noAutofit/>
          </a:bodyPr>
          <a:lstStyle/>
          <a:p>
            <a:pPr algn="r"/>
            <a:r>
              <a:rPr lang="en-US" sz="8000" i="1" u="sng" dirty="0" smtClean="0"/>
              <a:t>THANK YOU</a:t>
            </a:r>
            <a:endParaRPr lang="en-US" sz="8000" i="1" u="sng" dirty="0"/>
          </a:p>
        </p:txBody>
      </p:sp>
    </p:spTree>
    <p:extLst>
      <p:ext uri="{BB962C8B-B14F-4D97-AF65-F5344CB8AC3E}">
        <p14:creationId xmlns:p14="http://schemas.microsoft.com/office/powerpoint/2010/main" val="20385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0205" y="1598140"/>
            <a:ext cx="8048368" cy="1446550"/>
          </a:xfrm>
          <a:prstGeom prst="rect">
            <a:avLst/>
          </a:prstGeom>
          <a:noFill/>
        </p:spPr>
        <p:txBody>
          <a:bodyPr wrap="square" rtlCol="0">
            <a:spAutoFit/>
          </a:bodyPr>
          <a:lstStyle/>
          <a:p>
            <a:pPr algn="ctr"/>
            <a:r>
              <a:rPr lang="en-US" sz="4400" dirty="0" smtClean="0"/>
              <a:t>BARRELFISH </a:t>
            </a:r>
          </a:p>
          <a:p>
            <a:pPr algn="ctr"/>
            <a:r>
              <a:rPr lang="en-US" sz="4400" dirty="0" smtClean="0"/>
              <a:t> OPERATING SYSTEM</a:t>
            </a:r>
            <a:endParaRPr lang="en-US"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014" y="3592213"/>
            <a:ext cx="2190750" cy="2095500"/>
          </a:xfrm>
          <a:prstGeom prst="rect">
            <a:avLst/>
          </a:prstGeom>
        </p:spPr>
      </p:pic>
    </p:spTree>
    <p:extLst>
      <p:ext uri="{BB962C8B-B14F-4D97-AF65-F5344CB8AC3E}">
        <p14:creationId xmlns:p14="http://schemas.microsoft.com/office/powerpoint/2010/main" val="68681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0735" y="700215"/>
            <a:ext cx="8740346" cy="5940088"/>
          </a:xfrm>
          <a:prstGeom prst="rect">
            <a:avLst/>
          </a:prstGeom>
          <a:noFill/>
        </p:spPr>
        <p:txBody>
          <a:bodyPr wrap="square" rtlCol="0">
            <a:spAutoFit/>
          </a:bodyPr>
          <a:lstStyle/>
          <a:p>
            <a:pPr algn="ctr"/>
            <a:r>
              <a:rPr lang="en-US" sz="4400" dirty="0" smtClean="0"/>
              <a:t>CONTENTS</a:t>
            </a:r>
          </a:p>
          <a:p>
            <a:endParaRPr lang="en-US" sz="3600" dirty="0" smtClean="0"/>
          </a:p>
          <a:p>
            <a:pPr marL="285750" indent="-285750">
              <a:lnSpc>
                <a:spcPct val="200000"/>
              </a:lnSpc>
              <a:buFont typeface="Arial" panose="020B0604020202020204" pitchFamily="34" charset="0"/>
              <a:buChar char="•"/>
            </a:pPr>
            <a:r>
              <a:rPr lang="en-US" sz="2200" dirty="0" smtClean="0">
                <a:latin typeface="Bell MT" panose="02020503060305020303" pitchFamily="18" charset="0"/>
              </a:rPr>
              <a:t>INTRODUCTION</a:t>
            </a:r>
          </a:p>
          <a:p>
            <a:pPr marL="285750" indent="-285750">
              <a:lnSpc>
                <a:spcPct val="200000"/>
              </a:lnSpc>
              <a:buFont typeface="Arial" panose="020B0604020202020204" pitchFamily="34" charset="0"/>
              <a:buChar char="•"/>
            </a:pPr>
            <a:r>
              <a:rPr lang="en-US" sz="2200" dirty="0" smtClean="0">
                <a:latin typeface="Bell MT" panose="02020503060305020303" pitchFamily="18" charset="0"/>
              </a:rPr>
              <a:t>WHAT IS AN OPERTING SYSTEM</a:t>
            </a:r>
          </a:p>
          <a:p>
            <a:pPr marL="285750" indent="-285750">
              <a:lnSpc>
                <a:spcPct val="200000"/>
              </a:lnSpc>
              <a:buFont typeface="Arial" panose="020B0604020202020204" pitchFamily="34" charset="0"/>
              <a:buChar char="•"/>
            </a:pPr>
            <a:r>
              <a:rPr lang="en-US" sz="2200" dirty="0" smtClean="0">
                <a:latin typeface="Bell MT" panose="02020503060305020303" pitchFamily="18" charset="0"/>
              </a:rPr>
              <a:t>MAIN GOALS OF AN OPERATING SYSTEM</a:t>
            </a:r>
          </a:p>
          <a:p>
            <a:pPr marL="285750" indent="-285750">
              <a:lnSpc>
                <a:spcPct val="200000"/>
              </a:lnSpc>
              <a:buFont typeface="Arial" panose="020B0604020202020204" pitchFamily="34" charset="0"/>
              <a:buChar char="•"/>
            </a:pPr>
            <a:r>
              <a:rPr lang="en-US" sz="2200" dirty="0" smtClean="0">
                <a:latin typeface="Bell MT" panose="02020503060305020303" pitchFamily="18" charset="0"/>
              </a:rPr>
              <a:t>WHY DO WE NEED BARRELFISH?</a:t>
            </a:r>
          </a:p>
          <a:p>
            <a:pPr marL="285750" indent="-285750">
              <a:lnSpc>
                <a:spcPct val="200000"/>
              </a:lnSpc>
              <a:buFont typeface="Arial" panose="020B0604020202020204" pitchFamily="34" charset="0"/>
              <a:buChar char="•"/>
            </a:pPr>
            <a:r>
              <a:rPr lang="en-US" sz="2200" dirty="0" smtClean="0">
                <a:latin typeface="Bell MT" panose="02020503060305020303" pitchFamily="18" charset="0"/>
              </a:rPr>
              <a:t>BARRELFISH OS ARCHITECTURE</a:t>
            </a:r>
          </a:p>
          <a:p>
            <a:pPr marL="285750" indent="-285750">
              <a:lnSpc>
                <a:spcPct val="200000"/>
              </a:lnSpc>
              <a:buFont typeface="Arial" panose="020B0604020202020204" pitchFamily="34" charset="0"/>
              <a:buChar char="•"/>
            </a:pPr>
            <a:r>
              <a:rPr lang="en-US" sz="2200" dirty="0" smtClean="0">
                <a:latin typeface="Bell MT" panose="02020503060305020303" pitchFamily="18" charset="0"/>
              </a:rPr>
              <a:t>CONCLUDING REMARKS</a:t>
            </a:r>
          </a:p>
          <a:p>
            <a:pPr marL="285750" indent="-285750">
              <a:buFont typeface="Arial" panose="020B0604020202020204" pitchFamily="34" charset="0"/>
              <a:buChar char="•"/>
            </a:pPr>
            <a:endParaRPr lang="en-US" dirty="0" smtClean="0">
              <a:latin typeface="Bell MT" panose="02020503060305020303" pitchFamily="18" charset="0"/>
            </a:endParaRPr>
          </a:p>
          <a:p>
            <a:pPr marL="285750" indent="-285750">
              <a:buFont typeface="Arial" panose="020B0604020202020204" pitchFamily="34" charset="0"/>
              <a:buChar char="•"/>
            </a:pPr>
            <a:endParaRPr lang="en-US" dirty="0">
              <a:latin typeface="Bell MT" panose="02020503060305020303" pitchFamily="18" charset="0"/>
            </a:endParaRPr>
          </a:p>
        </p:txBody>
      </p:sp>
    </p:spTree>
    <p:extLst>
      <p:ext uri="{BB962C8B-B14F-4D97-AF65-F5344CB8AC3E}">
        <p14:creationId xmlns:p14="http://schemas.microsoft.com/office/powerpoint/2010/main" val="427574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897" y="755915"/>
            <a:ext cx="9756195" cy="1280890"/>
          </a:xfrm>
        </p:spPr>
        <p:txBody>
          <a:bodyPr>
            <a:normAutofit/>
          </a:bodyPr>
          <a:lstStyle/>
          <a:p>
            <a:pPr algn="ctr"/>
            <a:r>
              <a:rPr lang="en-US" sz="4400" dirty="0" smtClean="0"/>
              <a:t>INTRODUCTON</a:t>
            </a:r>
            <a:endParaRPr lang="en-US" sz="4400" dirty="0"/>
          </a:p>
        </p:txBody>
      </p:sp>
      <p:sp>
        <p:nvSpPr>
          <p:cNvPr id="3" name="TextBox 2"/>
          <p:cNvSpPr txBox="1"/>
          <p:nvPr/>
        </p:nvSpPr>
        <p:spPr>
          <a:xfrm>
            <a:off x="2592924" y="2160372"/>
            <a:ext cx="7801233" cy="4109715"/>
          </a:xfrm>
          <a:prstGeom prst="rect">
            <a:avLst/>
          </a:prstGeom>
          <a:noFill/>
        </p:spPr>
        <p:txBody>
          <a:bodyPr wrap="square" rtlCol="0">
            <a:spAutoFit/>
          </a:bodyPr>
          <a:lstStyle/>
          <a:p>
            <a:pPr>
              <a:lnSpc>
                <a:spcPct val="150000"/>
              </a:lnSpc>
            </a:pPr>
            <a:r>
              <a:rPr lang="en-US" sz="2200" dirty="0" smtClean="0">
                <a:latin typeface="Bell MT" panose="02020503060305020303" pitchFamily="18" charset="0"/>
              </a:rPr>
              <a:t>Barrelfish is a multi kernel operating system being developed</a:t>
            </a:r>
            <a:r>
              <a:rPr lang="en-US" sz="2200" dirty="0">
                <a:latin typeface="Bell MT" panose="02020503060305020303" pitchFamily="18" charset="0"/>
              </a:rPr>
              <a:t> collaboratively by researchers in the Systems Group at ETH Zurich in Switzerland and at </a:t>
            </a:r>
            <a:r>
              <a:rPr lang="en-US" sz="2200" dirty="0" smtClean="0">
                <a:latin typeface="Bell MT" panose="02020503060305020303" pitchFamily="18" charset="0"/>
                <a:hlinkClick r:id="rId2"/>
              </a:rPr>
              <a:t>Microsoft Research</a:t>
            </a:r>
            <a:r>
              <a:rPr lang="en-US" sz="2200" dirty="0" smtClean="0">
                <a:latin typeface="Bell MT" panose="02020503060305020303" pitchFamily="18" charset="0"/>
              </a:rPr>
              <a:t>. It </a:t>
            </a:r>
            <a:r>
              <a:rPr lang="en-US" sz="2200" dirty="0">
                <a:latin typeface="Bell MT" panose="02020503060305020303" pitchFamily="18" charset="0"/>
              </a:rPr>
              <a:t>consists of a small kernel running on each core (one kernel per core), and while rest of the OS is structured as a distributed system of single-core processes atop these kernels</a:t>
            </a:r>
            <a:r>
              <a:rPr lang="en-US" sz="2200" dirty="0" smtClean="0">
                <a:latin typeface="Bell MT" panose="02020503060305020303" pitchFamily="18" charset="0"/>
              </a:rPr>
              <a:t>.</a:t>
            </a:r>
            <a:r>
              <a:rPr lang="en-US" sz="2200" dirty="0">
                <a:latin typeface="Bell MT" panose="02020503060305020303" pitchFamily="18" charset="0"/>
              </a:rPr>
              <a:t> Barrelfish is written from scratch, almost all in C or assembler, and it runs on x86 platforms, with ports to various other platforms in progress.</a:t>
            </a:r>
            <a:r>
              <a:rPr lang="en-US" sz="2200" dirty="0" smtClean="0">
                <a:latin typeface="Bell MT" panose="02020503060305020303" pitchFamily="18" charset="0"/>
              </a:rPr>
              <a:t> </a:t>
            </a:r>
            <a:endParaRPr lang="en-US" sz="2200" dirty="0">
              <a:latin typeface="Bell MT" panose="020205030603050203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199" y="529412"/>
            <a:ext cx="2059973" cy="1639198"/>
          </a:xfrm>
          <a:prstGeom prst="rect">
            <a:avLst/>
          </a:prstGeom>
        </p:spPr>
      </p:pic>
    </p:spTree>
    <p:extLst>
      <p:ext uri="{BB962C8B-B14F-4D97-AF65-F5344CB8AC3E}">
        <p14:creationId xmlns:p14="http://schemas.microsoft.com/office/powerpoint/2010/main" val="3944201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58701"/>
          </a:xfrm>
        </p:spPr>
        <p:txBody>
          <a:bodyPr>
            <a:normAutofit fontScale="90000"/>
          </a:bodyPr>
          <a:lstStyle/>
          <a:p>
            <a:pPr algn="ctr"/>
            <a:r>
              <a:rPr lang="en-US" sz="4900" dirty="0" smtClean="0"/>
              <a:t>OPERATING SYSTEM</a:t>
            </a: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5" name="TextBox 4"/>
          <p:cNvSpPr txBox="1"/>
          <p:nvPr/>
        </p:nvSpPr>
        <p:spPr>
          <a:xfrm>
            <a:off x="2677297" y="1713470"/>
            <a:ext cx="8827314" cy="2713179"/>
          </a:xfrm>
          <a:prstGeom prst="rect">
            <a:avLst/>
          </a:prstGeom>
          <a:noFill/>
        </p:spPr>
        <p:txBody>
          <a:bodyPr wrap="square" rtlCol="0">
            <a:spAutoFit/>
          </a:bodyPr>
          <a:lstStyle/>
          <a:p>
            <a:pPr>
              <a:lnSpc>
                <a:spcPct val="200000"/>
              </a:lnSpc>
            </a:pPr>
            <a:r>
              <a:rPr lang="en-US" sz="2200" dirty="0">
                <a:latin typeface="Bell MT" panose="02020503060305020303" pitchFamily="18" charset="0"/>
              </a:rPr>
              <a:t>An </a:t>
            </a:r>
            <a:r>
              <a:rPr lang="en-US" sz="2200" b="1" dirty="0">
                <a:latin typeface="Bell MT" panose="02020503060305020303" pitchFamily="18" charset="0"/>
              </a:rPr>
              <a:t>O</a:t>
            </a:r>
            <a:r>
              <a:rPr lang="en-US" sz="2200" b="1" dirty="0" smtClean="0">
                <a:latin typeface="Bell MT" panose="02020503060305020303" pitchFamily="18" charset="0"/>
              </a:rPr>
              <a:t>perating </a:t>
            </a:r>
            <a:r>
              <a:rPr lang="en-US" sz="2200" b="1" dirty="0">
                <a:latin typeface="Bell MT" panose="02020503060305020303" pitchFamily="18" charset="0"/>
              </a:rPr>
              <a:t>S</a:t>
            </a:r>
            <a:r>
              <a:rPr lang="en-US" sz="2200" b="1" dirty="0" smtClean="0">
                <a:latin typeface="Bell MT" panose="02020503060305020303" pitchFamily="18" charset="0"/>
              </a:rPr>
              <a:t>ystem</a:t>
            </a:r>
            <a:r>
              <a:rPr lang="en-US" sz="2200" dirty="0">
                <a:latin typeface="Bell MT" panose="02020503060305020303" pitchFamily="18" charset="0"/>
              </a:rPr>
              <a:t> (</a:t>
            </a:r>
            <a:r>
              <a:rPr lang="en-US" sz="2200" b="1" dirty="0">
                <a:latin typeface="Bell MT" panose="02020503060305020303" pitchFamily="18" charset="0"/>
              </a:rPr>
              <a:t>OS</a:t>
            </a:r>
            <a:r>
              <a:rPr lang="en-US" sz="2200" dirty="0">
                <a:latin typeface="Bell MT" panose="02020503060305020303" pitchFamily="18" charset="0"/>
              </a:rPr>
              <a:t>) is </a:t>
            </a:r>
            <a:r>
              <a:rPr lang="en-US" sz="2200" dirty="0" smtClean="0">
                <a:latin typeface="Bell MT" panose="02020503060305020303" pitchFamily="18" charset="0"/>
              </a:rPr>
              <a:t>system software</a:t>
            </a:r>
            <a:r>
              <a:rPr lang="en-US" sz="2200" dirty="0">
                <a:latin typeface="Bell MT" panose="02020503060305020303" pitchFamily="18" charset="0"/>
              </a:rPr>
              <a:t> that manages computer </a:t>
            </a:r>
            <a:r>
              <a:rPr lang="en-US" sz="2200" dirty="0" smtClean="0">
                <a:latin typeface="Bell MT" panose="02020503060305020303" pitchFamily="18" charset="0"/>
              </a:rPr>
              <a:t>hardware</a:t>
            </a:r>
            <a:r>
              <a:rPr lang="en-US" sz="2200" dirty="0">
                <a:latin typeface="Bell MT" panose="02020503060305020303" pitchFamily="18" charset="0"/>
              </a:rPr>
              <a:t> and software resources and provides common services for computer programs. The operating system is a component of the system software in a computer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985" y="4899839"/>
            <a:ext cx="2562225" cy="1781175"/>
          </a:xfrm>
          <a:prstGeom prst="rect">
            <a:avLst/>
          </a:prstGeom>
        </p:spPr>
      </p:pic>
    </p:spTree>
    <p:extLst>
      <p:ext uri="{BB962C8B-B14F-4D97-AF65-F5344CB8AC3E}">
        <p14:creationId xmlns:p14="http://schemas.microsoft.com/office/powerpoint/2010/main" val="33550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Main Goals of OS</a:t>
            </a:r>
          </a:p>
        </p:txBody>
      </p:sp>
      <p:sp>
        <p:nvSpPr>
          <p:cNvPr id="3" name="TextBox 2"/>
          <p:cNvSpPr txBox="1"/>
          <p:nvPr/>
        </p:nvSpPr>
        <p:spPr>
          <a:xfrm>
            <a:off x="2290119" y="1905000"/>
            <a:ext cx="9214491" cy="3094052"/>
          </a:xfrm>
          <a:prstGeom prst="rect">
            <a:avLst/>
          </a:prstGeom>
          <a:noFill/>
        </p:spPr>
        <p:txBody>
          <a:bodyPr wrap="square" rtlCol="0">
            <a:spAutoFit/>
          </a:bodyPr>
          <a:lstStyle/>
          <a:p>
            <a:pPr marL="609600" indent="-609600">
              <a:lnSpc>
                <a:spcPct val="150000"/>
              </a:lnSpc>
              <a:buFontTx/>
              <a:buAutoNum type="arabicPeriod"/>
            </a:pPr>
            <a:r>
              <a:rPr lang="en-US" sz="2200" dirty="0">
                <a:latin typeface="Bell MT" panose="02020503060305020303" pitchFamily="18" charset="0"/>
              </a:rPr>
              <a:t>Resource</a:t>
            </a:r>
            <a:r>
              <a:rPr lang="en-US" sz="2200" dirty="0"/>
              <a:t> </a:t>
            </a:r>
            <a:r>
              <a:rPr lang="en-US" sz="2200" dirty="0">
                <a:latin typeface="Bell MT" panose="02020503060305020303" pitchFamily="18" charset="0"/>
              </a:rPr>
              <a:t>Management: Disk, CPU cycles, etc. must be managed efficiently to maximize overall system performance</a:t>
            </a:r>
          </a:p>
          <a:p>
            <a:pPr marL="609600" indent="-609600">
              <a:lnSpc>
                <a:spcPct val="150000"/>
              </a:lnSpc>
              <a:buFontTx/>
              <a:buAutoNum type="arabicPeriod"/>
            </a:pPr>
            <a:r>
              <a:rPr lang="en-US" sz="2200" dirty="0">
                <a:latin typeface="Bell MT" panose="02020503060305020303" pitchFamily="18" charset="0"/>
              </a:rPr>
              <a:t>Resource Abstraction: Software interface to simplify use of  hardware resources</a:t>
            </a:r>
          </a:p>
          <a:p>
            <a:pPr marL="609600" indent="-609600">
              <a:lnSpc>
                <a:spcPct val="150000"/>
              </a:lnSpc>
              <a:buFontTx/>
              <a:buAutoNum type="arabicPeriod"/>
            </a:pPr>
            <a:r>
              <a:rPr lang="en-US" sz="2200" dirty="0">
                <a:latin typeface="Bell MT" panose="02020503060305020303" pitchFamily="18" charset="0"/>
              </a:rPr>
              <a:t>Virtualization: Supports resource sharing – gives each process the appearance of an unshared resource</a:t>
            </a:r>
          </a:p>
        </p:txBody>
      </p:sp>
      <p:pic>
        <p:nvPicPr>
          <p:cNvPr id="4" name="Picture 3"/>
          <p:cNvPicPr>
            <a:picLocks noChangeAspect="1"/>
          </p:cNvPicPr>
          <p:nvPr/>
        </p:nvPicPr>
        <p:blipFill>
          <a:blip r:embed="rId2"/>
          <a:stretch>
            <a:fillRect/>
          </a:stretch>
        </p:blipFill>
        <p:spPr>
          <a:xfrm>
            <a:off x="9163544" y="4896047"/>
            <a:ext cx="1560711" cy="1518036"/>
          </a:xfrm>
          <a:prstGeom prst="rect">
            <a:avLst/>
          </a:prstGeom>
        </p:spPr>
      </p:pic>
    </p:spTree>
    <p:extLst>
      <p:ext uri="{BB962C8B-B14F-4D97-AF65-F5344CB8AC3E}">
        <p14:creationId xmlns:p14="http://schemas.microsoft.com/office/powerpoint/2010/main" val="303781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2666" y="752809"/>
            <a:ext cx="6666667" cy="5352381"/>
          </a:xfrm>
          <a:prstGeom prst="rect">
            <a:avLst/>
          </a:prstGeom>
        </p:spPr>
      </p:pic>
    </p:spTree>
    <p:extLst>
      <p:ext uri="{BB962C8B-B14F-4D97-AF65-F5344CB8AC3E}">
        <p14:creationId xmlns:p14="http://schemas.microsoft.com/office/powerpoint/2010/main" val="142415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31202"/>
            <a:ext cx="8911687" cy="1280890"/>
          </a:xfrm>
        </p:spPr>
        <p:txBody>
          <a:bodyPr>
            <a:normAutofit/>
          </a:bodyPr>
          <a:lstStyle/>
          <a:p>
            <a:r>
              <a:rPr lang="en-US" sz="4400" dirty="0"/>
              <a:t>WHY DO WE </a:t>
            </a:r>
            <a:r>
              <a:rPr lang="en-US" sz="4400" dirty="0" smtClean="0"/>
              <a:t>NEED BARRELFISH?</a:t>
            </a:r>
            <a:endParaRPr lang="en-US" sz="4400" dirty="0"/>
          </a:p>
        </p:txBody>
      </p:sp>
      <p:sp>
        <p:nvSpPr>
          <p:cNvPr id="3" name="Content Placeholder 2"/>
          <p:cNvSpPr>
            <a:spLocks noGrp="1"/>
          </p:cNvSpPr>
          <p:nvPr>
            <p:ph idx="1"/>
          </p:nvPr>
        </p:nvSpPr>
        <p:spPr/>
        <p:txBody>
          <a:bodyPr>
            <a:normAutofit fontScale="32500" lnSpcReduction="20000"/>
          </a:bodyPr>
          <a:lstStyle/>
          <a:p>
            <a:endParaRPr lang="en" dirty="0"/>
          </a:p>
          <a:p>
            <a:pPr>
              <a:lnSpc>
                <a:spcPct val="120000"/>
              </a:lnSpc>
            </a:pPr>
            <a:r>
              <a:rPr lang="en-US" sz="6800" dirty="0">
                <a:latin typeface="Bell MT" panose="02020503060305020303" pitchFamily="18" charset="0"/>
              </a:rPr>
              <a:t>The problem is that current operating systems were not designed to support computers with large numbers of processing cores. Efforts are afoot to make existing operating systems work well on existing hardware, but such attempts are incremental at best, and within five or 10 years, we’ll need a new paradigm</a:t>
            </a:r>
            <a:r>
              <a:rPr lang="en-US" sz="6800" dirty="0" smtClean="0">
                <a:latin typeface="Bell MT" panose="02020503060305020303" pitchFamily="18" charset="0"/>
              </a:rPr>
              <a:t>.</a:t>
            </a:r>
          </a:p>
          <a:p>
            <a:pPr>
              <a:lnSpc>
                <a:spcPct val="120000"/>
              </a:lnSpc>
            </a:pPr>
            <a:r>
              <a:rPr lang="en-US" sz="6800" dirty="0">
                <a:latin typeface="Bell MT" panose="02020503060305020303" pitchFamily="18" charset="0"/>
              </a:rPr>
              <a:t>In Barrelfish, each core has its own kernel and does not share memory as it does in Windows or Linux. Instead, the cores communicate by passing </a:t>
            </a:r>
            <a:r>
              <a:rPr lang="en-US" sz="6800" dirty="0" smtClean="0">
                <a:latin typeface="Bell MT" panose="02020503060305020303" pitchFamily="18" charset="0"/>
              </a:rPr>
              <a:t>messages Passing </a:t>
            </a:r>
            <a:r>
              <a:rPr lang="en-US" sz="6800" dirty="0">
                <a:latin typeface="Bell MT" panose="02020503060305020303" pitchFamily="18" charset="0"/>
              </a:rPr>
              <a:t>messages between cores -- such as security information and other information to ensure the OS is running consistently -- is more efficient than sharing memory</a:t>
            </a:r>
          </a:p>
          <a:p>
            <a:endParaRPr lang="en-US" dirty="0"/>
          </a:p>
        </p:txBody>
      </p:sp>
    </p:spTree>
    <p:extLst>
      <p:ext uri="{BB962C8B-B14F-4D97-AF65-F5344CB8AC3E}">
        <p14:creationId xmlns:p14="http://schemas.microsoft.com/office/powerpoint/2010/main" val="113333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3114" y="830128"/>
            <a:ext cx="7850660" cy="2552430"/>
          </a:xfrm>
          <a:prstGeom prst="rect">
            <a:avLst/>
          </a:prstGeom>
        </p:spPr>
        <p:txBody>
          <a:bodyPr wrap="square">
            <a:spAutoFit/>
          </a:bodyPr>
          <a:lstStyle/>
          <a:p>
            <a:pPr marL="285750" indent="-285750">
              <a:buFont typeface="Wingdings" panose="05000000000000000000" pitchFamily="2" charset="2"/>
              <a:buChar char="§"/>
            </a:pPr>
            <a:r>
              <a:rPr lang="en-US" sz="2200" dirty="0">
                <a:latin typeface="Bell MT" panose="02020503060305020303" pitchFamily="18" charset="0"/>
              </a:rPr>
              <a:t>But even if the </a:t>
            </a:r>
            <a:r>
              <a:rPr lang="en-US" sz="2200" dirty="0" smtClean="0">
                <a:latin typeface="Bell MT" panose="02020503060305020303" pitchFamily="18" charset="0"/>
              </a:rPr>
              <a:t>Operating Systems </a:t>
            </a:r>
            <a:r>
              <a:rPr lang="en-US" sz="2200" dirty="0">
                <a:latin typeface="Bell MT" panose="02020503060305020303" pitchFamily="18" charset="0"/>
              </a:rPr>
              <a:t>know how to make use of multiple cores on a chip, most applications today aren't written to take advantage them. So companies such as Microsoft, Intel and Sun have been working to figure out how to write parallel code, which would allow applications to use a number of cores at the same time during </a:t>
            </a:r>
            <a:r>
              <a:rPr lang="en-US" sz="2200" dirty="0" smtClean="0">
                <a:latin typeface="Bell MT" panose="02020503060305020303" pitchFamily="18" charset="0"/>
              </a:rPr>
              <a:t>processing.</a:t>
            </a:r>
          </a:p>
          <a:p>
            <a:pPr marL="285750" indent="-285750">
              <a:lnSpc>
                <a:spcPct val="200000"/>
              </a:lnSpc>
              <a:buFont typeface="Wingdings" panose="05000000000000000000" pitchFamily="2" charset="2"/>
              <a:buChar char="§"/>
            </a:pPr>
            <a:endParaRPr lang="en-US" sz="1600" dirty="0">
              <a:latin typeface="Bell MT" panose="02020503060305020303" pitchFamily="18" charset="0"/>
            </a:endParaRPr>
          </a:p>
        </p:txBody>
      </p:sp>
      <p:sp>
        <p:nvSpPr>
          <p:cNvPr id="5" name="TextBox 4"/>
          <p:cNvSpPr txBox="1"/>
          <p:nvPr/>
        </p:nvSpPr>
        <p:spPr>
          <a:xfrm>
            <a:off x="2693773" y="3714591"/>
            <a:ext cx="7850660" cy="1785104"/>
          </a:xfrm>
          <a:prstGeom prst="rect">
            <a:avLst/>
          </a:prstGeom>
          <a:noFill/>
        </p:spPr>
        <p:txBody>
          <a:bodyPr wrap="square" rtlCol="0">
            <a:spAutoFit/>
          </a:bodyPr>
          <a:lstStyle/>
          <a:p>
            <a:r>
              <a:rPr lang="en-US" sz="2200" dirty="0" smtClean="0">
                <a:latin typeface="Bell MT" panose="02020503060305020303" pitchFamily="18" charset="0"/>
              </a:rPr>
              <a:t>The </a:t>
            </a:r>
            <a:r>
              <a:rPr lang="en-US" sz="2200" dirty="0">
                <a:latin typeface="Bell MT" panose="02020503060305020303" pitchFamily="18" charset="0"/>
              </a:rPr>
              <a:t>multikernel approach means Barrelfish could run on more diverse hardware since it separates the OS from the </a:t>
            </a:r>
            <a:r>
              <a:rPr lang="en-US" sz="2200" dirty="0" smtClean="0">
                <a:latin typeface="Bell MT" panose="02020503060305020303" pitchFamily="18" charset="0"/>
              </a:rPr>
              <a:t>hardware.</a:t>
            </a:r>
            <a:r>
              <a:rPr lang="en-US" sz="2200" dirty="0"/>
              <a:t> </a:t>
            </a:r>
            <a:r>
              <a:rPr lang="en-US" sz="2200" dirty="0">
                <a:latin typeface="Bell MT" panose="02020503060305020303" pitchFamily="18" charset="0"/>
              </a:rPr>
              <a:t>It means the base code of Barrelfish would not have to be altered as much as say, Windows or Linux have been in recent years in order to run on more advanced hardware.</a:t>
            </a:r>
          </a:p>
        </p:txBody>
      </p:sp>
    </p:spTree>
    <p:extLst>
      <p:ext uri="{BB962C8B-B14F-4D97-AF65-F5344CB8AC3E}">
        <p14:creationId xmlns:p14="http://schemas.microsoft.com/office/powerpoint/2010/main" val="2645773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1190</TotalTime>
  <Words>721</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Bell MT</vt:lpstr>
      <vt:lpstr>Century Gothic</vt:lpstr>
      <vt:lpstr>Wingdings</vt:lpstr>
      <vt:lpstr>Wingdings 3</vt:lpstr>
      <vt:lpstr>Wisp</vt:lpstr>
      <vt:lpstr>PowerPoint Presentation</vt:lpstr>
      <vt:lpstr>PowerPoint Presentation</vt:lpstr>
      <vt:lpstr>PowerPoint Presentation</vt:lpstr>
      <vt:lpstr>INTRODUCTON</vt:lpstr>
      <vt:lpstr>OPERATING SYSTEM   </vt:lpstr>
      <vt:lpstr>Main Goals of OS</vt:lpstr>
      <vt:lpstr>PowerPoint Presentation</vt:lpstr>
      <vt:lpstr>WHY DO WE NEED BARRELFISH?</vt:lpstr>
      <vt:lpstr>PowerPoint Presentation</vt:lpstr>
      <vt:lpstr>PowerPoint Presentation</vt:lpstr>
      <vt:lpstr>PowerPoint Presentation</vt:lpstr>
      <vt:lpstr>PowerPoint Presentation</vt:lpstr>
      <vt:lpstr>CONCLUDING REMARKS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BARRELFISH</dc:title>
  <dc:creator>yuki</dc:creator>
  <cp:lastModifiedBy>yuki</cp:lastModifiedBy>
  <cp:revision>36</cp:revision>
  <dcterms:created xsi:type="dcterms:W3CDTF">2015-10-04T11:54:28Z</dcterms:created>
  <dcterms:modified xsi:type="dcterms:W3CDTF">2016-03-30T03:20:46Z</dcterms:modified>
</cp:coreProperties>
</file>