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aveSubsetFonts="1" strictFirstAndLastChars="0">
  <p:sldMasterIdLst>
    <p:sldMasterId id="2147483659" r:id="rId5"/>
  </p:sldMasterIdLst>
  <p:notesMasterIdLst>
    <p:notesMasterId r:id="rId6"/>
  </p:notesMasterIdLst>
  <p:sldIdLst>
    <p:sldId id="256" r:id="rId7"/>
  </p:sldIdLst>
  <p:sldSz cx="9144000" cy="51435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98E02A-5020-497C-A78A-61DF4945DE47}">
  <a:tblStyle styleId="{9C98E02A-5020-497C-A78A-61DF4945DE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d="100" n="100"/>
          <a:sy d="100" n="100"/>
        </p:scale>
        <p:origin x="0" y="0"/>
      </p:cViewPr>
      <p:guideLst>
        <p:guide orient="horz" pos="162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arget="fonts/Roboto-boldItalic.fntdata" Type="http://schemas.openxmlformats.org/officeDocument/2006/relationships/font"/><Relationship Id="rId10" Target="fonts/Roboto-italic.fntdata" Type="http://schemas.openxmlformats.org/officeDocument/2006/relationships/font"/><Relationship Id="rId9" Target="fonts/Roboto-bold.fntdata" Type="http://schemas.openxmlformats.org/officeDocument/2006/relationships/font"/><Relationship Id="rId8" Target="fonts/Roboto-regular.fntdata" Type="http://schemas.openxmlformats.org/officeDocument/2006/relationships/font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https://www.nseindia.com/" TargetMode="External" Type="http://schemas.openxmlformats.org/officeDocument/2006/relationships/hyperlink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/>
              <a:t>Used public data as </a:t>
            </a:r>
            <a:r>
              <a:rPr altLang="en" lang="en"/>
              <a:t>available on </a:t>
            </a:r>
            <a:r>
              <a:rPr altLang="en" lang="en" u="sng">
                <a:solidFill>
                  <a:schemeClr val="hlink"/>
                </a:solidFill>
                <a:hlinkClick r:id="rId2"/>
              </a:rPr>
              <a:t>https://www.nseindia.com/</a:t>
            </a:r>
            <a:endParaRPr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000">
                <a:solidFill>
                  <a:schemeClr val="dk1"/>
                </a:solidFill>
                <a:highlight>
                  <a:srgbClr val="FFFFFF"/>
                </a:highlight>
              </a:rPr>
              <a:t>TOP 5 STOCKS - NIFTY 50 - GAINERS AND LOSERS as on September 8, 2022 | 9:30 a.m.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1000">
                <a:solidFill>
                  <a:schemeClr val="dk1"/>
                </a:solidFill>
                <a:highlight>
                  <a:srgbClr val="FFFFFF"/>
                </a:highlight>
              </a:rPr>
              <a:t>Used Google Sheets to Format and Visualise the data.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en"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image1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5550" y="446775"/>
            <a:ext cx="8172900" cy="9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84625" y="446775"/>
            <a:ext cx="6974100" cy="954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 sz="5000">
                <a:solidFill>
                  <a:schemeClr val="dk2"/>
                </a:solidFill>
              </a:rPr>
              <a:t>    Market Dashboard </a:t>
            </a:r>
            <a:endParaRPr sz="54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5" y="510875"/>
            <a:ext cx="887075" cy="7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graphicFrame>
        <p:nvGraphicFramePr>
          <p:cNvPr id="57" name="Google Shape;57;p13"/>
          <p:cNvGraphicFramePr/>
          <p:nvPr/>
        </p:nvGraphicFramePr>
        <p:xfrm>
          <a:off x="523075" y="15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{9C98E02A-5020-497C-A78A-61DF4945DE47}</a:tableStyleId>
              </a:tblPr>
              <a:tblGrid>
                <a:gridCol w="1005275"/>
                <a:gridCol w="815875"/>
                <a:gridCol w="728450"/>
                <a:gridCol w="728450"/>
              </a:tblGrid>
              <a:tr h="100000">
                <a:tc gridSpan="4"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/>
                        <a:t>TOP 5 STOCKS - NIFTY 50 - GAINERS AND LOSERS</a:t>
                      </a:r>
                      <a:endParaRPr sz="1000"/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/>
                        <a:t>September 8, 2022 | 9:30 a.m.</a:t>
                      </a:r>
                      <a:endParaRPr sz="1000"/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 hMerge="1"/>
                <a:tc hMerge="1"/>
                <a:tc hMerge="1"/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/>
                        <a:t>NAME OF COMPANY</a:t>
                      </a:r>
                      <a:endParaRPr sz="1000"/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/>
                        <a:t>Last Traded Price</a:t>
                      </a:r>
                      <a:endParaRPr sz="1000"/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/>
                        <a:t>% CHANGE</a:t>
                      </a:r>
                      <a:endParaRPr sz="1000"/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/>
                        <a:t>VOLUME</a:t>
                      </a:r>
                      <a:endParaRPr sz="1000"/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00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ASIANPAINT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3,479.85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2.34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2,46,732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BPCL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333.85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2.14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8,22,364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EICHERMOT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3,447.95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1.9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96,674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TECHM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1,075.90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1.9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3,80,894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ULTRACEMCO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6,899.35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1.9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1,22,000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COALINDIA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236.75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-0.88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12,86,749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SBILIFE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1,327.20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-0.33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94,726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ONGC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132.1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-0.3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17,64,098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HEROMOTOCO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2,849.30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-0.19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25,317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 numCol="1"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295C8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CIPLA</a:t>
                      </a:r>
                      <a:endParaRPr sz="1000">
                        <a:solidFill>
                          <a:srgbClr val="295C8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b="1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1,050.00</a:t>
                      </a:r>
                      <a:endParaRPr b="1"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-0.14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en" lang="en" sz="1000">
                          <a:solidFill>
                            <a:srgbClr val="71717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1,45,378</a:t>
                      </a:r>
                      <a:endParaRPr sz="1000">
                        <a:solidFill>
                          <a:srgbClr val="71717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anchor="b" marB="19050" marL="28575" marR="28575" marT="190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8" name="Google Shape;58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800" y="1634237"/>
            <a:ext cx="4554969" cy="29675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59" name="Google Shape;59;p13"/>
          <p:cNvSpPr txBox="1"/>
          <p:nvPr/>
        </p:nvSpPr>
        <p:spPr>
          <a:xfrm>
            <a:off x="6941550" y="510875"/>
            <a:ext cx="1503900" cy="831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>
                <a:solidFill>
                  <a:schemeClr val="dk2"/>
                </a:solidFill>
              </a:rPr>
              <a:t>Top 10 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" b="1" lang="en">
                <a:solidFill>
                  <a:schemeClr val="dk2"/>
                </a:solidFill>
              </a:rPr>
              <a:t>% Change in LTP of Nifty50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