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21" autoAdjust="0"/>
    <p:restoredTop sz="94660"/>
  </p:normalViewPr>
  <p:slideViewPr>
    <p:cSldViewPr snapToGrid="0">
      <p:cViewPr varScale="1">
        <p:scale>
          <a:sx n="97" d="100"/>
          <a:sy n="97" d="100"/>
        </p:scale>
        <p:origin x="655" y="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DF383-2EEA-496B-8F67-E30115A44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2227D7-C885-46F1-8AC3-6A2C57B77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A1034-D169-43E7-9EAF-955F5BDA2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997D-2CED-4FB3-825F-F86590D8E0A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CB02F-9D2A-47D0-BF0D-34B686041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AE70D-A739-476A-8FCB-FD1E890A1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352A-C6B0-4EB0-A4CB-2A2D78717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37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EFFCB-AE5E-4176-87AA-D279E4A4D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0FA3BD-2964-4A44-B381-DFA5EEE60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4306A-74A7-432B-96D0-E539BEDBE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997D-2CED-4FB3-825F-F86590D8E0A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AAB4A-18A2-44A9-966A-81EA97B59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FF3E8-971A-442B-A610-99BC44E41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352A-C6B0-4EB0-A4CB-2A2D78717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75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7C58CC-048D-4EC1-AACC-08A8F37920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2C30DF-9984-40AF-A29C-57CFB68CD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8ED23-2146-446F-8613-099D5FF56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997D-2CED-4FB3-825F-F86590D8E0A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0945E-27A4-419B-B651-35B1B9D28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02977-A709-413B-A76C-82BDACF48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352A-C6B0-4EB0-A4CB-2A2D78717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4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81411-576F-422F-96E9-A20484BFE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9B5C0-C338-4060-B624-DDA563936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B579C-3882-47BD-9816-59F6C39D0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997D-2CED-4FB3-825F-F86590D8E0A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8A600-D730-4A86-BC3D-77531FE77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C50AC-09D6-426C-A03A-8A454F76C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352A-C6B0-4EB0-A4CB-2A2D78717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40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C153F-9D95-4466-959F-55AA0401A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6D2F5-D8FC-4C5F-BFC7-4720CB3C8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B8B9F-429B-4960-AB3C-53D7D0E6F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997D-2CED-4FB3-825F-F86590D8E0A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B5900-6E03-486B-9C54-1F8AF793D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2EBE6-2903-4079-9CBF-B63964700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352A-C6B0-4EB0-A4CB-2A2D78717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7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12C2C-1361-4418-AE22-5E1C85944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3B916-CB38-4BF0-AF26-A910741390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DFA5F-7C8D-45EB-83F0-A4F86D09F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F8848-9EE2-4F58-8521-A2681BA1F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997D-2CED-4FB3-825F-F86590D8E0A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DD18EB-2FF7-4D34-BAFB-D635509E6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5F673-6E86-4571-8103-9E7CC335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352A-C6B0-4EB0-A4CB-2A2D78717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38A88-758F-4F2E-A1D2-EDA8D1CBD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D1AD5-4C3C-4A1A-8778-DBD01E70A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F03362-782C-4229-9DEC-A935C79F9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A26043-BE6D-4262-8B35-FB0BB91460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11A03F-49F2-4B49-A88C-1EF5F822B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04CDF3-CEDB-4B22-B27B-B473DEDF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997D-2CED-4FB3-825F-F86590D8E0A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994B8A-EAE0-47DD-B307-22CDD1BC1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EEFBB9-CF51-414F-8371-246B22630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352A-C6B0-4EB0-A4CB-2A2D78717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24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4EA1B-0B26-4021-97F6-B2A97AC8B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9C6940-D450-47C8-B9AB-3E816E94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997D-2CED-4FB3-825F-F86590D8E0A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E22A3-ABD3-4FCA-B77B-E5314811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03AA12-B184-4A12-B2C9-03B50FCCA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352A-C6B0-4EB0-A4CB-2A2D78717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28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917B49-0A32-4280-84F0-43C52AFAB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997D-2CED-4FB3-825F-F86590D8E0A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F5ACD0-2E9B-4849-8A8D-EB602DAC5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187E67-D5E1-4668-8252-CF3A11F59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352A-C6B0-4EB0-A4CB-2A2D78717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80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0316-39C1-492E-9440-C77B10D8F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FF713-6BFE-4869-9EBE-CC5F9C457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4B1448-C6E2-452F-9106-09289C4FC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D94D7-93DD-42FA-AA8B-807CCFED5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997D-2CED-4FB3-825F-F86590D8E0A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466F7-F614-431C-80AE-FDC0C33CD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7164F-1274-4F51-ADFE-3ACC94EE7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352A-C6B0-4EB0-A4CB-2A2D78717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84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F9F76-CE32-4F96-BA1E-49671562C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EB023E-AAB8-438F-BE6D-034DE7716B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80434-7682-4421-AADA-1D1E05AE2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B9CB5-06F5-4BCB-9424-D1236BE87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997D-2CED-4FB3-825F-F86590D8E0A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A3796-4839-49D4-AA88-69A0D390A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C60A2-7101-41E5-99E4-2D1328FDB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352A-C6B0-4EB0-A4CB-2A2D78717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27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81CE14-77F6-43C4-BED3-D4E0A2E1D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40155-989A-417A-B706-54F5B9BDA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A87D7-41D9-43C5-8EEF-8BF434F4C1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F997D-2CED-4FB3-825F-F86590D8E0A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8CBDF-4886-452B-B511-017FF993DB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CB384-D1AB-451F-9079-4FE08484F2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5352A-C6B0-4EB0-A4CB-2A2D78717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63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2751ED-298E-45CC-A925-4A99566A6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7496" y="2553499"/>
            <a:ext cx="9168224" cy="3107275"/>
          </a:xfrm>
          <a:noFill/>
        </p:spPr>
        <p:txBody>
          <a:bodyPr>
            <a:normAutofit/>
          </a:bodyPr>
          <a:lstStyle/>
          <a:p>
            <a:r>
              <a:rPr lang="en-US" dirty="0">
                <a:solidFill>
                  <a:srgbClr val="080808"/>
                </a:solidFill>
              </a:rPr>
              <a:t>Keyword</a:t>
            </a:r>
          </a:p>
          <a:p>
            <a:pPr marL="457200" indent="-457200">
              <a:buAutoNum type="arabicPeriod"/>
            </a:pPr>
            <a:r>
              <a:rPr lang="en-US" dirty="0" err="1">
                <a:solidFill>
                  <a:srgbClr val="080808"/>
                </a:solidFill>
              </a:rPr>
              <a:t>Mamikos</a:t>
            </a:r>
            <a:endParaRPr lang="en-US" dirty="0">
              <a:solidFill>
                <a:srgbClr val="080808"/>
              </a:solidFill>
            </a:endParaRPr>
          </a:p>
          <a:p>
            <a:pPr marL="457200" indent="-457200">
              <a:buAutoNum type="arabicPeriod"/>
            </a:pPr>
            <a:r>
              <a:rPr lang="en-US" dirty="0" err="1">
                <a:solidFill>
                  <a:srgbClr val="080808"/>
                </a:solidFill>
              </a:rPr>
              <a:t>Mamikost</a:t>
            </a:r>
            <a:endParaRPr lang="en-US" dirty="0">
              <a:solidFill>
                <a:srgbClr val="080808"/>
              </a:solidFill>
            </a:endParaRPr>
          </a:p>
          <a:p>
            <a:pPr marL="457200" indent="-457200">
              <a:buAutoNum type="arabicPeriod"/>
            </a:pPr>
            <a:r>
              <a:rPr lang="en-US" dirty="0">
                <a:solidFill>
                  <a:srgbClr val="080808"/>
                </a:solidFill>
              </a:rPr>
              <a:t>Mami kos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rgbClr val="080808"/>
                </a:solidFill>
              </a:rPr>
              <a:t>Mami </a:t>
            </a:r>
            <a:r>
              <a:rPr lang="en-US" dirty="0" err="1">
                <a:solidFill>
                  <a:srgbClr val="080808"/>
                </a:solidFill>
              </a:rPr>
              <a:t>kost</a:t>
            </a:r>
            <a:endParaRPr lang="en-US" dirty="0">
              <a:solidFill>
                <a:srgbClr val="080808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AD2807-72A4-4AE5-BB15-C9849598D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67447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rgbClr val="080808"/>
                </a:solidFill>
              </a:rPr>
              <a:t>Scraping data </a:t>
            </a:r>
            <a:r>
              <a:rPr lang="en-US" sz="3600" b="1" dirty="0" err="1">
                <a:solidFill>
                  <a:srgbClr val="080808"/>
                </a:solidFill>
              </a:rPr>
              <a:t>mamikos</a:t>
            </a:r>
            <a:r>
              <a:rPr lang="en-US" sz="3600" b="1" dirty="0">
                <a:solidFill>
                  <a:srgbClr val="080808"/>
                </a:solidFill>
              </a:rPr>
              <a:t> </a:t>
            </a:r>
            <a:r>
              <a:rPr lang="en-US" sz="3600" b="1" dirty="0" err="1">
                <a:solidFill>
                  <a:srgbClr val="080808"/>
                </a:solidFill>
              </a:rPr>
              <a:t>dari</a:t>
            </a:r>
            <a:r>
              <a:rPr lang="en-US" sz="3600" b="1" dirty="0">
                <a:solidFill>
                  <a:srgbClr val="080808"/>
                </a:solidFill>
              </a:rPr>
              <a:t> twitter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6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7F4B6-6A05-47D1-8520-045A9289D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8BFE5-4C33-4601-ADA7-1076D267A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8809" y="3429000"/>
            <a:ext cx="3486275" cy="5288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/>
              <a:t>Hasil </a:t>
            </a:r>
            <a:r>
              <a:rPr lang="en-US" sz="3200" b="1" dirty="0" err="1"/>
              <a:t>Wordcloud</a:t>
            </a:r>
            <a:endParaRPr lang="en-US" sz="32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33441F-380E-483E-B0BA-2C327B1FF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84" y="171591"/>
            <a:ext cx="5076029" cy="2290951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E2A524C8-8FD9-4BE7-ABAC-77C36E3B47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667" y="169318"/>
            <a:ext cx="6495249" cy="649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318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37F6A-7E2D-4495-9726-9273EDEC8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 fontScale="90000"/>
          </a:bodyPr>
          <a:lstStyle/>
          <a:p>
            <a:r>
              <a:rPr lang="en-US" sz="3600" b="1" dirty="0" err="1"/>
              <a:t>Sentimen</a:t>
            </a:r>
            <a:r>
              <a:rPr lang="en-US" sz="3600" b="1" dirty="0"/>
              <a:t> </a:t>
            </a:r>
            <a:r>
              <a:rPr lang="en-US" sz="3600" b="1" dirty="0" err="1"/>
              <a:t>Analisis</a:t>
            </a:r>
            <a:br>
              <a:rPr lang="en-US" sz="3600" dirty="0"/>
            </a:br>
            <a:r>
              <a:rPr lang="en-US" sz="3600" dirty="0"/>
              <a:t>1. </a:t>
            </a:r>
            <a:r>
              <a:rPr lang="en-US" sz="3600" dirty="0" err="1"/>
              <a:t>Hapus</a:t>
            </a:r>
            <a:r>
              <a:rPr lang="en-US" sz="3600" dirty="0"/>
              <a:t> Kata yang </a:t>
            </a:r>
            <a:r>
              <a:rPr lang="en-US" sz="3600" dirty="0" err="1"/>
              <a:t>tidak</a:t>
            </a:r>
            <a:r>
              <a:rPr lang="en-US" sz="3600" dirty="0"/>
              <a:t> </a:t>
            </a:r>
            <a:r>
              <a:rPr lang="en-US" sz="3600" dirty="0" err="1"/>
              <a:t>perlu</a:t>
            </a:r>
            <a:r>
              <a:rPr lang="en-US" sz="3600" dirty="0"/>
              <a:t> </a:t>
            </a:r>
            <a:r>
              <a:rPr lang="en-US" sz="3600" dirty="0" err="1"/>
              <a:t>seperti</a:t>
            </a:r>
            <a:r>
              <a:rPr lang="en-US" sz="3600" dirty="0"/>
              <a:t> </a:t>
            </a:r>
            <a:r>
              <a:rPr lang="en-US" sz="3600" i="1" dirty="0" err="1"/>
              <a:t>undipmenfess</a:t>
            </a:r>
            <a:r>
              <a:rPr lang="en-US" sz="3600" i="1" dirty="0"/>
              <a:t>, https, </a:t>
            </a:r>
            <a:r>
              <a:rPr lang="en-US" sz="3600" i="1" dirty="0" err="1"/>
              <a:t>jogmfs</a:t>
            </a:r>
            <a:r>
              <a:rPr lang="en-US" sz="3600" dirty="0"/>
              <a:t>, </a:t>
            </a:r>
            <a:r>
              <a:rPr lang="en-US" sz="3600" dirty="0" err="1"/>
              <a:t>dll</a:t>
            </a:r>
            <a:endParaRPr lang="en-US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DFEA16-E00B-4AA6-A584-9590D8432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642" y="1590945"/>
            <a:ext cx="1016317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50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1878CD-4C62-49DB-95BD-8C091819A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/>
              <a:t>Karena </a:t>
            </a:r>
            <a:r>
              <a:rPr lang="en-US" sz="3600" b="1" dirty="0" err="1"/>
              <a:t>menggunakan</a:t>
            </a:r>
            <a:r>
              <a:rPr lang="en-US" sz="3600" b="1" dirty="0"/>
              <a:t> </a:t>
            </a:r>
            <a:r>
              <a:rPr lang="en-US" sz="3600" b="1" dirty="0" err="1"/>
              <a:t>TextBlob</a:t>
            </a:r>
            <a:r>
              <a:rPr lang="en-US" sz="3600" b="1" dirty="0"/>
              <a:t>, data </a:t>
            </a:r>
            <a:r>
              <a:rPr lang="en-US" sz="3600" b="1" dirty="0" err="1"/>
              <a:t>harus</a:t>
            </a:r>
            <a:r>
              <a:rPr lang="en-US" sz="3600" b="1" dirty="0"/>
              <a:t> </a:t>
            </a:r>
            <a:r>
              <a:rPr lang="en-US" sz="3600" b="1" dirty="0" err="1"/>
              <a:t>ditranslate</a:t>
            </a:r>
            <a:r>
              <a:rPr lang="en-US" sz="3600" b="1" dirty="0"/>
              <a:t> </a:t>
            </a:r>
            <a:r>
              <a:rPr lang="en-US" sz="3600" b="1" dirty="0" err="1"/>
              <a:t>ke</a:t>
            </a:r>
            <a:r>
              <a:rPr lang="en-US" sz="3600" b="1" dirty="0"/>
              <a:t> </a:t>
            </a:r>
            <a:r>
              <a:rPr lang="en-US" sz="3600" b="1" dirty="0" err="1"/>
              <a:t>bahasa</a:t>
            </a:r>
            <a:r>
              <a:rPr lang="en-US" sz="3600" b="1" dirty="0"/>
              <a:t> </a:t>
            </a:r>
            <a:r>
              <a:rPr lang="en-US" sz="3600" b="1" dirty="0" err="1"/>
              <a:t>inggris</a:t>
            </a:r>
            <a:endParaRPr lang="en-US" sz="36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428EF0-56DC-40B0-B790-FD5AE801E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42" y="2345100"/>
            <a:ext cx="1125855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00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34FAFE-BCC4-4184-B354-EEBD88D7A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/>
              <a:t>Hasil sentiment analysis</a:t>
            </a:r>
            <a:br>
              <a:rPr lang="en-US" sz="3600" dirty="0"/>
            </a:br>
            <a:r>
              <a:rPr lang="en-US" sz="3600" dirty="0" err="1"/>
              <a:t>menggunakan</a:t>
            </a:r>
            <a:r>
              <a:rPr lang="en-US" sz="3600" dirty="0"/>
              <a:t> </a:t>
            </a:r>
            <a:r>
              <a:rPr lang="en-US" sz="3600" dirty="0" err="1"/>
              <a:t>TextBlob</a:t>
            </a:r>
            <a:endParaRPr lang="en-US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0004DE-D35D-4D13-A383-BC7FC079B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35" y="1521791"/>
            <a:ext cx="10558626" cy="52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227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EFC85E-8829-42EA-8455-E79BD8FA8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4634703" cy="4621458"/>
          </a:xfrm>
        </p:spPr>
        <p:txBody>
          <a:bodyPr>
            <a:normAutofit/>
          </a:bodyPr>
          <a:lstStyle/>
          <a:p>
            <a:r>
              <a:rPr lang="en-US" sz="3600" b="1" dirty="0"/>
              <a:t>Hasil </a:t>
            </a:r>
            <a:r>
              <a:rPr lang="en-US" sz="3600" b="1" dirty="0" err="1"/>
              <a:t>Perbandingan</a:t>
            </a:r>
            <a:r>
              <a:rPr lang="en-US" sz="3600" b="1" dirty="0"/>
              <a:t> </a:t>
            </a:r>
            <a:r>
              <a:rPr lang="en-US" sz="3600" b="1" dirty="0" err="1"/>
              <a:t>Sentimen</a:t>
            </a:r>
            <a:br>
              <a:rPr lang="en-US" sz="3600" b="1" dirty="0"/>
            </a:br>
            <a:br>
              <a:rPr lang="en-US" sz="3600" b="1" dirty="0"/>
            </a:br>
            <a:r>
              <a:rPr lang="en-US" sz="3600" dirty="0" err="1"/>
              <a:t>Netral</a:t>
            </a:r>
            <a:r>
              <a:rPr lang="en-US" sz="3600" dirty="0"/>
              <a:t>: 124 data</a:t>
            </a:r>
            <a:br>
              <a:rPr lang="en-US" sz="3600" dirty="0"/>
            </a:br>
            <a:r>
              <a:rPr lang="en-US" sz="3600" dirty="0" err="1"/>
              <a:t>Negatif</a:t>
            </a:r>
            <a:r>
              <a:rPr lang="en-US" sz="3600" dirty="0"/>
              <a:t>: 11 data</a:t>
            </a:r>
            <a:br>
              <a:rPr lang="en-US" sz="3600" dirty="0"/>
            </a:br>
            <a:r>
              <a:rPr lang="en-US" sz="3600" dirty="0" err="1"/>
              <a:t>Positif</a:t>
            </a:r>
            <a:r>
              <a:rPr lang="en-US" sz="3600" dirty="0"/>
              <a:t>: 42 data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53BD70F3-16CE-4234-9E96-B6C694508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547" y="1013988"/>
            <a:ext cx="7439482" cy="5605089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40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49A2BD-9604-4ACE-98A0-A4D669180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5386980" cy="4485656"/>
          </a:xfrm>
        </p:spPr>
        <p:txBody>
          <a:bodyPr>
            <a:normAutofit/>
          </a:bodyPr>
          <a:lstStyle/>
          <a:p>
            <a:r>
              <a:rPr lang="en-US" sz="3600" b="1" dirty="0"/>
              <a:t>Word cloud </a:t>
            </a:r>
            <a:r>
              <a:rPr lang="en-US" sz="3600" dirty="0"/>
              <a:t>(</a:t>
            </a:r>
            <a:r>
              <a:rPr lang="en-US" sz="3600" i="1" dirty="0"/>
              <a:t>kata yang </a:t>
            </a:r>
            <a:r>
              <a:rPr lang="en-US" sz="3600" i="1" dirty="0" err="1"/>
              <a:t>sering</a:t>
            </a:r>
            <a:r>
              <a:rPr lang="en-US" sz="3600" i="1" dirty="0"/>
              <a:t> </a:t>
            </a:r>
            <a:r>
              <a:rPr lang="en-US" sz="3600" i="1" dirty="0" err="1"/>
              <a:t>muncul</a:t>
            </a:r>
            <a:r>
              <a:rPr lang="en-US" sz="3600" dirty="0"/>
              <a:t>)</a:t>
            </a:r>
            <a:br>
              <a:rPr lang="en-US" sz="3600" dirty="0"/>
            </a:br>
            <a:r>
              <a:rPr lang="en-US" sz="3600" dirty="0"/>
              <a:t>pada data </a:t>
            </a:r>
            <a:r>
              <a:rPr lang="en-US" sz="3600" dirty="0" err="1"/>
              <a:t>dengan</a:t>
            </a:r>
            <a:r>
              <a:rPr lang="en-US" sz="3600" dirty="0"/>
              <a:t> sentiment </a:t>
            </a:r>
            <a:r>
              <a:rPr lang="en-US" sz="3600" b="1" dirty="0" err="1">
                <a:solidFill>
                  <a:srgbClr val="00B050"/>
                </a:solidFill>
              </a:rPr>
              <a:t>positif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picture containing text, newspaper&#10;&#10;Description automatically generated">
            <a:extLst>
              <a:ext uri="{FF2B5EF4-FFF2-40B4-BE49-F238E27FC236}">
                <a16:creationId xmlns:a16="http://schemas.microsoft.com/office/drawing/2014/main" id="{AD2D9FFE-4F71-47F9-9F74-D6F37F133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598" y="784873"/>
            <a:ext cx="5834204" cy="583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568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42150E-C8EE-4489-9ED9-187B15281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5032714" cy="4279763"/>
          </a:xfrm>
        </p:spPr>
        <p:txBody>
          <a:bodyPr>
            <a:normAutofit/>
          </a:bodyPr>
          <a:lstStyle/>
          <a:p>
            <a:r>
              <a:rPr lang="en-US" sz="3600" b="1" dirty="0"/>
              <a:t>Word cloud</a:t>
            </a:r>
            <a:r>
              <a:rPr lang="en-US" sz="3600" dirty="0"/>
              <a:t> (</a:t>
            </a:r>
            <a:r>
              <a:rPr lang="en-US" sz="3600" i="1" dirty="0"/>
              <a:t>Kata yang </a:t>
            </a:r>
            <a:r>
              <a:rPr lang="en-US" sz="3600" i="1" dirty="0" err="1"/>
              <a:t>sering</a:t>
            </a:r>
            <a:r>
              <a:rPr lang="en-US" sz="3600" i="1" dirty="0"/>
              <a:t> </a:t>
            </a:r>
            <a:r>
              <a:rPr lang="en-US" sz="3600" i="1" dirty="0" err="1"/>
              <a:t>muncul</a:t>
            </a:r>
            <a:r>
              <a:rPr lang="en-US" sz="3600" dirty="0"/>
              <a:t>)</a:t>
            </a:r>
            <a:br>
              <a:rPr lang="en-US" sz="3600" dirty="0"/>
            </a:br>
            <a:r>
              <a:rPr lang="en-US" sz="3600" dirty="0"/>
              <a:t>pada data </a:t>
            </a:r>
            <a:r>
              <a:rPr lang="en-US" sz="3600" dirty="0" err="1"/>
              <a:t>degan</a:t>
            </a:r>
            <a:r>
              <a:rPr lang="en-US" sz="3600" dirty="0"/>
              <a:t> sentiment </a:t>
            </a:r>
            <a:r>
              <a:rPr lang="en-US" sz="3600" b="1" dirty="0" err="1">
                <a:solidFill>
                  <a:srgbClr val="FF0000"/>
                </a:solidFill>
              </a:rPr>
              <a:t>negatif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Calendar&#10;&#10;Description automatically generated">
            <a:extLst>
              <a:ext uri="{FF2B5EF4-FFF2-40B4-BE49-F238E27FC236}">
                <a16:creationId xmlns:a16="http://schemas.microsoft.com/office/drawing/2014/main" id="{2380C54A-1C25-4755-B27A-E36ED15C3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414" y="371997"/>
            <a:ext cx="6247080" cy="624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981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BC14C6D5-C295-4AE7-9EBC-A7D891451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8DE0E0C-D349-42F5-9A39-823BED9EB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71500" y="2376240"/>
            <a:ext cx="2105519" cy="210551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FEC4229-734E-4FC2-B6A0-6DA9B8B1A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036665" y="67603"/>
            <a:ext cx="6972591" cy="6826263"/>
          </a:xfrm>
          <a:custGeom>
            <a:avLst/>
            <a:gdLst>
              <a:gd name="connsiteX0" fmla="*/ 0 w 6972591"/>
              <a:gd name="connsiteY0" fmla="*/ 1976924 h 6826263"/>
              <a:gd name="connsiteX1" fmla="*/ 1976924 w 6972591"/>
              <a:gd name="connsiteY1" fmla="*/ 0 h 6826263"/>
              <a:gd name="connsiteX2" fmla="*/ 6972591 w 6972591"/>
              <a:gd name="connsiteY2" fmla="*/ 0 h 6826263"/>
              <a:gd name="connsiteX3" fmla="*/ 6972590 w 6972591"/>
              <a:gd name="connsiteY3" fmla="*/ 4703010 h 6826263"/>
              <a:gd name="connsiteX4" fmla="*/ 4849338 w 6972591"/>
              <a:gd name="connsiteY4" fmla="*/ 6826263 h 682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72591" h="6826263">
                <a:moveTo>
                  <a:pt x="0" y="1976924"/>
                </a:moveTo>
                <a:lnTo>
                  <a:pt x="1976924" y="0"/>
                </a:lnTo>
                <a:lnTo>
                  <a:pt x="6972591" y="0"/>
                </a:lnTo>
                <a:lnTo>
                  <a:pt x="6972590" y="4703010"/>
                </a:lnTo>
                <a:lnTo>
                  <a:pt x="4849338" y="682626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C01FF70-2FFE-4A99-9E3F-9699B085CA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39100" y="1809291"/>
            <a:ext cx="3790670" cy="421457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FA8D7CA-01D6-49EC-955B-6E51F6FB6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ADAA6A52-6F71-45C6-A3A3-8F4104091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6 w 5353835"/>
              <a:gd name="connsiteY0" fmla="*/ 5273742 h 5353835"/>
              <a:gd name="connsiteX1" fmla="*/ 4927602 w 5353835"/>
              <a:gd name="connsiteY1" fmla="*/ 5273742 h 5353835"/>
              <a:gd name="connsiteX2" fmla="*/ 4847509 w 5353835"/>
              <a:gd name="connsiteY2" fmla="*/ 5353835 h 5353835"/>
              <a:gd name="connsiteX3" fmla="*/ 770599 w 5353835"/>
              <a:gd name="connsiteY3" fmla="*/ 5353835 h 5353835"/>
              <a:gd name="connsiteX4" fmla="*/ 422575 w 5353835"/>
              <a:gd name="connsiteY4" fmla="*/ 80093 h 5353835"/>
              <a:gd name="connsiteX5" fmla="*/ 50266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47509 h 5353835"/>
              <a:gd name="connsiteX8" fmla="*/ 5273742 w 5353835"/>
              <a:gd name="connsiteY8" fmla="*/ 4927602 h 5353835"/>
              <a:gd name="connsiteX9" fmla="*/ 5273742 w 5353835"/>
              <a:gd name="connsiteY9" fmla="*/ 80093 h 5353835"/>
              <a:gd name="connsiteX10" fmla="*/ 0 w 5353835"/>
              <a:gd name="connsiteY10" fmla="*/ 502667 h 5353835"/>
              <a:gd name="connsiteX11" fmla="*/ 80093 w 5353835"/>
              <a:gd name="connsiteY11" fmla="*/ 422574 h 5353835"/>
              <a:gd name="connsiteX12" fmla="*/ 80093 w 5353835"/>
              <a:gd name="connsiteY12" fmla="*/ 4663329 h 5353835"/>
              <a:gd name="connsiteX13" fmla="*/ 0 w 5353835"/>
              <a:gd name="connsiteY13" fmla="*/ 4583236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6" y="5273742"/>
                </a:moveTo>
                <a:lnTo>
                  <a:pt x="4927602" y="5273742"/>
                </a:lnTo>
                <a:lnTo>
                  <a:pt x="4847509" y="5353835"/>
                </a:lnTo>
                <a:lnTo>
                  <a:pt x="770599" y="5353835"/>
                </a:lnTo>
                <a:close/>
                <a:moveTo>
                  <a:pt x="422575" y="80093"/>
                </a:moveTo>
                <a:lnTo>
                  <a:pt x="502668" y="0"/>
                </a:lnTo>
                <a:lnTo>
                  <a:pt x="5353835" y="0"/>
                </a:lnTo>
                <a:lnTo>
                  <a:pt x="5353835" y="4847509"/>
                </a:lnTo>
                <a:lnTo>
                  <a:pt x="5273742" y="4927602"/>
                </a:lnTo>
                <a:lnTo>
                  <a:pt x="5273742" y="80093"/>
                </a:lnTo>
                <a:close/>
                <a:moveTo>
                  <a:pt x="0" y="502667"/>
                </a:moveTo>
                <a:lnTo>
                  <a:pt x="80093" y="422574"/>
                </a:lnTo>
                <a:lnTo>
                  <a:pt x="80093" y="4663329"/>
                </a:lnTo>
                <a:lnTo>
                  <a:pt x="0" y="4583236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69FBCB-D4A8-4C0D-95F4-3E6646EB6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6831" y="212776"/>
            <a:ext cx="4248318" cy="195294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Hasi</a:t>
            </a:r>
            <a:r>
              <a:rPr lang="en-US" sz="3600" b="1" dirty="0">
                <a:solidFill>
                  <a:srgbClr val="080808"/>
                </a:solidFill>
              </a:rPr>
              <a:t>l scraping “</a:t>
            </a:r>
            <a:r>
              <a:rPr lang="en-US" sz="3600" b="1" dirty="0" err="1">
                <a:solidFill>
                  <a:srgbClr val="080808"/>
                </a:solidFill>
              </a:rPr>
              <a:t>mamikost</a:t>
            </a:r>
            <a:r>
              <a:rPr lang="en-US" sz="3600" b="1" dirty="0">
                <a:solidFill>
                  <a:srgbClr val="080808"/>
                </a:solidFill>
              </a:rPr>
              <a:t>”</a:t>
            </a:r>
            <a:br>
              <a:rPr lang="en-US" sz="3600" b="1" dirty="0">
                <a:solidFill>
                  <a:srgbClr val="080808"/>
                </a:solidFill>
              </a:rPr>
            </a:br>
            <a:r>
              <a:rPr lang="en-US" sz="3600" b="1" dirty="0">
                <a:solidFill>
                  <a:srgbClr val="080808"/>
                </a:solidFill>
              </a:rPr>
              <a:t>9 data</a:t>
            </a:r>
            <a:endParaRPr lang="en-US" sz="3600" b="1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DBD14339-4332-4769-B35F-FDA39761E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298702" y="-1"/>
            <a:ext cx="2158854" cy="107942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4D2F742-54E7-4C62-98C5-F8990E2A0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69144" y="523673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176DD56-124E-424A-869A-5281743F2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624288" y="1584143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2401BDF6-9398-44DA-B3E3-5E3E9D80A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934212" y="4355671"/>
            <a:ext cx="1981336" cy="2736866"/>
          </a:xfrm>
          <a:custGeom>
            <a:avLst/>
            <a:gdLst>
              <a:gd name="connsiteX0" fmla="*/ 0 w 1981336"/>
              <a:gd name="connsiteY0" fmla="*/ 0 h 2736866"/>
              <a:gd name="connsiteX1" fmla="*/ 1981336 w 1981336"/>
              <a:gd name="connsiteY1" fmla="*/ 1981336 h 2736866"/>
              <a:gd name="connsiteX2" fmla="*/ 1225806 w 1981336"/>
              <a:gd name="connsiteY2" fmla="*/ 2736866 h 2736866"/>
              <a:gd name="connsiteX3" fmla="*/ 0 w 1981336"/>
              <a:gd name="connsiteY3" fmla="*/ 2736866 h 2736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1336" h="2736866">
                <a:moveTo>
                  <a:pt x="0" y="0"/>
                </a:moveTo>
                <a:lnTo>
                  <a:pt x="1981336" y="1981336"/>
                </a:lnTo>
                <a:lnTo>
                  <a:pt x="1225806" y="2736866"/>
                </a:lnTo>
                <a:lnTo>
                  <a:pt x="0" y="273686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90BDA9F5-1E5C-404B-9A6C-5D5C8E0D1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75436" y="3687690"/>
            <a:ext cx="6325510" cy="317030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7" name="Picture 26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04D7855D-0676-41D9-8E5F-FBD289AFA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36" y="2165724"/>
            <a:ext cx="11783306" cy="458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350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19F6271-02F9-4360-8602-50CEE2D14726}"/>
              </a:ext>
            </a:extLst>
          </p:cNvPr>
          <p:cNvSpPr txBox="1">
            <a:spLocks/>
          </p:cNvSpPr>
          <p:nvPr/>
        </p:nvSpPr>
        <p:spPr>
          <a:xfrm>
            <a:off x="3866831" y="420573"/>
            <a:ext cx="4248318" cy="174515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rgbClr val="080808"/>
                </a:solidFill>
              </a:rPr>
              <a:t>Hasil scraping “</a:t>
            </a:r>
            <a:r>
              <a:rPr lang="en-US" sz="3600" b="1" dirty="0" err="1">
                <a:solidFill>
                  <a:srgbClr val="080808"/>
                </a:solidFill>
              </a:rPr>
              <a:t>mamikos</a:t>
            </a:r>
            <a:r>
              <a:rPr lang="en-US" sz="3600" b="1" dirty="0">
                <a:solidFill>
                  <a:srgbClr val="080808"/>
                </a:solidFill>
              </a:rPr>
              <a:t>”</a:t>
            </a:r>
            <a:br>
              <a:rPr lang="en-US" sz="3600" b="1" dirty="0">
                <a:solidFill>
                  <a:srgbClr val="080808"/>
                </a:solidFill>
              </a:rPr>
            </a:br>
            <a:r>
              <a:rPr lang="en-US" sz="3600" b="1" dirty="0">
                <a:solidFill>
                  <a:srgbClr val="080808"/>
                </a:solidFill>
              </a:rPr>
              <a:t>142 data</a:t>
            </a:r>
          </a:p>
        </p:txBody>
      </p:sp>
      <p:pic>
        <p:nvPicPr>
          <p:cNvPr id="17" name="Picture 16" descr="Graphical user interface&#10;&#10;Description automatically generated">
            <a:extLst>
              <a:ext uri="{FF2B5EF4-FFF2-40B4-BE49-F238E27FC236}">
                <a16:creationId xmlns:a16="http://schemas.microsoft.com/office/drawing/2014/main" id="{FE63CD72-F54F-4C4E-ABEA-2065D2E51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37" y="2124519"/>
            <a:ext cx="11494539" cy="431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383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161F57-DBBF-4D37-82C8-A6D40F757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05" y="905173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Hasil scraping “</a:t>
            </a:r>
            <a:r>
              <a:rPr lang="en-US" sz="3600" dirty="0" err="1"/>
              <a:t>mami</a:t>
            </a:r>
            <a:r>
              <a:rPr lang="en-US" sz="3600" dirty="0"/>
              <a:t> kos” 171 data</a:t>
            </a:r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1" name="Picture 2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E7B08A8-5AEB-4B7E-9C40-A3D2DD42B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74" y="2256503"/>
            <a:ext cx="11729182" cy="437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69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C74999-0C58-4582-9772-04480B854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0544" y="797224"/>
            <a:ext cx="6957396" cy="669939"/>
          </a:xfrm>
        </p:spPr>
        <p:txBody>
          <a:bodyPr anchor="t">
            <a:normAutofit/>
          </a:bodyPr>
          <a:lstStyle/>
          <a:p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Hasil scraping “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mami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kost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” 15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E64DD4F-A154-41E9-A1AA-41CBF1193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4" y="1765375"/>
            <a:ext cx="11833596" cy="438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01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3FA537-34AF-41FA-9892-5467D1528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1887" y="642796"/>
            <a:ext cx="9168225" cy="5830432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Kemudian</a:t>
            </a:r>
            <a:br>
              <a:rPr lang="en-US" sz="36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</a:br>
            <a:r>
              <a:rPr lang="en-US" sz="3600" b="1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dari</a:t>
            </a:r>
            <a:r>
              <a:rPr lang="en-US" sz="36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338 data (</a:t>
            </a:r>
            <a:r>
              <a:rPr lang="en-US" sz="3600" b="1" i="1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jumlah</a:t>
            </a:r>
            <a:r>
              <a:rPr lang="en-US" sz="3600" b="1" i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i="1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seluruh</a:t>
            </a:r>
            <a:r>
              <a:rPr lang="en-US" sz="3600" b="1" i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data </a:t>
            </a:r>
            <a:r>
              <a:rPr lang="en-US" sz="3600" b="1" i="1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hasil</a:t>
            </a:r>
            <a:r>
              <a:rPr lang="en-US" sz="3600" b="1" i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scraping</a:t>
            </a:r>
            <a:r>
              <a:rPr lang="en-US" sz="36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)</a:t>
            </a:r>
            <a:br>
              <a:rPr lang="en-US" sz="36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</a:br>
            <a:r>
              <a:rPr lang="en-US" sz="3600" b="1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dilakukan</a:t>
            </a:r>
            <a:r>
              <a:rPr lang="en-US" sz="36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filtering </a:t>
            </a:r>
            <a:r>
              <a:rPr lang="en-US" sz="3600" b="1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diambil</a:t>
            </a:r>
            <a:r>
              <a:rPr lang="en-US" sz="36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36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</a:br>
            <a:r>
              <a:rPr lang="en-US" sz="3600" b="1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hanya</a:t>
            </a:r>
            <a:r>
              <a:rPr lang="en-US" sz="36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tweet yang </a:t>
            </a:r>
            <a:br>
              <a:rPr lang="en-US" sz="36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</a:br>
            <a:r>
              <a:rPr lang="en-US" sz="3600" b="1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menggunakan</a:t>
            </a:r>
            <a:r>
              <a:rPr lang="en-US" sz="36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bahasa</a:t>
            </a:r>
            <a:r>
              <a:rPr lang="en-US" sz="36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Indonesia</a:t>
            </a:r>
            <a:br>
              <a:rPr lang="en-US" sz="36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</a:br>
            <a:r>
              <a:rPr lang="en-US" sz="3600" b="1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menjadi</a:t>
            </a:r>
            <a:r>
              <a:rPr lang="en-US" sz="36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hanya</a:t>
            </a:r>
            <a:r>
              <a:rPr lang="en-US" sz="36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178 data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73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E59E8-E104-4BF7-90D6-E23689D5A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/>
              <a:t>Preprocessing -&gt; </a:t>
            </a:r>
            <a:r>
              <a:rPr lang="en-US" sz="3600" b="1" dirty="0" err="1"/>
              <a:t>Tokenisasi</a:t>
            </a:r>
            <a:r>
              <a:rPr lang="en-US" sz="3600" b="1" dirty="0"/>
              <a:t>  </a:t>
            </a:r>
            <a:r>
              <a:rPr lang="en-US" sz="3600" dirty="0"/>
              <a:t>-&gt; </a:t>
            </a:r>
            <a:r>
              <a:rPr lang="en-US" sz="3600" dirty="0" err="1"/>
              <a:t>dipisah</a:t>
            </a:r>
            <a:r>
              <a:rPr lang="en-US" sz="3600" dirty="0"/>
              <a:t> per kata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46675E-9559-4D9D-AEFD-9458B6495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13" y="2002150"/>
            <a:ext cx="11950574" cy="453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35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7B778-BE07-461F-BA71-07D9046D1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 err="1"/>
              <a:t>Menghapus</a:t>
            </a:r>
            <a:r>
              <a:rPr lang="en-US" sz="3600" b="1" dirty="0"/>
              <a:t> </a:t>
            </a:r>
            <a:r>
              <a:rPr lang="en-US" sz="3600" b="1" dirty="0" err="1"/>
              <a:t>StopWords</a:t>
            </a:r>
            <a:br>
              <a:rPr lang="en-US" sz="3600" dirty="0"/>
            </a:br>
            <a:r>
              <a:rPr lang="en-US" sz="3600" dirty="0"/>
              <a:t>(</a:t>
            </a:r>
            <a:r>
              <a:rPr lang="en-US" sz="3600" i="1" dirty="0"/>
              <a:t>Kata/</a:t>
            </a:r>
            <a:r>
              <a:rPr lang="en-US" sz="3600" i="1" dirty="0" err="1"/>
              <a:t>emot</a:t>
            </a:r>
            <a:r>
              <a:rPr lang="en-US" sz="3600" i="1" dirty="0"/>
              <a:t>/</a:t>
            </a:r>
            <a:r>
              <a:rPr lang="en-US" sz="3600" i="1" dirty="0" err="1"/>
              <a:t>tanda</a:t>
            </a:r>
            <a:r>
              <a:rPr lang="en-US" sz="3600" i="1" dirty="0"/>
              <a:t> </a:t>
            </a:r>
            <a:r>
              <a:rPr lang="en-US" sz="3600" i="1" dirty="0" err="1"/>
              <a:t>baca</a:t>
            </a:r>
            <a:r>
              <a:rPr lang="en-US" sz="3600" i="1" dirty="0"/>
              <a:t> yang </a:t>
            </a:r>
            <a:r>
              <a:rPr lang="en-US" sz="3600" i="1" dirty="0" err="1"/>
              <a:t>tidak</a:t>
            </a:r>
            <a:r>
              <a:rPr lang="en-US" sz="3600" i="1" dirty="0"/>
              <a:t> </a:t>
            </a:r>
            <a:r>
              <a:rPr lang="en-US" sz="3600" i="1" dirty="0" err="1"/>
              <a:t>perlu</a:t>
            </a:r>
            <a:r>
              <a:rPr lang="en-US" sz="3600" dirty="0"/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572086-3D3A-40D5-BDF1-E81A2373F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25" y="2147900"/>
            <a:ext cx="12013949" cy="316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510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2A3BC3-5350-487C-89E1-EE773D2B5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 err="1"/>
              <a:t>Wordcloud</a:t>
            </a:r>
            <a:br>
              <a:rPr lang="en-US" sz="3600" dirty="0"/>
            </a:br>
            <a:r>
              <a:rPr lang="en-US" sz="3600" dirty="0"/>
              <a:t>1. </a:t>
            </a:r>
            <a:r>
              <a:rPr lang="en-US" sz="3600" dirty="0" err="1"/>
              <a:t>Gabungkan</a:t>
            </a:r>
            <a:r>
              <a:rPr lang="en-US" sz="3600" dirty="0"/>
              <a:t> </a:t>
            </a:r>
            <a:r>
              <a:rPr lang="en-US" sz="3600" dirty="0" err="1"/>
              <a:t>Semua</a:t>
            </a:r>
            <a:r>
              <a:rPr lang="en-US" sz="3600" dirty="0"/>
              <a:t> kata </a:t>
            </a:r>
            <a:r>
              <a:rPr lang="en-US" sz="3600" dirty="0" err="1"/>
              <a:t>menjadi</a:t>
            </a:r>
            <a:r>
              <a:rPr lang="en-US" sz="3600" dirty="0"/>
              <a:t> </a:t>
            </a:r>
            <a:r>
              <a:rPr lang="en-US" sz="3600" dirty="0" err="1"/>
              <a:t>satu</a:t>
            </a:r>
            <a:endParaRPr lang="en-US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A6CB94-4DF7-40DE-BF81-C555EF8AA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71" y="1442024"/>
            <a:ext cx="11831658" cy="487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110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186</Words>
  <Application>Microsoft Office PowerPoint</Application>
  <PresentationFormat>Widescreen</PresentationFormat>
  <Paragraphs>21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Scraping data mamikos dari twitter</vt:lpstr>
      <vt:lpstr>Hasil scraping “mamikost” 9 data</vt:lpstr>
      <vt:lpstr>PowerPoint Presentation</vt:lpstr>
      <vt:lpstr>Hasil scraping “mami kos” 171 data</vt:lpstr>
      <vt:lpstr>Hasil scraping “mami kost” 15 data</vt:lpstr>
      <vt:lpstr>Kemudian dari 338 data (jumlah seluruh data hasil scraping) dilakukan filtering diambil  hanya tweet yang  menggunakan bahasa Indonesia menjadi hanya 178 data</vt:lpstr>
      <vt:lpstr>Preprocessing -&gt; Tokenisasi  -&gt; dipisah per kata</vt:lpstr>
      <vt:lpstr>Menghapus StopWords (Kata/emot/tanda baca yang tidak perlu)</vt:lpstr>
      <vt:lpstr>Wordcloud 1. Gabungkan Semua kata menjadi satu</vt:lpstr>
      <vt:lpstr>PowerPoint Presentation</vt:lpstr>
      <vt:lpstr>Sentimen Analisis 1. Hapus Kata yang tidak perlu seperti undipmenfess, https, jogmfs, dll</vt:lpstr>
      <vt:lpstr>Karena menggunakan TextBlob, data harus ditranslate ke bahasa inggris</vt:lpstr>
      <vt:lpstr>Hasil sentiment analysis menggunakan TextBlob</vt:lpstr>
      <vt:lpstr>Hasil Perbandingan Sentimen  Netral: 124 data Negatif: 11 data Positif: 42 data</vt:lpstr>
      <vt:lpstr>Word cloud (kata yang sering muncul) pada data dengan sentiment positif</vt:lpstr>
      <vt:lpstr>Word cloud (Kata yang sering muncul) pada data degan sentiment negatif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Reo Sahobby</dc:creator>
  <cp:lastModifiedBy>Reo Sahobby</cp:lastModifiedBy>
  <cp:revision>31</cp:revision>
  <dcterms:created xsi:type="dcterms:W3CDTF">2021-09-21T09:42:46Z</dcterms:created>
  <dcterms:modified xsi:type="dcterms:W3CDTF">2021-09-21T10:13:10Z</dcterms:modified>
</cp:coreProperties>
</file>