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4E354-30B2-4FDF-8E51-5031B45A0A9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250AAF-3CCE-4FC9-ADFA-DF4860712652}">
      <dgm:prSet/>
      <dgm:spPr/>
      <dgm:t>
        <a:bodyPr/>
        <a:lstStyle/>
        <a:p>
          <a:r>
            <a:rPr lang="en-US"/>
            <a:t>All data from Baseball Savant</a:t>
          </a:r>
        </a:p>
      </dgm:t>
    </dgm:pt>
    <dgm:pt modelId="{6B1D3518-75DF-4B85-8EA5-CC4162F2EAF9}" type="parTrans" cxnId="{F00CA606-1C8C-4F8F-B926-DE739BED4223}">
      <dgm:prSet/>
      <dgm:spPr/>
      <dgm:t>
        <a:bodyPr/>
        <a:lstStyle/>
        <a:p>
          <a:endParaRPr lang="en-US"/>
        </a:p>
      </dgm:t>
    </dgm:pt>
    <dgm:pt modelId="{EC146DCE-1D42-4C83-8371-8A3946EEC816}" type="sibTrans" cxnId="{F00CA606-1C8C-4F8F-B926-DE739BED4223}">
      <dgm:prSet/>
      <dgm:spPr/>
      <dgm:t>
        <a:bodyPr/>
        <a:lstStyle/>
        <a:p>
          <a:endParaRPr lang="en-US"/>
        </a:p>
      </dgm:t>
    </dgm:pt>
    <dgm:pt modelId="{39DB644B-441C-45A9-8B63-CD73E38C6893}">
      <dgm:prSet/>
      <dgm:spPr/>
      <dgm:t>
        <a:bodyPr/>
        <a:lstStyle/>
        <a:p>
          <a:r>
            <a:rPr lang="en-US"/>
            <a:t>Utilize NumPy, Pandas in Python in order to preprocess/clean</a:t>
          </a:r>
        </a:p>
      </dgm:t>
    </dgm:pt>
    <dgm:pt modelId="{B6F8263B-22D1-48BA-B8C8-F70DFE46CB20}" type="parTrans" cxnId="{E5DD0257-9AB7-4B0B-923E-EA45DAEA0DF7}">
      <dgm:prSet/>
      <dgm:spPr/>
      <dgm:t>
        <a:bodyPr/>
        <a:lstStyle/>
        <a:p>
          <a:endParaRPr lang="en-US"/>
        </a:p>
      </dgm:t>
    </dgm:pt>
    <dgm:pt modelId="{6C6838F1-8443-4B49-B8D7-63A120559624}" type="sibTrans" cxnId="{E5DD0257-9AB7-4B0B-923E-EA45DAEA0DF7}">
      <dgm:prSet/>
      <dgm:spPr/>
      <dgm:t>
        <a:bodyPr/>
        <a:lstStyle/>
        <a:p>
          <a:endParaRPr lang="en-US"/>
        </a:p>
      </dgm:t>
    </dgm:pt>
    <dgm:pt modelId="{0A936CB6-693E-4644-B47C-6973FF59AF39}" type="pres">
      <dgm:prSet presAssocID="{7BF4E354-30B2-4FDF-8E51-5031B45A0A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149C5A-31D3-0A46-A113-F2614480ED4C}" type="pres">
      <dgm:prSet presAssocID="{4D250AAF-3CCE-4FC9-ADFA-DF4860712652}" presName="hierRoot1" presStyleCnt="0"/>
      <dgm:spPr/>
    </dgm:pt>
    <dgm:pt modelId="{0AA7BE22-2390-FB44-897D-672FF961CFE9}" type="pres">
      <dgm:prSet presAssocID="{4D250AAF-3CCE-4FC9-ADFA-DF4860712652}" presName="composite" presStyleCnt="0"/>
      <dgm:spPr/>
    </dgm:pt>
    <dgm:pt modelId="{CDF42A66-1F32-B94F-BFE9-A5E401780852}" type="pres">
      <dgm:prSet presAssocID="{4D250AAF-3CCE-4FC9-ADFA-DF4860712652}" presName="background" presStyleLbl="node0" presStyleIdx="0" presStyleCnt="2"/>
      <dgm:spPr/>
    </dgm:pt>
    <dgm:pt modelId="{48669281-6EFA-1949-9F99-A0C6047C0B0A}" type="pres">
      <dgm:prSet presAssocID="{4D250AAF-3CCE-4FC9-ADFA-DF4860712652}" presName="text" presStyleLbl="fgAcc0" presStyleIdx="0" presStyleCnt="2">
        <dgm:presLayoutVars>
          <dgm:chPref val="3"/>
        </dgm:presLayoutVars>
      </dgm:prSet>
      <dgm:spPr/>
    </dgm:pt>
    <dgm:pt modelId="{7CF9EFC0-C8D4-C043-A41B-7B80A3701EB9}" type="pres">
      <dgm:prSet presAssocID="{4D250AAF-3CCE-4FC9-ADFA-DF4860712652}" presName="hierChild2" presStyleCnt="0"/>
      <dgm:spPr/>
    </dgm:pt>
    <dgm:pt modelId="{0B5D32F1-4722-BA49-A4D8-03729F6013C0}" type="pres">
      <dgm:prSet presAssocID="{39DB644B-441C-45A9-8B63-CD73E38C6893}" presName="hierRoot1" presStyleCnt="0"/>
      <dgm:spPr/>
    </dgm:pt>
    <dgm:pt modelId="{6816CF1B-0957-014E-BA43-2EB230E28A8D}" type="pres">
      <dgm:prSet presAssocID="{39DB644B-441C-45A9-8B63-CD73E38C6893}" presName="composite" presStyleCnt="0"/>
      <dgm:spPr/>
    </dgm:pt>
    <dgm:pt modelId="{D02C152A-4602-2E49-B6FF-25902610FA9D}" type="pres">
      <dgm:prSet presAssocID="{39DB644B-441C-45A9-8B63-CD73E38C6893}" presName="background" presStyleLbl="node0" presStyleIdx="1" presStyleCnt="2"/>
      <dgm:spPr/>
    </dgm:pt>
    <dgm:pt modelId="{0FAE2F79-A390-8C45-B961-DCE4877AD026}" type="pres">
      <dgm:prSet presAssocID="{39DB644B-441C-45A9-8B63-CD73E38C6893}" presName="text" presStyleLbl="fgAcc0" presStyleIdx="1" presStyleCnt="2">
        <dgm:presLayoutVars>
          <dgm:chPref val="3"/>
        </dgm:presLayoutVars>
      </dgm:prSet>
      <dgm:spPr/>
    </dgm:pt>
    <dgm:pt modelId="{432AE16A-29BD-D948-8306-1997511CB775}" type="pres">
      <dgm:prSet presAssocID="{39DB644B-441C-45A9-8B63-CD73E38C6893}" presName="hierChild2" presStyleCnt="0"/>
      <dgm:spPr/>
    </dgm:pt>
  </dgm:ptLst>
  <dgm:cxnLst>
    <dgm:cxn modelId="{F00CA606-1C8C-4F8F-B926-DE739BED4223}" srcId="{7BF4E354-30B2-4FDF-8E51-5031B45A0A9F}" destId="{4D250AAF-3CCE-4FC9-ADFA-DF4860712652}" srcOrd="0" destOrd="0" parTransId="{6B1D3518-75DF-4B85-8EA5-CC4162F2EAF9}" sibTransId="{EC146DCE-1D42-4C83-8371-8A3946EEC816}"/>
    <dgm:cxn modelId="{E5DD0257-9AB7-4B0B-923E-EA45DAEA0DF7}" srcId="{7BF4E354-30B2-4FDF-8E51-5031B45A0A9F}" destId="{39DB644B-441C-45A9-8B63-CD73E38C6893}" srcOrd="1" destOrd="0" parTransId="{B6F8263B-22D1-48BA-B8C8-F70DFE46CB20}" sibTransId="{6C6838F1-8443-4B49-B8D7-63A120559624}"/>
    <dgm:cxn modelId="{4BC98D9F-0642-184B-B82A-75F8C3BE397F}" type="presOf" srcId="{7BF4E354-30B2-4FDF-8E51-5031B45A0A9F}" destId="{0A936CB6-693E-4644-B47C-6973FF59AF39}" srcOrd="0" destOrd="0" presId="urn:microsoft.com/office/officeart/2005/8/layout/hierarchy1"/>
    <dgm:cxn modelId="{736650AF-3089-FC4D-8251-FBB81AEB52D3}" type="presOf" srcId="{4D250AAF-3CCE-4FC9-ADFA-DF4860712652}" destId="{48669281-6EFA-1949-9F99-A0C6047C0B0A}" srcOrd="0" destOrd="0" presId="urn:microsoft.com/office/officeart/2005/8/layout/hierarchy1"/>
    <dgm:cxn modelId="{A088D2EA-E9AE-0944-ACB7-901B6A719FF1}" type="presOf" srcId="{39DB644B-441C-45A9-8B63-CD73E38C6893}" destId="{0FAE2F79-A390-8C45-B961-DCE4877AD026}" srcOrd="0" destOrd="0" presId="urn:microsoft.com/office/officeart/2005/8/layout/hierarchy1"/>
    <dgm:cxn modelId="{96177BDB-54D7-9746-A486-B90F80FABFE4}" type="presParOf" srcId="{0A936CB6-693E-4644-B47C-6973FF59AF39}" destId="{5E149C5A-31D3-0A46-A113-F2614480ED4C}" srcOrd="0" destOrd="0" presId="urn:microsoft.com/office/officeart/2005/8/layout/hierarchy1"/>
    <dgm:cxn modelId="{96D1B16A-8BD9-CB4D-BD18-CFC7446ECE82}" type="presParOf" srcId="{5E149C5A-31D3-0A46-A113-F2614480ED4C}" destId="{0AA7BE22-2390-FB44-897D-672FF961CFE9}" srcOrd="0" destOrd="0" presId="urn:microsoft.com/office/officeart/2005/8/layout/hierarchy1"/>
    <dgm:cxn modelId="{F177EBE0-B338-724F-AE42-609FE71F1F4E}" type="presParOf" srcId="{0AA7BE22-2390-FB44-897D-672FF961CFE9}" destId="{CDF42A66-1F32-B94F-BFE9-A5E401780852}" srcOrd="0" destOrd="0" presId="urn:microsoft.com/office/officeart/2005/8/layout/hierarchy1"/>
    <dgm:cxn modelId="{083C9B90-3685-C84D-90BF-0B3D23FD964C}" type="presParOf" srcId="{0AA7BE22-2390-FB44-897D-672FF961CFE9}" destId="{48669281-6EFA-1949-9F99-A0C6047C0B0A}" srcOrd="1" destOrd="0" presId="urn:microsoft.com/office/officeart/2005/8/layout/hierarchy1"/>
    <dgm:cxn modelId="{E6F893A8-8EC9-BD4E-8290-54FF1DADBC8A}" type="presParOf" srcId="{5E149C5A-31D3-0A46-A113-F2614480ED4C}" destId="{7CF9EFC0-C8D4-C043-A41B-7B80A3701EB9}" srcOrd="1" destOrd="0" presId="urn:microsoft.com/office/officeart/2005/8/layout/hierarchy1"/>
    <dgm:cxn modelId="{FA8AFBE5-95C6-F34C-971D-5E4B171C3761}" type="presParOf" srcId="{0A936CB6-693E-4644-B47C-6973FF59AF39}" destId="{0B5D32F1-4722-BA49-A4D8-03729F6013C0}" srcOrd="1" destOrd="0" presId="urn:microsoft.com/office/officeart/2005/8/layout/hierarchy1"/>
    <dgm:cxn modelId="{00BA97EA-3207-CD4C-8B48-79699AFCDEAC}" type="presParOf" srcId="{0B5D32F1-4722-BA49-A4D8-03729F6013C0}" destId="{6816CF1B-0957-014E-BA43-2EB230E28A8D}" srcOrd="0" destOrd="0" presId="urn:microsoft.com/office/officeart/2005/8/layout/hierarchy1"/>
    <dgm:cxn modelId="{E883B78E-633F-6E4B-A28F-BF1D7C50E41B}" type="presParOf" srcId="{6816CF1B-0957-014E-BA43-2EB230E28A8D}" destId="{D02C152A-4602-2E49-B6FF-25902610FA9D}" srcOrd="0" destOrd="0" presId="urn:microsoft.com/office/officeart/2005/8/layout/hierarchy1"/>
    <dgm:cxn modelId="{6C193F4C-FCC5-A443-A896-F70A19C75357}" type="presParOf" srcId="{6816CF1B-0957-014E-BA43-2EB230E28A8D}" destId="{0FAE2F79-A390-8C45-B961-DCE4877AD026}" srcOrd="1" destOrd="0" presId="urn:microsoft.com/office/officeart/2005/8/layout/hierarchy1"/>
    <dgm:cxn modelId="{A209B350-704A-3F49-898C-F631A327A9B6}" type="presParOf" srcId="{0B5D32F1-4722-BA49-A4D8-03729F6013C0}" destId="{432AE16A-29BD-D948-8306-1997511CB7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2E650-DA42-4801-A990-BE10ED02CE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A05987-21D7-4C80-8359-99B406BA6822}">
      <dgm:prSet/>
      <dgm:spPr/>
      <dgm:t>
        <a:bodyPr/>
        <a:lstStyle/>
        <a:p>
          <a:r>
            <a:rPr lang="en-US" dirty="0"/>
            <a:t>Database has a change in win expectancy for each pitch</a:t>
          </a:r>
        </a:p>
      </dgm:t>
    </dgm:pt>
    <dgm:pt modelId="{6C781255-62CA-407F-B70C-97F913DB77ED}" type="parTrans" cxnId="{F4B80B93-B576-40E9-A15B-4C37ED413FFC}">
      <dgm:prSet/>
      <dgm:spPr/>
      <dgm:t>
        <a:bodyPr/>
        <a:lstStyle/>
        <a:p>
          <a:endParaRPr lang="en-US"/>
        </a:p>
      </dgm:t>
    </dgm:pt>
    <dgm:pt modelId="{EA8D89F0-4DC9-4B38-833B-D685A6840604}" type="sibTrans" cxnId="{F4B80B93-B576-40E9-A15B-4C37ED413FFC}">
      <dgm:prSet/>
      <dgm:spPr/>
      <dgm:t>
        <a:bodyPr/>
        <a:lstStyle/>
        <a:p>
          <a:endParaRPr lang="en-US"/>
        </a:p>
      </dgm:t>
    </dgm:pt>
    <dgm:pt modelId="{98FDE23E-B941-45B9-BFB1-6F50F75FC874}">
      <dgm:prSet/>
      <dgm:spPr/>
      <dgm:t>
        <a:bodyPr/>
        <a:lstStyle/>
        <a:p>
          <a:r>
            <a:rPr lang="en-US"/>
            <a:t>Use similar approach for the first question, this time utilizing a regression approach</a:t>
          </a:r>
        </a:p>
      </dgm:t>
    </dgm:pt>
    <dgm:pt modelId="{30944391-2B04-4119-B0FD-CFB687AC4F33}" type="parTrans" cxnId="{42FEAEDF-FFE7-4791-B59B-B0D33267AA50}">
      <dgm:prSet/>
      <dgm:spPr/>
      <dgm:t>
        <a:bodyPr/>
        <a:lstStyle/>
        <a:p>
          <a:endParaRPr lang="en-US"/>
        </a:p>
      </dgm:t>
    </dgm:pt>
    <dgm:pt modelId="{B2947A9F-CD43-4C3D-AC86-269B04532F5C}" type="sibTrans" cxnId="{42FEAEDF-FFE7-4791-B59B-B0D33267AA50}">
      <dgm:prSet/>
      <dgm:spPr/>
      <dgm:t>
        <a:bodyPr/>
        <a:lstStyle/>
        <a:p>
          <a:endParaRPr lang="en-US"/>
        </a:p>
      </dgm:t>
    </dgm:pt>
    <dgm:pt modelId="{8C7D58EA-FF61-4AD3-8836-50AD85FC555C}" type="pres">
      <dgm:prSet presAssocID="{93A2E650-DA42-4801-A990-BE10ED02CEEA}" presName="root" presStyleCnt="0">
        <dgm:presLayoutVars>
          <dgm:dir/>
          <dgm:resizeHandles val="exact"/>
        </dgm:presLayoutVars>
      </dgm:prSet>
      <dgm:spPr/>
    </dgm:pt>
    <dgm:pt modelId="{36E6925C-2088-4AA2-B25D-0D9FCDAA86F3}" type="pres">
      <dgm:prSet presAssocID="{35A05987-21D7-4C80-8359-99B406BA6822}" presName="compNode" presStyleCnt="0"/>
      <dgm:spPr/>
    </dgm:pt>
    <dgm:pt modelId="{D4E50A11-D0FE-4304-9BFA-5536E8686EAD}" type="pres">
      <dgm:prSet presAssocID="{35A05987-21D7-4C80-8359-99B406BA6822}" presName="bgRect" presStyleLbl="bgShp" presStyleIdx="0" presStyleCnt="2"/>
      <dgm:spPr/>
    </dgm:pt>
    <dgm:pt modelId="{B05F84A7-F18A-4C47-8BCD-31CB44CE739C}" type="pres">
      <dgm:prSet presAssocID="{35A05987-21D7-4C80-8359-99B406BA68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C40622-8A5F-49C1-99E5-8260EF4CBAD2}" type="pres">
      <dgm:prSet presAssocID="{35A05987-21D7-4C80-8359-99B406BA6822}" presName="spaceRect" presStyleCnt="0"/>
      <dgm:spPr/>
    </dgm:pt>
    <dgm:pt modelId="{10739AF9-44F8-4D69-A61C-B475484195D1}" type="pres">
      <dgm:prSet presAssocID="{35A05987-21D7-4C80-8359-99B406BA6822}" presName="parTx" presStyleLbl="revTx" presStyleIdx="0" presStyleCnt="2">
        <dgm:presLayoutVars>
          <dgm:chMax val="0"/>
          <dgm:chPref val="0"/>
        </dgm:presLayoutVars>
      </dgm:prSet>
      <dgm:spPr/>
    </dgm:pt>
    <dgm:pt modelId="{AF8B6B3E-6E14-404B-89E0-83189A221D0D}" type="pres">
      <dgm:prSet presAssocID="{EA8D89F0-4DC9-4B38-833B-D685A6840604}" presName="sibTrans" presStyleCnt="0"/>
      <dgm:spPr/>
    </dgm:pt>
    <dgm:pt modelId="{89700418-85E5-4475-ABCE-E7981CD64974}" type="pres">
      <dgm:prSet presAssocID="{98FDE23E-B941-45B9-BFB1-6F50F75FC874}" presName="compNode" presStyleCnt="0"/>
      <dgm:spPr/>
    </dgm:pt>
    <dgm:pt modelId="{A93A0F0E-BA5B-404A-BA38-1A7508EA2E7D}" type="pres">
      <dgm:prSet presAssocID="{98FDE23E-B941-45B9-BFB1-6F50F75FC874}" presName="bgRect" presStyleLbl="bgShp" presStyleIdx="1" presStyleCnt="2"/>
      <dgm:spPr/>
    </dgm:pt>
    <dgm:pt modelId="{7DD00803-5E89-463B-8E91-C5619E12FA7F}" type="pres">
      <dgm:prSet presAssocID="{98FDE23E-B941-45B9-BFB1-6F50F75FC8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BD3152C-A681-404A-9BD5-524401C13F43}" type="pres">
      <dgm:prSet presAssocID="{98FDE23E-B941-45B9-BFB1-6F50F75FC874}" presName="spaceRect" presStyleCnt="0"/>
      <dgm:spPr/>
    </dgm:pt>
    <dgm:pt modelId="{BFC6365A-140B-4983-A6A5-CDE19220DC6D}" type="pres">
      <dgm:prSet presAssocID="{98FDE23E-B941-45B9-BFB1-6F50F75FC8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E20C2B-5D6C-42B1-BCF3-6CC313F37F24}" type="presOf" srcId="{93A2E650-DA42-4801-A990-BE10ED02CEEA}" destId="{8C7D58EA-FF61-4AD3-8836-50AD85FC555C}" srcOrd="0" destOrd="0" presId="urn:microsoft.com/office/officeart/2018/2/layout/IconVerticalSolidList"/>
    <dgm:cxn modelId="{BB3CC32F-518B-4055-958D-3688E6402883}" type="presOf" srcId="{98FDE23E-B941-45B9-BFB1-6F50F75FC874}" destId="{BFC6365A-140B-4983-A6A5-CDE19220DC6D}" srcOrd="0" destOrd="0" presId="urn:microsoft.com/office/officeart/2018/2/layout/IconVerticalSolidList"/>
    <dgm:cxn modelId="{F4B80B93-B576-40E9-A15B-4C37ED413FFC}" srcId="{93A2E650-DA42-4801-A990-BE10ED02CEEA}" destId="{35A05987-21D7-4C80-8359-99B406BA6822}" srcOrd="0" destOrd="0" parTransId="{6C781255-62CA-407F-B70C-97F913DB77ED}" sibTransId="{EA8D89F0-4DC9-4B38-833B-D685A6840604}"/>
    <dgm:cxn modelId="{42FEAEDF-FFE7-4791-B59B-B0D33267AA50}" srcId="{93A2E650-DA42-4801-A990-BE10ED02CEEA}" destId="{98FDE23E-B941-45B9-BFB1-6F50F75FC874}" srcOrd="1" destOrd="0" parTransId="{30944391-2B04-4119-B0FD-CFB687AC4F33}" sibTransId="{B2947A9F-CD43-4C3D-AC86-269B04532F5C}"/>
    <dgm:cxn modelId="{B49DBCEA-2E54-4B2D-81A1-89DAE675D2F4}" type="presOf" srcId="{35A05987-21D7-4C80-8359-99B406BA6822}" destId="{10739AF9-44F8-4D69-A61C-B475484195D1}" srcOrd="0" destOrd="0" presId="urn:microsoft.com/office/officeart/2018/2/layout/IconVerticalSolidList"/>
    <dgm:cxn modelId="{BA3BB7DD-278F-4DA0-8FDD-B61EDDF2C3BE}" type="presParOf" srcId="{8C7D58EA-FF61-4AD3-8836-50AD85FC555C}" destId="{36E6925C-2088-4AA2-B25D-0D9FCDAA86F3}" srcOrd="0" destOrd="0" presId="urn:microsoft.com/office/officeart/2018/2/layout/IconVerticalSolidList"/>
    <dgm:cxn modelId="{AD15068E-817C-4703-870D-D5432508B0C9}" type="presParOf" srcId="{36E6925C-2088-4AA2-B25D-0D9FCDAA86F3}" destId="{D4E50A11-D0FE-4304-9BFA-5536E8686EAD}" srcOrd="0" destOrd="0" presId="urn:microsoft.com/office/officeart/2018/2/layout/IconVerticalSolidList"/>
    <dgm:cxn modelId="{E203368B-D96C-48B7-BCD5-04AD9BACCCE9}" type="presParOf" srcId="{36E6925C-2088-4AA2-B25D-0D9FCDAA86F3}" destId="{B05F84A7-F18A-4C47-8BCD-31CB44CE739C}" srcOrd="1" destOrd="0" presId="urn:microsoft.com/office/officeart/2018/2/layout/IconVerticalSolidList"/>
    <dgm:cxn modelId="{8810EB19-DCCA-46AF-88CC-3D979562845A}" type="presParOf" srcId="{36E6925C-2088-4AA2-B25D-0D9FCDAA86F3}" destId="{84C40622-8A5F-49C1-99E5-8260EF4CBAD2}" srcOrd="2" destOrd="0" presId="urn:microsoft.com/office/officeart/2018/2/layout/IconVerticalSolidList"/>
    <dgm:cxn modelId="{952B669E-4252-43B2-8485-C839DD259B00}" type="presParOf" srcId="{36E6925C-2088-4AA2-B25D-0D9FCDAA86F3}" destId="{10739AF9-44F8-4D69-A61C-B475484195D1}" srcOrd="3" destOrd="0" presId="urn:microsoft.com/office/officeart/2018/2/layout/IconVerticalSolidList"/>
    <dgm:cxn modelId="{784B05E8-BE60-429C-A6C2-EC9F5ABF1E15}" type="presParOf" srcId="{8C7D58EA-FF61-4AD3-8836-50AD85FC555C}" destId="{AF8B6B3E-6E14-404B-89E0-83189A221D0D}" srcOrd="1" destOrd="0" presId="urn:microsoft.com/office/officeart/2018/2/layout/IconVerticalSolidList"/>
    <dgm:cxn modelId="{9A43D6C9-DD1B-4D76-9C68-64257A88E9B3}" type="presParOf" srcId="{8C7D58EA-FF61-4AD3-8836-50AD85FC555C}" destId="{89700418-85E5-4475-ABCE-E7981CD64974}" srcOrd="2" destOrd="0" presId="urn:microsoft.com/office/officeart/2018/2/layout/IconVerticalSolidList"/>
    <dgm:cxn modelId="{3A865FDD-8BE2-4D86-B0B3-189089411DFB}" type="presParOf" srcId="{89700418-85E5-4475-ABCE-E7981CD64974}" destId="{A93A0F0E-BA5B-404A-BA38-1A7508EA2E7D}" srcOrd="0" destOrd="0" presId="urn:microsoft.com/office/officeart/2018/2/layout/IconVerticalSolidList"/>
    <dgm:cxn modelId="{E3C4639D-F365-4509-BD6E-4A6308D2B6D8}" type="presParOf" srcId="{89700418-85E5-4475-ABCE-E7981CD64974}" destId="{7DD00803-5E89-463B-8E91-C5619E12FA7F}" srcOrd="1" destOrd="0" presId="urn:microsoft.com/office/officeart/2018/2/layout/IconVerticalSolidList"/>
    <dgm:cxn modelId="{723ADE6C-348B-492B-A074-909D435C297C}" type="presParOf" srcId="{89700418-85E5-4475-ABCE-E7981CD64974}" destId="{1BD3152C-A681-404A-9BD5-524401C13F43}" srcOrd="2" destOrd="0" presId="urn:microsoft.com/office/officeart/2018/2/layout/IconVerticalSolidList"/>
    <dgm:cxn modelId="{6ECF3303-7AEB-4422-9B13-33DD6D484A8B}" type="presParOf" srcId="{89700418-85E5-4475-ABCE-E7981CD64974}" destId="{BFC6365A-140B-4983-A6A5-CDE19220D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42A66-1F32-B94F-BFE9-A5E401780852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69281-6EFA-1949-9F99-A0C6047C0B0A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data from Baseball Savant</a:t>
          </a:r>
        </a:p>
      </dsp:txBody>
      <dsp:txXfrm>
        <a:off x="988134" y="497231"/>
        <a:ext cx="3848361" cy="2389442"/>
      </dsp:txXfrm>
    </dsp:sp>
    <dsp:sp modelId="{D02C152A-4602-2E49-B6FF-25902610FA9D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E2F79-A390-8C45-B961-DCE4877AD026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Utilize NumPy, Pandas in Python in order to preprocess/clean</a:t>
          </a:r>
        </a:p>
      </dsp:txBody>
      <dsp:txXfrm>
        <a:off x="5873405" y="497231"/>
        <a:ext cx="3848361" cy="2389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50A11-D0FE-4304-9BFA-5536E8686EAD}">
      <dsp:nvSpPr>
        <dsp:cNvPr id="0" name=""/>
        <dsp:cNvSpPr/>
      </dsp:nvSpPr>
      <dsp:spPr>
        <a:xfrm>
          <a:off x="0" y="593765"/>
          <a:ext cx="8987404" cy="1096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F84A7-F18A-4C47-8BCD-31CB44CE739C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39AF9-44F8-4D69-A61C-B475484195D1}">
      <dsp:nvSpPr>
        <dsp:cNvPr id="0" name=""/>
        <dsp:cNvSpPr/>
      </dsp:nvSpPr>
      <dsp:spPr>
        <a:xfrm>
          <a:off x="1266090" y="593765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Database has a change in win expectancy for each pitch</a:t>
          </a:r>
        </a:p>
      </dsp:txBody>
      <dsp:txXfrm>
        <a:off x="1266090" y="593765"/>
        <a:ext cx="7721313" cy="1096182"/>
      </dsp:txXfrm>
    </dsp:sp>
    <dsp:sp modelId="{A93A0F0E-BA5B-404A-BA38-1A7508EA2E7D}">
      <dsp:nvSpPr>
        <dsp:cNvPr id="0" name=""/>
        <dsp:cNvSpPr/>
      </dsp:nvSpPr>
      <dsp:spPr>
        <a:xfrm>
          <a:off x="0" y="1963993"/>
          <a:ext cx="8987404" cy="1096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00803-5E89-463B-8E91-C5619E12FA7F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6365A-140B-4983-A6A5-CDE19220DC6D}">
      <dsp:nvSpPr>
        <dsp:cNvPr id="0" name=""/>
        <dsp:cNvSpPr/>
      </dsp:nvSpPr>
      <dsp:spPr>
        <a:xfrm>
          <a:off x="1266090" y="1963993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similar approach for the first question, this time utilizing a regression approach</a:t>
          </a:r>
        </a:p>
      </dsp:txBody>
      <dsp:txXfrm>
        <a:off x="1266090" y="1963993"/>
        <a:ext cx="7721313" cy="109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D1B3-EBCE-4843-B23A-5DE077B0D3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4FF2-59C4-A04F-924C-A1B5E9E7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64FF2-59C4-A04F-924C-A1B5E9E7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29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55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C32B-893B-BF4A-A86F-709509BE399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D5BC60-B2A7-3D44-BE2A-5B61CEC3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9661-9FC6-1943-9722-A82D5E447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4751" y="1696624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A Quantitative Analysis of MLB Baseball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4D541-AC8B-1642-888F-487945A16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3141094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Ryan Shea</a:t>
            </a:r>
          </a:p>
          <a:p>
            <a:r>
              <a:rPr lang="en-US" sz="2000" dirty="0">
                <a:solidFill>
                  <a:srgbClr val="080808"/>
                </a:solidFill>
              </a:rPr>
              <a:t>December 18, 2021</a:t>
            </a:r>
          </a:p>
          <a:p>
            <a:endParaRPr lang="en-US" sz="2000" dirty="0">
              <a:solidFill>
                <a:srgbClr val="080808"/>
              </a:solidFill>
            </a:endParaRPr>
          </a:p>
        </p:txBody>
      </p:sp>
      <p:pic>
        <p:nvPicPr>
          <p:cNvPr id="1026" name="Picture 2" descr="Image result for mlb logo png">
            <a:extLst>
              <a:ext uri="{FF2B5EF4-FFF2-40B4-BE49-F238E27FC236}">
                <a16:creationId xmlns:a16="http://schemas.microsoft.com/office/drawing/2014/main" id="{B2E03F69-04BC-B24B-8C87-914BDA7E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491016"/>
            <a:ext cx="3887408" cy="21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9CB84-0503-3A41-9E76-D388212B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42F6-8889-514F-9300-E5B12292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 Background in baseball, play at the collegiate level</a:t>
            </a:r>
          </a:p>
          <a:p>
            <a:r>
              <a:rPr lang="en-US"/>
              <a:t> Always had a passion for the game as well as the analytics</a:t>
            </a:r>
          </a:p>
          <a:p>
            <a:r>
              <a:rPr lang="en-US"/>
              <a:t> Focus on 3 major questions</a:t>
            </a:r>
          </a:p>
        </p:txBody>
      </p:sp>
      <p:pic>
        <p:nvPicPr>
          <p:cNvPr id="5" name="Picture 4" descr="Old baseball on a wood background">
            <a:extLst>
              <a:ext uri="{FF2B5EF4-FFF2-40B4-BE49-F238E27FC236}">
                <a16:creationId xmlns:a16="http://schemas.microsoft.com/office/drawing/2014/main" id="{031D913C-8A2B-243A-3022-03EBD274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4" r="12624" b="-1"/>
          <a:stretch/>
        </p:blipFill>
        <p:spPr>
          <a:xfrm>
            <a:off x="6185882" y="645106"/>
            <a:ext cx="5263695" cy="524774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EF2D1-672E-2A44-AA6C-9DD780E1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D78B3-22B4-B88D-406E-DB9F9F62F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02819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4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60C44BB1-D5AA-436D-9F17-1A349A14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F37021C2-7F19-4990-A104-E841D979A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0" name="Freeform 5">
            <a:extLst>
              <a:ext uri="{FF2B5EF4-FFF2-40B4-BE49-F238E27FC236}">
                <a16:creationId xmlns:a16="http://schemas.microsoft.com/office/drawing/2014/main" id="{33536478-7418-4E4C-B3B7-86080DE5D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0F00-34B1-1E4D-BC5A-47781560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Tools for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21E9-40EB-A24D-9953-A6C8F90B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 Tableau for map visualizations</a:t>
            </a:r>
          </a:p>
          <a:p>
            <a:r>
              <a:rPr lang="en-US">
                <a:solidFill>
                  <a:srgbClr val="FEFFFF"/>
                </a:solidFill>
              </a:rPr>
              <a:t> Matplotlib, Seaborn, shap in Python</a:t>
            </a: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0E4C604E-29C9-4B8E-8387-1C8ACB75F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3056" y="2032000"/>
            <a:ext cx="3001931" cy="386249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, logo icon - Free download on Iconfinder">
            <a:extLst>
              <a:ext uri="{FF2B5EF4-FFF2-40B4-BE49-F238E27FC236}">
                <a16:creationId xmlns:a16="http://schemas.microsoft.com/office/drawing/2014/main" id="{3D427767-9BE1-7244-900A-E6896082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5319" y="2196592"/>
            <a:ext cx="1692723" cy="16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eau Logo, symbol, meaning, history, PNG, brand">
            <a:extLst>
              <a:ext uri="{FF2B5EF4-FFF2-40B4-BE49-F238E27FC236}">
                <a16:creationId xmlns:a16="http://schemas.microsoft.com/office/drawing/2014/main" id="{3DA903AC-2B7B-F044-9E68-991A0A6E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922" y="4138793"/>
            <a:ext cx="2673517" cy="15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1B93A-E073-8C4F-B44B-925B89C8B58B}"/>
              </a:ext>
            </a:extLst>
          </p:cNvPr>
          <p:cNvSpPr txBox="1"/>
          <p:nvPr/>
        </p:nvSpPr>
        <p:spPr>
          <a:xfrm>
            <a:off x="8071945" y="1387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888EE-D976-1F41-AAFC-BB91258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Question 1: What are the Most Important Attributes on An Effective Slider?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9667-E0AD-BB4C-B047-66B18D64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Quantitative statistics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Manually label, feed into XGBoost classification ML model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Derive feature importances using SHapley Additive exPlanations</a:t>
            </a:r>
          </a:p>
        </p:txBody>
      </p:sp>
    </p:spTree>
    <p:extLst>
      <p:ext uri="{BB962C8B-B14F-4D97-AF65-F5344CB8AC3E}">
        <p14:creationId xmlns:p14="http://schemas.microsoft.com/office/powerpoint/2010/main" val="5880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9687D-82E2-CB4B-AEFC-36F94913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Question 2: Which are the most important counts in determining Win expectancy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B13AF-E68B-3253-EDF8-1149A5CDF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8078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F856-DC08-8249-8520-EE9F6A73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sz="3300"/>
              <a:t>QUESTION 3: HOW DOES SEASONALITY AFFECT CERTAIN STATISTICS?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0EA0-F198-EC45-BAA9-59425067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 How does the month change batting average, fastball velocity, etc.</a:t>
            </a:r>
          </a:p>
          <a:p>
            <a:r>
              <a:rPr lang="en-US" dirty="0"/>
              <a:t> Something I personally deal with as a pitcher in the cold</a:t>
            </a:r>
          </a:p>
          <a:p>
            <a:r>
              <a:rPr lang="en-US" dirty="0"/>
              <a:t> See if it holds up at the MLB as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D8F-194C-7941-9D5F-0C2BBD2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583C-EC62-584C-B1CE-60585FF0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Location is the most important part of effective pitching</a:t>
            </a:r>
          </a:p>
          <a:p>
            <a:pPr lvl="1"/>
            <a:r>
              <a:rPr lang="en-US" dirty="0"/>
              <a:t> Slight bias in the labelling process</a:t>
            </a:r>
          </a:p>
          <a:p>
            <a:r>
              <a:rPr lang="en-US" dirty="0"/>
              <a:t>Q2: 2 strike counts have the largest impact</a:t>
            </a:r>
          </a:p>
          <a:p>
            <a:pPr lvl="1"/>
            <a:r>
              <a:rPr lang="en-US" dirty="0"/>
              <a:t> Also a predictor if there are 3 balls</a:t>
            </a:r>
          </a:p>
          <a:p>
            <a:r>
              <a:rPr lang="en-US" dirty="0"/>
              <a:t> Q3: Small trends very similar to Division III</a:t>
            </a:r>
          </a:p>
          <a:p>
            <a:pPr lvl="1"/>
            <a:r>
              <a:rPr lang="en-US" dirty="0"/>
              <a:t> Not as pronounced but are still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9B858-30A3-E343-B1F1-CF7CC50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Thank You!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27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A Quantitative Analysis of MLB Baseball</vt:lpstr>
      <vt:lpstr>Overview</vt:lpstr>
      <vt:lpstr>Data</vt:lpstr>
      <vt:lpstr>Tools for Visualizations</vt:lpstr>
      <vt:lpstr>Question 1: What are the Most Important Attributes on An Effective Slider?</vt:lpstr>
      <vt:lpstr>Question 2: Which are the most important counts in determining Win expectancy</vt:lpstr>
      <vt:lpstr>QUESTION 3: HOW DOES SEASONALITY AFFECT CERTAIN STATISTICS?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Analysis of MLB Baseball</dc:title>
  <dc:creator>Microsoft Office User</dc:creator>
  <cp:lastModifiedBy>Microsoft Office User</cp:lastModifiedBy>
  <cp:revision>1</cp:revision>
  <dcterms:created xsi:type="dcterms:W3CDTF">2022-12-19T03:44:24Z</dcterms:created>
  <dcterms:modified xsi:type="dcterms:W3CDTF">2022-12-19T03:44:27Z</dcterms:modified>
</cp:coreProperties>
</file>