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9" r:id="rId1"/>
  </p:sldMasterIdLst>
  <p:notesMasterIdLst>
    <p:notesMasterId r:id="rId26"/>
  </p:notesMasterIdLst>
  <p:handoutMasterIdLst>
    <p:handoutMasterId r:id="rId27"/>
  </p:handoutMasterIdLst>
  <p:sldIdLst>
    <p:sldId id="298" r:id="rId2"/>
    <p:sldId id="257" r:id="rId3"/>
    <p:sldId id="258" r:id="rId4"/>
    <p:sldId id="296" r:id="rId5"/>
    <p:sldId id="259" r:id="rId6"/>
    <p:sldId id="260" r:id="rId7"/>
    <p:sldId id="261" r:id="rId8"/>
    <p:sldId id="262" r:id="rId9"/>
    <p:sldId id="263" r:id="rId10"/>
    <p:sldId id="285" r:id="rId11"/>
    <p:sldId id="299" r:id="rId12"/>
    <p:sldId id="300" r:id="rId13"/>
    <p:sldId id="286" r:id="rId14"/>
    <p:sldId id="287" r:id="rId15"/>
    <p:sldId id="288" r:id="rId16"/>
    <p:sldId id="289" r:id="rId17"/>
    <p:sldId id="265" r:id="rId18"/>
    <p:sldId id="266" r:id="rId19"/>
    <p:sldId id="290" r:id="rId20"/>
    <p:sldId id="267" r:id="rId21"/>
    <p:sldId id="297" r:id="rId22"/>
    <p:sldId id="301" r:id="rId23"/>
    <p:sldId id="302" r:id="rId24"/>
    <p:sldId id="303" r:id="rId25"/>
  </p:sldIdLst>
  <p:sldSz cx="9144000" cy="6858000" type="letter"/>
  <p:notesSz cx="6858000" cy="9207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7" autoAdjust="0"/>
    <p:restoredTop sz="94604" autoAdjust="0"/>
  </p:normalViewPr>
  <p:slideViewPr>
    <p:cSldViewPr>
      <p:cViewPr varScale="1">
        <p:scale>
          <a:sx n="113" d="100"/>
          <a:sy n="113" d="100"/>
        </p:scale>
        <p:origin x="981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225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712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4712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fld id="{60CF5BB5-80FF-47DA-9804-002CC965D2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3563"/>
            <a:ext cx="50292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7125" y="692150"/>
            <a:ext cx="4603750" cy="3449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747321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ED89F0-4A2C-4910-98AE-C3D296AB7EBE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178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B46135-EA45-487A-99DF-37C32E4DD6FD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142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FB8FA8-CEF6-4B1A-B1AF-83AC02F8F8D9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56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84DBCD-06F8-4D77-800A-BDD71BD715F6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690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1B0734-E4EB-4D11-8355-C0286CA14E01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156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6BCC45-3046-4F1A-B314-14825E51ED0B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750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57F4DA-9DB9-47F9-8328-0925AD801ABE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993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CEEB4E-366A-42D0-ACDD-69114CBC1B11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 cap="flat"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224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B35CED-D4A5-4FB9-849C-E0464072252D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 cap="flat"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29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15BC82-9A5D-462E-9527-96FC566CB9E8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321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CDCCC6-6C5C-41F3-8C1D-83710BFEC6B8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 cap="flat"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43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C1F358-B6D7-4680-BA76-091CEE8DE808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129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8B49A0-DF64-4101-83A2-9EC83C99C253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9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3CCA1F-269A-41FC-9F4A-0584D65CCE4B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 cap="flat"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59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5E8C49-7D17-44FC-9C5D-2969FFA8C3FD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92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7DB7FB-B6CD-4BFC-BEA5-F6CB6384AA73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34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B57571-FDBE-456F-928D-7E52B18BE4A2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44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C5387A-F434-414E-B9CB-7D78023CA3ED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295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6C8D97-C41F-43A1-9CB3-4763EA1D59BD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237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BFE87A-402E-4670-9DDB-824069D83A17}" type="slidenum">
              <a:rPr lang="en-US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92150"/>
            <a:ext cx="4600575" cy="3449638"/>
          </a:xfrm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96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105B-1370-40E5-8E74-A8F1089A2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112BB-BC38-4AA6-9947-E997717A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E969-F1B9-4936-BEB0-D4D4051B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A1C9E-1FD3-4E11-85B1-007B324E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Fundamentals of Futures and Options Markets, 9th Ed, Ch 18, Copyright © John C. Hull 2016</a:t>
            </a:r>
            <a:endParaRPr lang="en-US" altLang="en-US" i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FF797-0091-422C-AA23-C2BF4AC0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FE1D-632F-429E-BABE-8C8A5B1FC2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30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DEF8-D9AA-416A-BD01-D3648DB1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D4267-DA1F-4135-AC4C-56E395B35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FD9EA-F32F-4A17-A853-ADD1EED2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84245-61FA-4868-9085-64B51E64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Fundamentals of Futures and Options Markets, 9th Ed, Ch 18, Copyright © John C. Hull 2016</a:t>
            </a:r>
            <a:endParaRPr lang="en-US" altLang="en-US" i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2058-E0E3-4E97-9FFA-17E97685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A68-43D8-4EFB-B975-5E53CDBF643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2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2BE66-E454-4338-9A26-F623DBD9D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39DEE-5F9C-4562-8F9A-C0FD7250E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3D139-445D-4A3E-9431-CCEF51C5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2ABB-909F-427F-A58C-626AC9FB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Fundamentals of Futures and Options Markets, 9th Ed, Ch 18, Copyright © John C. Hull 2016</a:t>
            </a:r>
            <a:endParaRPr lang="en-US" altLang="en-US" i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C866-33BD-4F23-BB19-58D00B2D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93C7-D754-44F7-9CAE-B60EDEB22B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61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3701-A44C-4565-A0FE-0D848361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CD07-19DC-4676-8F61-B95D602A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C96F5-2A4D-4450-BA28-271C9FEE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DC623-5766-415F-B335-717AC22D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Fundamentals of Futures and Options Markets, 9th Ed, Ch 18, Copyright © John C. Hull 2016</a:t>
            </a:r>
            <a:endParaRPr lang="en-US" altLang="en-US" i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1A85-6374-4819-AA4F-650BB63E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C5DD-D2FB-4442-B881-1AEB16AB4F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09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CC02-9E0F-473C-A705-3066392E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2ED82-EA0E-415A-BAB1-8C01C4368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D3C1B-C934-45AB-AF2C-C74F2B2E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14978-003A-4B16-9CFB-C92B95CE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Fundamentals of Futures and Options Markets, 9th Ed, Ch 18, Copyright © John C. Hull 2016</a:t>
            </a:r>
            <a:endParaRPr lang="en-US" altLang="en-US" i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1DE8-A125-452C-811C-5D5B5D82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3EDD-63F9-4812-BEC8-53FAE9ED1D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97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693A-8107-4609-88F9-AE683BCB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74A9-2B57-46A6-B07E-9FA2ECDD1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89F8E-D587-4028-8660-5D892D10A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3776F-5C2E-4CE2-8747-80A18F15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C6C1C-CD20-44B5-8D53-898FA94A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Fundamentals of Futures and Options Markets, 9th Ed, Ch 18, Copyright © John C. Hull 2016</a:t>
            </a:r>
            <a:endParaRPr lang="en-US" altLang="en-US" i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49997-2217-4A77-A0B5-644991EB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D84-35F7-45BF-B9BA-993A5B2327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96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20A5-FBDD-459E-81D8-065CE9E1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98EC8-5765-4A70-AE92-130550C0D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48B5D-B787-4D27-B10C-813022E45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218F1-1178-4AF8-A10D-69DA78102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5A25B-A441-41B9-9FCC-F377C44B9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29A25-2686-4E06-BB53-DA5C2A62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65A2C-868A-4A3D-B370-3D3501C6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Fundamentals of Futures and Options Markets, 9th Ed, Ch 18, Copyright © John C. Hull 2016</a:t>
            </a:r>
            <a:endParaRPr lang="en-US" altLang="en-US" i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655FE-288F-4D28-94F8-5E3D45AD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C26B-058D-4972-BEAC-EF4D9FA42F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3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6EEA-E80F-44B1-BEDF-D449953E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842A9-4B48-41FB-998F-24AC13D2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78966-209E-4E7E-9495-3D74EBB9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Fundamentals of Futures and Options Markets, 9th Ed, Ch 18, Copyright © John C. Hull 2016</a:t>
            </a:r>
            <a:endParaRPr lang="en-US" altLang="en-US" i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F4A1D-E100-4BB8-BDDD-BBC7BE4E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E8F-BA0A-40D0-9BC2-6064E32091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38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74A3E-0C16-41AF-BEEE-214669F0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4785A-9572-4852-ABB9-2D5FA562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Fundamentals of Futures and Options Markets, 9th Ed, Ch 18, Copyright © John C. Hull 2016</a:t>
            </a:r>
            <a:endParaRPr lang="en-US" altLang="en-US" i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BCBA1-0B3C-461D-ACAE-1A6B7C49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BD0E-8105-4F58-8C21-35A3606A31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76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E9BD-519E-4AB2-8676-5ECB2FD5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88CED-B664-4040-AA4F-824AF249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14565-D895-4F75-B910-D55072185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81037-BBE9-4213-ABB8-8586DDAA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F4873-6D97-4064-9DF3-BC42E44F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Fundamentals of Futures and Options Markets, 9th Ed, Ch 18, Copyright © John C. Hull 2016</a:t>
            </a:r>
            <a:endParaRPr lang="en-US" altLang="en-US" i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0795B-AAF6-4D7E-AD76-9E81A9AB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2D4-8B50-46C0-B6E5-C733A82A2F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81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566A-5621-41A2-ADEB-FE5561F9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C7F77-C955-4304-BF80-6C0E3DD16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8D25B-9708-4AAB-857F-421ADB086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A882A-E738-432F-A827-6FD6E269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A7A43-70FB-460B-9743-034D10AE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Fundamentals of Futures and Options Markets, 9th Ed, Ch 18, Copyright © John C. Hull 2016</a:t>
            </a:r>
            <a:endParaRPr lang="en-US" altLang="en-US" i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64567-5478-4CC1-BD42-8C3621BB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0A6D-21EC-4BB8-8F3D-AD58C308FD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72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338DB-1231-40A9-996F-D18B7C9C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DDDC1-4229-4F1A-A20E-251EAE7D0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3A84F-9BB9-4492-99E2-AD1A3BA62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9594-2064-40E5-B9E0-33D2BE45F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/>
              <a:t>Fundamentals of Futures and Options Markets, 9th Ed, Ch 18, Copyright © John C. Hull 2016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EAC9-B267-48BF-965E-87A250444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7164-4406-455B-9CFA-019A332BFE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63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Numerical Valuation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6FCA4B9-08FD-44BA-BB0C-523B7CE43831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9325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en-US" dirty="0"/>
              <a:t>Example (continued)</a:t>
            </a:r>
          </a:p>
        </p:txBody>
      </p:sp>
      <p:pic>
        <p:nvPicPr>
          <p:cNvPr id="22532" name="Picture 3"/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341438"/>
            <a:ext cx="6858000" cy="4800600"/>
          </a:xfrm>
          <a:noFill/>
        </p:spPr>
      </p:pic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E06A0D-ADC8-4364-8BBA-23FB813CCA19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13EE8AB-2AE0-407F-9D7F-F4033D4C14D1}" type="slidenum">
              <a:rPr lang="en-US" altLang="en-US" sz="1800"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800">
              <a:cs typeface="Arial" panose="020B0604020202020204" pitchFamily="34" charset="0"/>
            </a:endParaRPr>
          </a:p>
        </p:txBody>
      </p:sp>
      <p:pic>
        <p:nvPicPr>
          <p:cNvPr id="23557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53340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3BF4C8E-F8B8-47CD-A444-F0AF1A1CF5F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2238"/>
            <a:ext cx="7543800" cy="949325"/>
          </a:xfrm>
          <a:prstGeom prst="rect">
            <a:avLst/>
          </a:prstGeom>
          <a:noFill/>
        </p:spPr>
        <p:txBody>
          <a:bodyPr vert="horz" lIns="92075" tIns="46038" rIns="92075" bIns="46038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Example (continued)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Convergence of tree</a:t>
            </a:r>
            <a:endParaRPr lang="en-CA" altLang="en-US" sz="2400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F18E6F-013A-44AE-9DC6-ACC7A70F169F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800"/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76327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Calculation of Delta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Delta is calculated from the nodes at time </a:t>
            </a:r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 i="1">
                <a:latin typeface="Times New Roman" panose="02020603050405020304" pitchFamily="18" charset="0"/>
              </a:rPr>
              <a:t>t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i="1">
              <a:latin typeface="Times New Roman" panose="02020603050405020304" pitchFamily="18" charset="0"/>
            </a:endParaRPr>
          </a:p>
        </p:txBody>
      </p:sp>
      <p:sp>
        <p:nvSpPr>
          <p:cNvPr id="256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8321B78-EB6E-4E76-9654-2A8D2301987D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800"/>
          </a:p>
        </p:txBody>
      </p:sp>
      <p:graphicFrame>
        <p:nvGraphicFramePr>
          <p:cNvPr id="25605" name="Object 4"/>
          <p:cNvGraphicFramePr>
            <a:graphicFrameLocks/>
          </p:cNvGraphicFramePr>
          <p:nvPr/>
        </p:nvGraphicFramePr>
        <p:xfrm>
          <a:off x="1828800" y="3733800"/>
          <a:ext cx="4876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4" imgW="1828800" imgH="393700" progId="Equation.2">
                  <p:embed/>
                </p:oleObj>
              </mc:Choice>
              <mc:Fallback>
                <p:oleObj name="Equation" r:id="rId4" imgW="1828800" imgH="3937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33800"/>
                        <a:ext cx="4876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Calculation of Gamma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Gamma is calculated from the nodes at time 2</a:t>
            </a:r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i="1">
              <a:latin typeface="Times New Roman" panose="02020603050405020304" pitchFamily="18" charset="0"/>
            </a:endParaRPr>
          </a:p>
        </p:txBody>
      </p:sp>
      <p:sp>
        <p:nvSpPr>
          <p:cNvPr id="266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5B85D69-4E2E-4155-B3EA-48D37EB04D79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800"/>
          </a:p>
        </p:txBody>
      </p:sp>
      <p:graphicFrame>
        <p:nvGraphicFramePr>
          <p:cNvPr id="26629" name="Object 1024"/>
          <p:cNvGraphicFramePr>
            <a:graphicFrameLocks/>
          </p:cNvGraphicFramePr>
          <p:nvPr/>
        </p:nvGraphicFramePr>
        <p:xfrm>
          <a:off x="762000" y="3024188"/>
          <a:ext cx="8153400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4" imgW="3175000" imgH="800100" progId="Equation.2">
                  <p:embed/>
                </p:oleObj>
              </mc:Choice>
              <mc:Fallback>
                <p:oleObj name="Equation" r:id="rId4" imgW="3175000" imgH="800100" progId="Equation.2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24188"/>
                        <a:ext cx="8153400" cy="21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Calculation of Theta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Theta is calculated from the central nodes at times </a:t>
            </a:r>
            <a:r>
              <a:rPr lang="en-US" altLang="en-US">
                <a:latin typeface="Times New Roman" panose="02020603050405020304" pitchFamily="18" charset="0"/>
              </a:rPr>
              <a:t>0</a:t>
            </a:r>
            <a:r>
              <a:rPr lang="en-US" altLang="en-US"/>
              <a:t> and 2</a:t>
            </a:r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i="1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i="1">
              <a:latin typeface="Times New Roman" panose="02020603050405020304" pitchFamily="18" charset="0"/>
            </a:endParaRPr>
          </a:p>
        </p:txBody>
      </p:sp>
      <p:sp>
        <p:nvSpPr>
          <p:cNvPr id="276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705A5E-6236-40EE-A749-321FFEC729E1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800"/>
          </a:p>
        </p:txBody>
      </p:sp>
      <p:graphicFrame>
        <p:nvGraphicFramePr>
          <p:cNvPr id="27653" name="Object 4"/>
          <p:cNvGraphicFramePr>
            <a:graphicFrameLocks/>
          </p:cNvGraphicFramePr>
          <p:nvPr/>
        </p:nvGraphicFramePr>
        <p:xfrm>
          <a:off x="1203325" y="3155950"/>
          <a:ext cx="6440488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4" imgW="2298700" imgH="584200" progId="Equation.3">
                  <p:embed/>
                </p:oleObj>
              </mc:Choice>
              <mc:Fallback>
                <p:oleObj name="Equation" r:id="rId4" imgW="2298700" imgH="5842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3155950"/>
                        <a:ext cx="6440488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Calculation of Vega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We can proceed as follows</a:t>
            </a:r>
          </a:p>
          <a:p>
            <a:pPr eaLnBrk="1" hangingPunct="1"/>
            <a:r>
              <a:rPr lang="en-US" altLang="en-US"/>
              <a:t>Construct a new tree with a volatility of 41% instead of 40%. </a:t>
            </a:r>
          </a:p>
          <a:p>
            <a:pPr eaLnBrk="1" hangingPunct="1"/>
            <a:r>
              <a:rPr lang="en-US" altLang="en-US"/>
              <a:t>Value of option is 4.62</a:t>
            </a:r>
          </a:p>
          <a:p>
            <a:pPr eaLnBrk="1" hangingPunct="1"/>
            <a:r>
              <a:rPr lang="en-US" altLang="en-US"/>
              <a:t>Vega is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86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32A4183-E3A3-4A00-8098-E39923C6FA80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800"/>
          </a:p>
        </p:txBody>
      </p:sp>
      <p:graphicFrame>
        <p:nvGraphicFramePr>
          <p:cNvPr id="28677" name="Object 1024"/>
          <p:cNvGraphicFramePr>
            <a:graphicFrameLocks/>
          </p:cNvGraphicFramePr>
          <p:nvPr/>
        </p:nvGraphicFramePr>
        <p:xfrm>
          <a:off x="1143000" y="4714875"/>
          <a:ext cx="4953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4" imgW="1816100" imgH="419100" progId="Equation.2">
                  <p:embed/>
                </p:oleObj>
              </mc:Choice>
              <mc:Fallback>
                <p:oleObj name="Equation" r:id="rId4" imgW="1816100" imgH="419100" progId="Equation.2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14875"/>
                        <a:ext cx="4953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Trees and Dividend Yields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800"/>
              <a:t>When a stock price pays continuous dividends at rate </a:t>
            </a:r>
            <a:r>
              <a:rPr lang="en-US" altLang="en-US" sz="2800" i="1">
                <a:latin typeface="Times New Roman" panose="02020603050405020304" pitchFamily="18" charset="0"/>
              </a:rPr>
              <a:t>q</a:t>
            </a:r>
            <a:r>
              <a:rPr lang="en-US" altLang="en-US" sz="2800"/>
              <a:t> we construct the tree in the same way but set  </a:t>
            </a:r>
            <a:r>
              <a:rPr lang="en-US" altLang="en-US" sz="2800" i="1">
                <a:latin typeface="Times New Roman" panose="02020603050405020304" pitchFamily="18" charset="0"/>
              </a:rPr>
              <a:t>a</a:t>
            </a:r>
            <a:r>
              <a:rPr lang="en-US" altLang="en-US" sz="2800"/>
              <a:t> = </a:t>
            </a:r>
            <a:r>
              <a:rPr lang="en-US" altLang="en-US" sz="2800" i="1">
                <a:latin typeface="Times New Roman" panose="02020603050405020304" pitchFamily="18" charset="0"/>
              </a:rPr>
              <a:t>e</a:t>
            </a:r>
            <a:r>
              <a:rPr lang="en-US" altLang="en-US" sz="2800" baseline="30000"/>
              <a:t>(</a:t>
            </a:r>
            <a:r>
              <a:rPr lang="en-US" altLang="en-US" sz="2800" i="1" baseline="30000">
                <a:latin typeface="Times New Roman" panose="02020603050405020304" pitchFamily="18" charset="0"/>
              </a:rPr>
              <a:t>r – q</a:t>
            </a:r>
            <a:r>
              <a:rPr lang="en-US" altLang="en-US" sz="2800" baseline="30000"/>
              <a:t> )</a:t>
            </a:r>
            <a:r>
              <a:rPr lang="en-US" altLang="en-US" sz="2800" baseline="30000">
                <a:latin typeface="Symbol" panose="05050102010706020507" pitchFamily="18" charset="2"/>
              </a:rPr>
              <a:t>D</a:t>
            </a:r>
            <a:r>
              <a:rPr lang="en-US" altLang="en-US" sz="2800" i="1" baseline="30000">
                <a:latin typeface="Times New Roman" panose="02020603050405020304" pitchFamily="18" charset="0"/>
              </a:rPr>
              <a:t>t</a:t>
            </a:r>
            <a:endParaRPr lang="en-US" altLang="en-US" sz="2800"/>
          </a:p>
          <a:p>
            <a:pPr lvl="1" eaLnBrk="1" hangingPunct="1"/>
            <a:r>
              <a:rPr lang="en-US" altLang="en-US"/>
              <a:t>For options on stock indices,</a:t>
            </a:r>
            <a:r>
              <a:rPr lang="en-US" altLang="en-US" i="1"/>
              <a:t> </a:t>
            </a:r>
            <a:r>
              <a:rPr lang="en-US" altLang="en-US" i="1">
                <a:latin typeface="Times New Roman" panose="02020603050405020304" pitchFamily="18" charset="0"/>
              </a:rPr>
              <a:t>q</a:t>
            </a:r>
            <a:r>
              <a:rPr lang="en-US" altLang="en-US" i="1"/>
              <a:t> </a:t>
            </a:r>
            <a:r>
              <a:rPr lang="en-US" altLang="en-US"/>
              <a:t>equals the dividend yield on the index</a:t>
            </a:r>
          </a:p>
          <a:p>
            <a:pPr lvl="1" eaLnBrk="1" hangingPunct="1"/>
            <a:r>
              <a:rPr lang="en-US" altLang="en-US"/>
              <a:t>For options on a foreign currency, </a:t>
            </a:r>
            <a:r>
              <a:rPr lang="en-US" altLang="en-US" i="1">
                <a:latin typeface="Times New Roman" panose="02020603050405020304" pitchFamily="18" charset="0"/>
              </a:rPr>
              <a:t>q</a:t>
            </a:r>
            <a:r>
              <a:rPr lang="en-US" altLang="en-US" i="1"/>
              <a:t> </a:t>
            </a:r>
            <a:r>
              <a:rPr lang="en-US" altLang="en-US"/>
              <a:t>equals the foreign risk-free rate</a:t>
            </a:r>
          </a:p>
          <a:p>
            <a:pPr lvl="1" eaLnBrk="1" hangingPunct="1"/>
            <a:r>
              <a:rPr lang="en-US" altLang="en-US"/>
              <a:t>For options on futures contracts </a:t>
            </a:r>
            <a:r>
              <a:rPr lang="en-US" altLang="en-US" i="1">
                <a:latin typeface="Times New Roman" panose="02020603050405020304" pitchFamily="18" charset="0"/>
              </a:rPr>
              <a:t>q</a:t>
            </a:r>
            <a:r>
              <a:rPr lang="en-US" altLang="en-US">
                <a:latin typeface="Times New Roman" panose="02020603050405020304" pitchFamily="18" charset="0"/>
              </a:rPr>
              <a:t> =</a:t>
            </a:r>
            <a:r>
              <a:rPr lang="en-US" altLang="en-US" i="1">
                <a:latin typeface="Times New Roman" panose="02020603050405020304" pitchFamily="18" charset="0"/>
              </a:rPr>
              <a:t> r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63E740B-C8D8-42F4-BCEA-C478F614E926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8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Binomial Tree for Stock Paying Known Dollar Dividends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73238"/>
            <a:ext cx="7993062" cy="394176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800"/>
              <a:t>Procedure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Draw the tree for the stock price less the present value of the dividends</a:t>
            </a:r>
          </a:p>
          <a:p>
            <a:pPr lvl="1" eaLnBrk="1" hangingPunct="1"/>
            <a:r>
              <a:rPr lang="en-US" altLang="en-US"/>
              <a:t>Create a new tree by adding the present value of the dividends at each node</a:t>
            </a:r>
          </a:p>
          <a:p>
            <a:pPr eaLnBrk="1" hangingPunct="1"/>
            <a:r>
              <a:rPr lang="en-US" altLang="en-US" sz="2800"/>
              <a:t>This ensures that the tree recombines and makes assumptions similar to those when the Black-Scholes-Merton model is used for European options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84EF551-5DF0-4C6D-A92C-66881DAAF7D6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8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Extensions of Tree Approach</a:t>
            </a:r>
            <a:endParaRPr lang="en-US" altLang="en-US" sz="2400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229600" cy="4411662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800" dirty="0"/>
              <a:t>Time dependent interest rates or dividend yields (</a:t>
            </a:r>
            <a:r>
              <a:rPr lang="en-US" sz="2800" i="1" dirty="0">
                <a:latin typeface="+mj-lt"/>
              </a:rPr>
              <a:t>u </a:t>
            </a:r>
            <a:r>
              <a:rPr lang="en-US" sz="2800" dirty="0"/>
              <a:t>and </a:t>
            </a:r>
            <a:r>
              <a:rPr lang="en-US" sz="2800" i="1" dirty="0">
                <a:latin typeface="+mj-lt"/>
              </a:rPr>
              <a:t>d</a:t>
            </a:r>
            <a:r>
              <a:rPr lang="en-US" sz="2800" dirty="0"/>
              <a:t> are unchanged and </a:t>
            </a:r>
            <a:r>
              <a:rPr lang="en-US" sz="2800" i="1" dirty="0">
                <a:latin typeface="+mj-lt"/>
              </a:rPr>
              <a:t>p </a:t>
            </a:r>
            <a:r>
              <a:rPr lang="en-US" sz="2800" dirty="0"/>
              <a:t>is calculated from forward rate values for </a:t>
            </a:r>
            <a:r>
              <a:rPr lang="en-US" sz="2800" i="1" dirty="0">
                <a:latin typeface="+mj-lt"/>
              </a:rPr>
              <a:t>r</a:t>
            </a:r>
            <a:r>
              <a:rPr lang="en-US" sz="2800" dirty="0"/>
              <a:t> and </a:t>
            </a:r>
            <a:r>
              <a:rPr lang="en-US" sz="2800" i="1" dirty="0">
                <a:latin typeface="+mj-lt"/>
              </a:rPr>
              <a:t>q</a:t>
            </a:r>
            <a:r>
              <a:rPr lang="en-US" sz="2800" dirty="0"/>
              <a:t>)</a:t>
            </a:r>
          </a:p>
          <a:p>
            <a:pPr eaLnBrk="1" hangingPunct="1">
              <a:defRPr/>
            </a:pPr>
            <a:r>
              <a:rPr lang="en-US" sz="2800" dirty="0"/>
              <a:t>Time dependent volatilities (length of time steps varied so that </a:t>
            </a:r>
            <a:r>
              <a:rPr lang="en-US" sz="2800" i="1" dirty="0">
                <a:latin typeface="+mj-lt"/>
              </a:rPr>
              <a:t>u</a:t>
            </a:r>
            <a:r>
              <a:rPr lang="en-US" sz="2800" dirty="0"/>
              <a:t> and </a:t>
            </a:r>
            <a:r>
              <a:rPr lang="en-US" sz="2800" i="1" dirty="0">
                <a:latin typeface="+mj-lt"/>
              </a:rPr>
              <a:t>d</a:t>
            </a:r>
            <a:r>
              <a:rPr lang="en-US" sz="2800" dirty="0"/>
              <a:t> remain the same) </a:t>
            </a:r>
          </a:p>
          <a:p>
            <a:pPr eaLnBrk="1" hangingPunct="1">
              <a:defRPr/>
            </a:pPr>
            <a:r>
              <a:rPr lang="en-US" sz="2800" dirty="0"/>
              <a:t>The control </a:t>
            </a:r>
            <a:r>
              <a:rPr lang="en-US" sz="2800" dirty="0" err="1"/>
              <a:t>variate</a:t>
            </a:r>
            <a:r>
              <a:rPr lang="en-US" sz="2800" dirty="0"/>
              <a:t> technique (European option price calculated from tree. Error in European option price assumed to be the same as error in American option price)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7393392-B05E-43C0-A9F8-18FEE8C58F1F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Binomial Trees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935038" y="1719263"/>
            <a:ext cx="7273925" cy="441166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800"/>
              <a:t>Binomial trees are frequently used to approximate the movements in the price of a stock or other asset</a:t>
            </a:r>
          </a:p>
          <a:p>
            <a:pPr eaLnBrk="1" hangingPunct="1"/>
            <a:r>
              <a:rPr lang="en-US" altLang="en-US" sz="2800"/>
              <a:t>In each small interval of time the stock price is assumed to move up by a proportional amount </a:t>
            </a:r>
            <a:r>
              <a:rPr lang="en-US" altLang="en-US" sz="2800" i="1">
                <a:latin typeface="Times New Roman" panose="02020603050405020304" pitchFamily="18" charset="0"/>
              </a:rPr>
              <a:t>u </a:t>
            </a:r>
            <a:r>
              <a:rPr lang="en-US" altLang="en-US" sz="2800"/>
              <a:t>or to move down by a proportional amount </a:t>
            </a:r>
            <a:r>
              <a:rPr lang="en-US" altLang="en-US" sz="28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0975E8C-9088-426C-93AB-32C19310BCE5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8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8761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dirty="0" err="1"/>
              <a:t>Jarrow</a:t>
            </a:r>
            <a:r>
              <a:rPr lang="en-US" altLang="en-US" dirty="0"/>
              <a:t> Rudd Binomial Tree Specification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538163" y="1719263"/>
            <a:ext cx="7664450" cy="11430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Instead of setting </a:t>
            </a:r>
            <a:r>
              <a:rPr lang="en-US" altLang="en-US" i="1">
                <a:latin typeface="Times New Roman" panose="02020603050405020304" pitchFamily="18" charset="0"/>
              </a:rPr>
              <a:t>u</a:t>
            </a:r>
            <a:r>
              <a:rPr lang="en-US" altLang="en-US">
                <a:latin typeface="Times New Roman" panose="02020603050405020304" pitchFamily="18" charset="0"/>
              </a:rPr>
              <a:t> = 1/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/>
              <a:t> we can set each of the 2 probabilities to 0.5 and</a:t>
            </a:r>
          </a:p>
        </p:txBody>
      </p:sp>
      <p:sp>
        <p:nvSpPr>
          <p:cNvPr id="327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3ECC916-5AE6-4EE8-9396-55A0ADC5ACBD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800"/>
          </a:p>
        </p:txBody>
      </p:sp>
      <p:graphicFrame>
        <p:nvGraphicFramePr>
          <p:cNvPr id="32773" name="Object 1024"/>
          <p:cNvGraphicFramePr>
            <a:graphicFrameLocks/>
          </p:cNvGraphicFramePr>
          <p:nvPr/>
        </p:nvGraphicFramePr>
        <p:xfrm>
          <a:off x="2565400" y="3352800"/>
          <a:ext cx="4394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4" imgW="1117115" imgH="482391" progId="Equation.3">
                  <p:embed/>
                </p:oleObj>
              </mc:Choice>
              <mc:Fallback>
                <p:oleObj name="Equation" r:id="rId4" imgW="1117115" imgH="482391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352800"/>
                        <a:ext cx="4394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Monte Carlo Simulation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/>
              <a:t>Monte Carlo simulation can be implemented by sampling paths through the tree randomly and calculating the payoff corresponding to each path</a:t>
            </a:r>
          </a:p>
          <a:p>
            <a:pPr eaLnBrk="1" hangingPunct="1"/>
            <a:r>
              <a:rPr lang="en-US" altLang="en-US" dirty="0"/>
              <a:t>The value of the derivative is the mean of the PV of the payoff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D2717B7-BAD9-45D8-BD18-DE78F29205D9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8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1209-6EC1-44B2-AA7F-A488908C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08ED-CF0A-4044-AE24-BA0473B1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511256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if t ==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return max(s - k,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h = t/n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u = </a:t>
            </a:r>
            <a:r>
              <a:rPr lang="en-US" sz="1400" dirty="0" err="1"/>
              <a:t>math.exp</a:t>
            </a:r>
            <a:r>
              <a:rPr lang="en-US" sz="1400" dirty="0"/>
              <a:t>((r - y - 0.5 * </a:t>
            </a:r>
            <a:r>
              <a:rPr lang="en-US" sz="1400" dirty="0" err="1"/>
              <a:t>math.pow</a:t>
            </a:r>
            <a:r>
              <a:rPr lang="en-US" sz="1400" dirty="0"/>
              <a:t>(v,2)) * h + v * </a:t>
            </a:r>
            <a:r>
              <a:rPr lang="en-US" sz="1400" dirty="0" err="1"/>
              <a:t>math.sqrt</a:t>
            </a:r>
            <a:r>
              <a:rPr lang="en-US" sz="1400" dirty="0"/>
              <a:t>(h))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d = </a:t>
            </a:r>
            <a:r>
              <a:rPr lang="en-US" sz="1400" dirty="0" err="1"/>
              <a:t>math.exp</a:t>
            </a:r>
            <a:r>
              <a:rPr lang="en-US" sz="1400" dirty="0"/>
              <a:t>((r - y - 0.5 * </a:t>
            </a:r>
            <a:r>
              <a:rPr lang="en-US" sz="1400" dirty="0" err="1"/>
              <a:t>math.pow</a:t>
            </a:r>
            <a:r>
              <a:rPr lang="en-US" sz="1400" dirty="0"/>
              <a:t>(v,2)) * h - v * </a:t>
            </a:r>
            <a:r>
              <a:rPr lang="en-US" sz="1400" dirty="0" err="1"/>
              <a:t>math.sqrt</a:t>
            </a:r>
            <a:r>
              <a:rPr lang="en-US" sz="1400" dirty="0"/>
              <a:t>(h))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drift = </a:t>
            </a:r>
            <a:r>
              <a:rPr lang="en-US" sz="1400" dirty="0" err="1"/>
              <a:t>math.exp</a:t>
            </a:r>
            <a:r>
              <a:rPr lang="en-US" sz="1400" dirty="0"/>
              <a:t>((r - y) * 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discount = </a:t>
            </a:r>
            <a:r>
              <a:rPr lang="en-US" sz="1400" dirty="0" err="1"/>
              <a:t>math.exp</a:t>
            </a:r>
            <a:r>
              <a:rPr lang="en-US" sz="1400" dirty="0"/>
              <a:t>(- r * 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if u == 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q = 0.5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q = (drift - d) / (u - d)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# Process the terminal stock price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en-US" sz="1400" dirty="0" err="1"/>
              <a:t>stkval</a:t>
            </a:r>
            <a:r>
              <a:rPr lang="en-US" sz="1400" dirty="0"/>
              <a:t> = </a:t>
            </a:r>
            <a:r>
              <a:rPr lang="en-US" sz="1400" dirty="0" err="1"/>
              <a:t>np.zeros</a:t>
            </a:r>
            <a:r>
              <a:rPr lang="en-US" sz="1400" dirty="0"/>
              <a:t>((n + 1, n + 1))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en-US" sz="1400" dirty="0" err="1"/>
              <a:t>optval</a:t>
            </a:r>
            <a:r>
              <a:rPr lang="en-US" sz="1400" dirty="0"/>
              <a:t> = </a:t>
            </a:r>
            <a:r>
              <a:rPr lang="en-US" sz="1400" dirty="0" err="1"/>
              <a:t>np.zeros</a:t>
            </a:r>
            <a:r>
              <a:rPr lang="en-US" sz="1400" dirty="0"/>
              <a:t>((n + 1, n + 1))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en-US" sz="1400" dirty="0" err="1"/>
              <a:t>stkval</a:t>
            </a:r>
            <a:r>
              <a:rPr lang="en-US" sz="1400" dirty="0"/>
              <a:t>[0,0] =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for i in range(1, n + 1):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stkval</a:t>
            </a:r>
            <a:r>
              <a:rPr lang="en-US" sz="1400" dirty="0"/>
              <a:t>[i, 0] = </a:t>
            </a:r>
            <a:r>
              <a:rPr lang="en-US" sz="1400" dirty="0" err="1"/>
              <a:t>stkval</a:t>
            </a:r>
            <a:r>
              <a:rPr lang="en-US" sz="1400" dirty="0"/>
              <a:t>[i-1, 0] *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for j in range(1, i + 1):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stkval</a:t>
            </a:r>
            <a:r>
              <a:rPr lang="en-US" sz="1400" dirty="0"/>
              <a:t>[i, j] = </a:t>
            </a:r>
            <a:r>
              <a:rPr lang="en-US" sz="1400" dirty="0" err="1"/>
              <a:t>stkval</a:t>
            </a:r>
            <a:r>
              <a:rPr lang="en-US" sz="1400" dirty="0"/>
              <a:t>[i - 1, j - 1] * u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# Backward recursion for option price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for j in range(n + 1):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optval</a:t>
            </a:r>
            <a:r>
              <a:rPr lang="en-US" sz="1400" dirty="0"/>
              <a:t>[n , j] = max(0, </a:t>
            </a:r>
            <a:r>
              <a:rPr lang="en-US" sz="1400" dirty="0" err="1"/>
              <a:t>stkval</a:t>
            </a:r>
            <a:r>
              <a:rPr lang="en-US" sz="1400" dirty="0"/>
              <a:t>[n , j] - 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for i in range(n - 1, -1, -1):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for j in range(i + 1):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optval</a:t>
            </a:r>
            <a:r>
              <a:rPr lang="en-US" sz="1400" dirty="0"/>
              <a:t>[i , j] = ((1 - q) * </a:t>
            </a:r>
            <a:r>
              <a:rPr lang="en-US" sz="1400" dirty="0" err="1"/>
              <a:t>optval</a:t>
            </a:r>
            <a:r>
              <a:rPr lang="en-US" sz="1400" dirty="0"/>
              <a:t>[i + 1, j + 1] + q * </a:t>
            </a:r>
            <a:r>
              <a:rPr lang="en-US" sz="1400" dirty="0" err="1"/>
              <a:t>optval</a:t>
            </a:r>
            <a:r>
              <a:rPr lang="en-US" sz="1400" dirty="0"/>
              <a:t>[i + 1, j]) * discount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if am ==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optval</a:t>
            </a:r>
            <a:r>
              <a:rPr lang="en-US" sz="1400" dirty="0"/>
              <a:t>[i , j] = max(</a:t>
            </a:r>
            <a:r>
              <a:rPr lang="en-US" sz="1400" dirty="0" err="1"/>
              <a:t>optval</a:t>
            </a:r>
            <a:r>
              <a:rPr lang="en-US" sz="1400" dirty="0"/>
              <a:t>[i , j], </a:t>
            </a:r>
            <a:r>
              <a:rPr lang="en-US" sz="1400" dirty="0" err="1"/>
              <a:t>stkval</a:t>
            </a:r>
            <a:r>
              <a:rPr lang="en-US" sz="1400" dirty="0"/>
              <a:t>[i, j] - 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return </a:t>
            </a:r>
            <a:r>
              <a:rPr lang="en-US" sz="1400" dirty="0" err="1"/>
              <a:t>optval</a:t>
            </a:r>
            <a:r>
              <a:rPr lang="en-US" sz="1400" dirty="0"/>
              <a:t>[0, 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5799F-0C76-4738-860E-A5B56F4F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C5DD-D2FB-4442-B881-1AEB16AB4FB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199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FF6D-94F9-4306-BB36-394C5AED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Solving the PDE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4C2F-5BDC-4B3B-AC6D-B44910B2B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Black-Scholes PDE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Discretize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D26C0-4FF0-424D-9790-3FCDAC27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C5DD-D2FB-4442-B881-1AEB16AB4FBC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6732D-EE23-4D8D-A73B-9BF56781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276872"/>
            <a:ext cx="2505093" cy="714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DCA2B8-CF3F-439C-BDEB-12DFF0F6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205004"/>
            <a:ext cx="1483026" cy="674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01C6A-0D61-4F02-98A0-FE07DD758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879614"/>
            <a:ext cx="1238259" cy="552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BB0D92-A842-40E1-A7CD-04120098D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555" y="4520079"/>
            <a:ext cx="1847864" cy="5905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010B9A-F7BF-4B21-A84B-2FCD042AD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8449" y="5362564"/>
            <a:ext cx="5367102" cy="72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53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FF6D-94F9-4306-BB36-394C5AED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Solving the PDE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4C2F-5BDC-4B3B-AC6D-B44910B2B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as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D26C0-4FF0-424D-9790-3FCDAC27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C5DD-D2FB-4442-B881-1AEB16AB4FBC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EE9390-B096-45AE-8DF0-56EEECE79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00" y="2267663"/>
            <a:ext cx="3228999" cy="4953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C2F8FC-D06D-4F6A-9019-00372FDF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942355"/>
            <a:ext cx="2124091" cy="1219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0798F4-0A88-4648-982C-76D0D4B0B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4438470"/>
            <a:ext cx="1931309" cy="185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Movements in Time </a:t>
            </a:r>
            <a:r>
              <a:rPr lang="en-US" altLang="en-US" dirty="0">
                <a:latin typeface="Symbol" panose="05050102010706020507" pitchFamily="18" charset="2"/>
              </a:rPr>
              <a:t>D</a:t>
            </a:r>
            <a:r>
              <a:rPr lang="en-US" altLang="en-US" i="1" dirty="0"/>
              <a:t>t</a:t>
            </a:r>
            <a:endParaRPr lang="en-US" altLang="en-US" b="0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5366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6D391E4-0E09-4059-931F-D14F735295A9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800"/>
          </a:p>
        </p:txBody>
      </p:sp>
      <p:grpSp>
        <p:nvGrpSpPr>
          <p:cNvPr id="15365" name="Group 11"/>
          <p:cNvGrpSpPr>
            <a:grpSpLocks/>
          </p:cNvGrpSpPr>
          <p:nvPr/>
        </p:nvGrpSpPr>
        <p:grpSpPr bwMode="auto">
          <a:xfrm>
            <a:off x="2843213" y="2420938"/>
            <a:ext cx="3414712" cy="2041525"/>
            <a:chOff x="1824" y="2016"/>
            <a:chExt cx="2118" cy="1303"/>
          </a:xfrm>
        </p:grpSpPr>
        <p:sp>
          <p:nvSpPr>
            <p:cNvPr id="15367" name="Line 4"/>
            <p:cNvSpPr>
              <a:spLocks noChangeShapeType="1"/>
            </p:cNvSpPr>
            <p:nvPr/>
          </p:nvSpPr>
          <p:spPr bwMode="auto">
            <a:xfrm flipV="1">
              <a:off x="2147" y="2229"/>
              <a:ext cx="1268" cy="4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5"/>
            <p:cNvSpPr>
              <a:spLocks noChangeShapeType="1"/>
            </p:cNvSpPr>
            <p:nvPr/>
          </p:nvSpPr>
          <p:spPr bwMode="auto">
            <a:xfrm>
              <a:off x="2160" y="2640"/>
              <a:ext cx="1351" cy="4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Rectangle 6"/>
            <p:cNvSpPr>
              <a:spLocks noChangeArrowheads="1"/>
            </p:cNvSpPr>
            <p:nvPr/>
          </p:nvSpPr>
          <p:spPr bwMode="auto">
            <a:xfrm>
              <a:off x="3446" y="2016"/>
              <a:ext cx="430" cy="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Su</a:t>
              </a:r>
              <a:endParaRPr lang="en-US" altLang="en-US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 </a:t>
              </a:r>
            </a:p>
          </p:txBody>
        </p:sp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3440" y="2949"/>
              <a:ext cx="502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 </a:t>
              </a:r>
              <a:r>
                <a:rPr lang="en-US" altLang="en-US" i="1">
                  <a:latin typeface="Times New Roman" panose="02020603050405020304" pitchFamily="18" charset="0"/>
                </a:rPr>
                <a:t>Sd</a:t>
              </a:r>
            </a:p>
          </p:txBody>
        </p:sp>
        <p:sp>
          <p:nvSpPr>
            <p:cNvPr id="15371" name="Rectangle 8"/>
            <p:cNvSpPr>
              <a:spLocks noChangeArrowheads="1"/>
            </p:cNvSpPr>
            <p:nvPr/>
          </p:nvSpPr>
          <p:spPr bwMode="auto">
            <a:xfrm>
              <a:off x="1824" y="2544"/>
              <a:ext cx="432" cy="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S</a:t>
              </a:r>
              <a:endParaRPr lang="en-US" altLang="en-US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 </a:t>
              </a:r>
            </a:p>
          </p:txBody>
        </p:sp>
        <p:sp>
          <p:nvSpPr>
            <p:cNvPr id="15372" name="Rectangle 9"/>
            <p:cNvSpPr>
              <a:spLocks noChangeArrowheads="1"/>
            </p:cNvSpPr>
            <p:nvPr/>
          </p:nvSpPr>
          <p:spPr bwMode="auto">
            <a:xfrm rot="-1200000">
              <a:off x="2806" y="2029"/>
              <a:ext cx="24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5373" name="Rectangle 10"/>
            <p:cNvSpPr>
              <a:spLocks noChangeArrowheads="1"/>
            </p:cNvSpPr>
            <p:nvPr/>
          </p:nvSpPr>
          <p:spPr bwMode="auto">
            <a:xfrm rot="1140000">
              <a:off x="2447" y="2872"/>
              <a:ext cx="87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</a:rPr>
                <a:t>1 – </a:t>
              </a:r>
              <a:r>
                <a:rPr lang="en-US" altLang="en-US" i="1">
                  <a:latin typeface="Times New Roman" panose="02020603050405020304" pitchFamily="18" charset="0"/>
                </a:rPr>
                <a:t>p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609600"/>
            <a:ext cx="77724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Risk-Neutral Valuation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50200" cy="41148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We choose the tree parameters </a:t>
            </a:r>
            <a:r>
              <a:rPr lang="en-US" altLang="en-US" i="1">
                <a:latin typeface="Times New Roman" panose="02020603050405020304" pitchFamily="18" charset="0"/>
              </a:rPr>
              <a:t>p</a:t>
            </a:r>
            <a:r>
              <a:rPr lang="en-US" altLang="en-US"/>
              <a:t>, </a:t>
            </a:r>
            <a:r>
              <a:rPr lang="en-US" altLang="en-US" i="1">
                <a:latin typeface="Times New Roman" panose="02020603050405020304" pitchFamily="18" charset="0"/>
              </a:rPr>
              <a:t>u</a:t>
            </a:r>
            <a:r>
              <a:rPr lang="en-US" altLang="en-US"/>
              <a:t>, and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/>
              <a:t> so that the tree gives correct values for the mean and standard deviation of the stock price changes in a risk-neutral world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1FB0C6-DA5D-4CBD-AF44-A6EC9574F1F5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8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609600"/>
            <a:ext cx="77724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Tree Parameters for a </a:t>
            </a:r>
            <a:r>
              <a:rPr lang="en-US" altLang="en-US" dirty="0" err="1"/>
              <a:t>Nondividend</a:t>
            </a:r>
            <a:r>
              <a:rPr lang="en-US" altLang="en-US" dirty="0"/>
              <a:t> Paying Stock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199313" cy="41148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dirty="0"/>
              <a:t>Two conditions are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i="1" dirty="0">
                <a:latin typeface="Times New Roman" pitchFamily="18" charset="0"/>
              </a:rPr>
              <a:t>e </a:t>
            </a:r>
            <a:r>
              <a:rPr lang="en-US" sz="2800" i="1" baseline="30000" dirty="0" err="1">
                <a:latin typeface="Times New Roman" pitchFamily="18" charset="0"/>
              </a:rPr>
              <a:t>r</a:t>
            </a:r>
            <a:r>
              <a:rPr lang="en-US" sz="2800" baseline="30000" dirty="0" err="1">
                <a:latin typeface="Symbol" pitchFamily="18" charset="2"/>
              </a:rPr>
              <a:t>D</a:t>
            </a:r>
            <a:r>
              <a:rPr lang="en-US" sz="2800" i="1" baseline="30000" dirty="0" err="1">
                <a:latin typeface="Times New Roman" pitchFamily="18" charset="0"/>
              </a:rPr>
              <a:t>t</a:t>
            </a:r>
            <a:r>
              <a:rPr lang="en-US" sz="2800" baseline="30000" dirty="0"/>
              <a:t> </a:t>
            </a:r>
            <a:r>
              <a:rPr lang="en-US" sz="2800" dirty="0"/>
              <a:t>= </a:t>
            </a:r>
            <a:r>
              <a:rPr lang="en-US" sz="2800" i="1" dirty="0" err="1">
                <a:latin typeface="Times New Roman" pitchFamily="18" charset="0"/>
              </a:rPr>
              <a:t>pu</a:t>
            </a:r>
            <a:r>
              <a:rPr lang="en-US" sz="2800" dirty="0">
                <a:latin typeface="Times New Roman" pitchFamily="18" charset="0"/>
              </a:rPr>
              <a:t> + (1– </a:t>
            </a:r>
            <a:r>
              <a:rPr lang="en-US" sz="2800" i="1" dirty="0">
                <a:latin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</a:rPr>
              <a:t>)</a:t>
            </a:r>
            <a:r>
              <a:rPr lang="en-US" sz="2800" i="1" dirty="0">
                <a:latin typeface="Times New Roman" pitchFamily="18" charset="0"/>
              </a:rPr>
              <a:t>d</a:t>
            </a:r>
            <a:r>
              <a:rPr lang="en-US" sz="2800" i="1" dirty="0"/>
              <a:t> </a:t>
            </a:r>
            <a:r>
              <a:rPr lang="en-US" sz="2800" dirty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i="1" baseline="30000" dirty="0"/>
              <a:t>2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en-US" sz="2800" dirty="0"/>
              <a:t>= </a:t>
            </a:r>
            <a:r>
              <a:rPr lang="en-US" sz="2800" i="1" dirty="0" err="1">
                <a:latin typeface="Times New Roman" pitchFamily="18" charset="0"/>
              </a:rPr>
              <a:t>pu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+ (1– </a:t>
            </a:r>
            <a:r>
              <a:rPr lang="en-US" sz="2800" i="1" dirty="0">
                <a:latin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</a:rPr>
              <a:t> )</a:t>
            </a:r>
            <a:r>
              <a:rPr lang="en-US" sz="2800" i="1" dirty="0">
                <a:latin typeface="Times New Roman" pitchFamily="18" charset="0"/>
              </a:rPr>
              <a:t>d 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– [</a:t>
            </a:r>
            <a:r>
              <a:rPr lang="en-US" sz="2800" i="1" dirty="0" err="1">
                <a:latin typeface="Times New Roman" pitchFamily="18" charset="0"/>
              </a:rPr>
              <a:t>pu</a:t>
            </a:r>
            <a:r>
              <a:rPr lang="en-US" sz="2800" dirty="0">
                <a:latin typeface="Times New Roman" pitchFamily="18" charset="0"/>
              </a:rPr>
              <a:t> + (1– </a:t>
            </a:r>
            <a:r>
              <a:rPr lang="en-US" sz="2800" i="1" dirty="0">
                <a:latin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</a:rPr>
              <a:t> )</a:t>
            </a:r>
            <a:r>
              <a:rPr lang="en-US" sz="2800" i="1" dirty="0">
                <a:latin typeface="Times New Roman" pitchFamily="18" charset="0"/>
              </a:rPr>
              <a:t>d </a:t>
            </a:r>
            <a:r>
              <a:rPr lang="en-US" sz="2800" dirty="0">
                <a:latin typeface="Times New Roman" pitchFamily="18" charset="0"/>
              </a:rPr>
              <a:t>]</a:t>
            </a:r>
            <a:r>
              <a:rPr lang="en-US" sz="2800" baseline="30000" dirty="0">
                <a:latin typeface="Times New Roman" pitchFamily="18" charset="0"/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dirty="0"/>
              <a:t>A further condition often imposed is </a:t>
            </a:r>
            <a:r>
              <a:rPr lang="en-US" i="1" dirty="0">
                <a:latin typeface="Times New Roman" pitchFamily="18" charset="0"/>
              </a:rPr>
              <a:t>u </a:t>
            </a:r>
            <a:r>
              <a:rPr lang="en-US" dirty="0">
                <a:latin typeface="Times New Roman" pitchFamily="18" charset="0"/>
              </a:rPr>
              <a:t>= 1/ </a:t>
            </a:r>
            <a:r>
              <a:rPr lang="en-US" i="1" dirty="0">
                <a:latin typeface="Times New Roman" pitchFamily="18" charset="0"/>
              </a:rPr>
              <a:t>d</a:t>
            </a:r>
            <a:r>
              <a:rPr lang="en-US" sz="3600" dirty="0"/>
              <a:t> 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D1D7650-CA48-43F2-9E9D-CC86B465A061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8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532687" cy="941388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dirty="0"/>
              <a:t>Cox Ross Rubinstein (CRR) Specification of Tree Parameters for a </a:t>
            </a:r>
            <a:r>
              <a:rPr lang="en-US" altLang="en-US" dirty="0" err="1"/>
              <a:t>Nondividend</a:t>
            </a:r>
            <a:r>
              <a:rPr lang="en-US" altLang="en-US" dirty="0"/>
              <a:t> Paying Stock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5715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When </a:t>
            </a:r>
            <a:r>
              <a:rPr lang="en-US" altLang="en-US" sz="2800">
                <a:latin typeface="Symbol" panose="05050102010706020507" pitchFamily="18" charset="2"/>
              </a:rPr>
              <a:t>D</a:t>
            </a:r>
            <a:r>
              <a:rPr lang="en-US" altLang="en-US" sz="2800" i="1"/>
              <a:t>t</a:t>
            </a:r>
            <a:r>
              <a:rPr lang="en-US" altLang="en-US" sz="2800"/>
              <a:t> is small a solution to the equations is</a:t>
            </a:r>
          </a:p>
        </p:txBody>
      </p:sp>
      <p:sp>
        <p:nvSpPr>
          <p:cNvPr id="184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57B3C36-966E-4B9B-9A56-45946B9504D1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800"/>
          </a:p>
        </p:txBody>
      </p:sp>
      <p:graphicFrame>
        <p:nvGraphicFramePr>
          <p:cNvPr id="18437" name="Object 4"/>
          <p:cNvGraphicFramePr>
            <a:graphicFrameLocks/>
          </p:cNvGraphicFramePr>
          <p:nvPr/>
        </p:nvGraphicFramePr>
        <p:xfrm>
          <a:off x="3352800" y="2708275"/>
          <a:ext cx="25908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4" imgW="927100" imgH="1143000" progId="Equation.3">
                  <p:embed/>
                </p:oleObj>
              </mc:Choice>
              <mc:Fallback>
                <p:oleObj name="Equation" r:id="rId4" imgW="927100" imgH="1143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08275"/>
                        <a:ext cx="259080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Stock Prices on the Tree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450215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9466" name="Slide Number Placeholder 5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24FAB27-5F7D-4161-B575-2436C3C5330D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800"/>
          </a:p>
        </p:txBody>
      </p:sp>
      <p:sp>
        <p:nvSpPr>
          <p:cNvPr id="19461" name="Rectangle 42"/>
          <p:cNvSpPr>
            <a:spLocks noChangeArrowheads="1"/>
          </p:cNvSpPr>
          <p:nvPr/>
        </p:nvSpPr>
        <p:spPr bwMode="auto">
          <a:xfrm>
            <a:off x="7380288" y="2608263"/>
            <a:ext cx="1223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r>
              <a:rPr lang="en-US" altLang="en-US" i="1">
                <a:latin typeface="Times New Roman" panose="02020603050405020304" pitchFamily="18" charset="0"/>
              </a:rPr>
              <a:t>u</a:t>
            </a:r>
            <a:r>
              <a:rPr lang="en-US" altLang="en-US" i="1"/>
              <a:t> </a:t>
            </a:r>
            <a:r>
              <a:rPr lang="en-US" altLang="en-US" i="1" baseline="30000"/>
              <a:t>2</a:t>
            </a:r>
            <a:r>
              <a:rPr lang="en-US" altLang="en-US" i="1"/>
              <a:t> 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7308850" y="1484313"/>
            <a:ext cx="1584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r>
              <a:rPr lang="en-US" altLang="en-US" i="1">
                <a:latin typeface="Times New Roman" panose="02020603050405020304" pitchFamily="18" charset="0"/>
              </a:rPr>
              <a:t>u</a:t>
            </a:r>
            <a:r>
              <a:rPr lang="en-US" altLang="en-US" i="1"/>
              <a:t> </a:t>
            </a:r>
            <a:r>
              <a:rPr lang="en-US" altLang="en-US" i="1" baseline="30000"/>
              <a:t>4</a:t>
            </a:r>
            <a:r>
              <a:rPr lang="en-US" altLang="en-US" i="1"/>
              <a:t> </a:t>
            </a:r>
          </a:p>
        </p:txBody>
      </p:sp>
      <p:sp>
        <p:nvSpPr>
          <p:cNvPr id="19463" name="Rectangle 45"/>
          <p:cNvSpPr>
            <a:spLocks noChangeArrowheads="1"/>
          </p:cNvSpPr>
          <p:nvPr/>
        </p:nvSpPr>
        <p:spPr bwMode="auto">
          <a:xfrm>
            <a:off x="7380288" y="4652963"/>
            <a:ext cx="1085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r>
              <a:rPr lang="en-US" altLang="en-US" i="1">
                <a:latin typeface="Times New Roman" panose="02020603050405020304" pitchFamily="18" charset="0"/>
              </a:rPr>
              <a:t>d </a:t>
            </a:r>
            <a:r>
              <a:rPr lang="en-US" altLang="en-US" i="1" baseline="30000"/>
              <a:t>2</a:t>
            </a:r>
            <a:r>
              <a:rPr lang="en-US" altLang="en-US" i="1"/>
              <a:t> </a:t>
            </a:r>
          </a:p>
        </p:txBody>
      </p:sp>
      <p:sp>
        <p:nvSpPr>
          <p:cNvPr id="19464" name="Rectangle 48"/>
          <p:cNvSpPr>
            <a:spLocks noChangeArrowheads="1"/>
          </p:cNvSpPr>
          <p:nvPr/>
        </p:nvSpPr>
        <p:spPr bwMode="auto">
          <a:xfrm>
            <a:off x="7380288" y="5589588"/>
            <a:ext cx="136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 i="1"/>
              <a:t> </a:t>
            </a:r>
            <a:r>
              <a:rPr lang="en-US" altLang="en-US" i="1" baseline="30000"/>
              <a:t>4</a:t>
            </a:r>
            <a:r>
              <a:rPr lang="en-US" altLang="en-US" i="1"/>
              <a:t> </a:t>
            </a:r>
          </a:p>
        </p:txBody>
      </p:sp>
      <p:grpSp>
        <p:nvGrpSpPr>
          <p:cNvPr id="19465" name="Group 50"/>
          <p:cNvGrpSpPr>
            <a:grpSpLocks/>
          </p:cNvGrpSpPr>
          <p:nvPr/>
        </p:nvGrpSpPr>
        <p:grpSpPr bwMode="auto">
          <a:xfrm>
            <a:off x="633413" y="1776413"/>
            <a:ext cx="7361237" cy="4192587"/>
            <a:chOff x="399" y="1119"/>
            <a:chExt cx="4937" cy="2641"/>
          </a:xfrm>
        </p:grpSpPr>
        <p:grpSp>
          <p:nvGrpSpPr>
            <p:cNvPr id="19467" name="Group 34"/>
            <p:cNvGrpSpPr>
              <a:grpSpLocks/>
            </p:cNvGrpSpPr>
            <p:nvPr/>
          </p:nvGrpSpPr>
          <p:grpSpPr bwMode="auto">
            <a:xfrm>
              <a:off x="697" y="1143"/>
              <a:ext cx="4176" cy="2617"/>
              <a:chOff x="697" y="1143"/>
              <a:chExt cx="4176" cy="2617"/>
            </a:xfrm>
          </p:grpSpPr>
          <p:grpSp>
            <p:nvGrpSpPr>
              <p:cNvPr id="19479" name="Group 6"/>
              <p:cNvGrpSpPr>
                <a:grpSpLocks/>
              </p:cNvGrpSpPr>
              <p:nvPr/>
            </p:nvGrpSpPr>
            <p:grpSpPr bwMode="auto">
              <a:xfrm>
                <a:off x="697" y="2124"/>
                <a:ext cx="1044" cy="655"/>
                <a:chOff x="697" y="2124"/>
                <a:chExt cx="1044" cy="655"/>
              </a:xfrm>
            </p:grpSpPr>
            <p:sp>
              <p:nvSpPr>
                <p:cNvPr id="19507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697" y="2124"/>
                  <a:ext cx="1044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8" name="Line 5"/>
                <p:cNvSpPr>
                  <a:spLocks noChangeShapeType="1"/>
                </p:cNvSpPr>
                <p:nvPr/>
              </p:nvSpPr>
              <p:spPr bwMode="auto">
                <a:xfrm>
                  <a:off x="697" y="2451"/>
                  <a:ext cx="1044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480" name="Group 9"/>
              <p:cNvGrpSpPr>
                <a:grpSpLocks/>
              </p:cNvGrpSpPr>
              <p:nvPr/>
            </p:nvGrpSpPr>
            <p:grpSpPr bwMode="auto">
              <a:xfrm>
                <a:off x="1741" y="1797"/>
                <a:ext cx="1044" cy="654"/>
                <a:chOff x="1741" y="1797"/>
                <a:chExt cx="1044" cy="654"/>
              </a:xfrm>
            </p:grpSpPr>
            <p:sp>
              <p:nvSpPr>
                <p:cNvPr id="1950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741" y="1797"/>
                  <a:ext cx="1044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6" name="Line 8"/>
                <p:cNvSpPr>
                  <a:spLocks noChangeShapeType="1"/>
                </p:cNvSpPr>
                <p:nvPr/>
              </p:nvSpPr>
              <p:spPr bwMode="auto">
                <a:xfrm>
                  <a:off x="1741" y="2124"/>
                  <a:ext cx="1044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481" name="Group 12"/>
              <p:cNvGrpSpPr>
                <a:grpSpLocks/>
              </p:cNvGrpSpPr>
              <p:nvPr/>
            </p:nvGrpSpPr>
            <p:grpSpPr bwMode="auto">
              <a:xfrm>
                <a:off x="1741" y="2451"/>
                <a:ext cx="1044" cy="655"/>
                <a:chOff x="1741" y="2451"/>
                <a:chExt cx="1044" cy="655"/>
              </a:xfrm>
            </p:grpSpPr>
            <p:sp>
              <p:nvSpPr>
                <p:cNvPr id="19503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741" y="2451"/>
                  <a:ext cx="1044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4" name="Line 11"/>
                <p:cNvSpPr>
                  <a:spLocks noChangeShapeType="1"/>
                </p:cNvSpPr>
                <p:nvPr/>
              </p:nvSpPr>
              <p:spPr bwMode="auto">
                <a:xfrm>
                  <a:off x="1741" y="2779"/>
                  <a:ext cx="1044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482" name="Group 15"/>
              <p:cNvGrpSpPr>
                <a:grpSpLocks/>
              </p:cNvGrpSpPr>
              <p:nvPr/>
            </p:nvGrpSpPr>
            <p:grpSpPr bwMode="auto">
              <a:xfrm>
                <a:off x="2785" y="1470"/>
                <a:ext cx="1044" cy="654"/>
                <a:chOff x="2785" y="1470"/>
                <a:chExt cx="1044" cy="654"/>
              </a:xfrm>
            </p:grpSpPr>
            <p:sp>
              <p:nvSpPr>
                <p:cNvPr id="1950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785" y="1470"/>
                  <a:ext cx="1044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2" name="Line 14"/>
                <p:cNvSpPr>
                  <a:spLocks noChangeShapeType="1"/>
                </p:cNvSpPr>
                <p:nvPr/>
              </p:nvSpPr>
              <p:spPr bwMode="auto">
                <a:xfrm>
                  <a:off x="2785" y="1797"/>
                  <a:ext cx="1044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483" name="Group 18"/>
              <p:cNvGrpSpPr>
                <a:grpSpLocks/>
              </p:cNvGrpSpPr>
              <p:nvPr/>
            </p:nvGrpSpPr>
            <p:grpSpPr bwMode="auto">
              <a:xfrm>
                <a:off x="2785" y="2124"/>
                <a:ext cx="1044" cy="655"/>
                <a:chOff x="2785" y="2124"/>
                <a:chExt cx="1044" cy="655"/>
              </a:xfrm>
            </p:grpSpPr>
            <p:sp>
              <p:nvSpPr>
                <p:cNvPr id="1949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785" y="2124"/>
                  <a:ext cx="1044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0" name="Line 17"/>
                <p:cNvSpPr>
                  <a:spLocks noChangeShapeType="1"/>
                </p:cNvSpPr>
                <p:nvPr/>
              </p:nvSpPr>
              <p:spPr bwMode="auto">
                <a:xfrm>
                  <a:off x="2785" y="2451"/>
                  <a:ext cx="1044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484" name="Group 21"/>
              <p:cNvGrpSpPr>
                <a:grpSpLocks/>
              </p:cNvGrpSpPr>
              <p:nvPr/>
            </p:nvGrpSpPr>
            <p:grpSpPr bwMode="auto">
              <a:xfrm>
                <a:off x="2785" y="2779"/>
                <a:ext cx="1044" cy="654"/>
                <a:chOff x="2785" y="2779"/>
                <a:chExt cx="1044" cy="654"/>
              </a:xfrm>
            </p:grpSpPr>
            <p:sp>
              <p:nvSpPr>
                <p:cNvPr id="1949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785" y="2779"/>
                  <a:ext cx="1044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98" name="Line 20"/>
                <p:cNvSpPr>
                  <a:spLocks noChangeShapeType="1"/>
                </p:cNvSpPr>
                <p:nvPr/>
              </p:nvSpPr>
              <p:spPr bwMode="auto">
                <a:xfrm>
                  <a:off x="2785" y="3106"/>
                  <a:ext cx="1044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485" name="Group 24"/>
              <p:cNvGrpSpPr>
                <a:grpSpLocks/>
              </p:cNvGrpSpPr>
              <p:nvPr/>
            </p:nvGrpSpPr>
            <p:grpSpPr bwMode="auto">
              <a:xfrm>
                <a:off x="3829" y="3106"/>
                <a:ext cx="1044" cy="654"/>
                <a:chOff x="3829" y="3106"/>
                <a:chExt cx="1044" cy="654"/>
              </a:xfrm>
            </p:grpSpPr>
            <p:sp>
              <p:nvSpPr>
                <p:cNvPr id="1949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829" y="3106"/>
                  <a:ext cx="1044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96" name="Line 23"/>
                <p:cNvSpPr>
                  <a:spLocks noChangeShapeType="1"/>
                </p:cNvSpPr>
                <p:nvPr/>
              </p:nvSpPr>
              <p:spPr bwMode="auto">
                <a:xfrm>
                  <a:off x="3829" y="3433"/>
                  <a:ext cx="1044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486" name="Group 27"/>
              <p:cNvGrpSpPr>
                <a:grpSpLocks/>
              </p:cNvGrpSpPr>
              <p:nvPr/>
            </p:nvGrpSpPr>
            <p:grpSpPr bwMode="auto">
              <a:xfrm>
                <a:off x="3829" y="2451"/>
                <a:ext cx="1044" cy="655"/>
                <a:chOff x="3829" y="2451"/>
                <a:chExt cx="1044" cy="655"/>
              </a:xfrm>
            </p:grpSpPr>
            <p:sp>
              <p:nvSpPr>
                <p:cNvPr id="1949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829" y="2451"/>
                  <a:ext cx="1044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94" name="Line 26"/>
                <p:cNvSpPr>
                  <a:spLocks noChangeShapeType="1"/>
                </p:cNvSpPr>
                <p:nvPr/>
              </p:nvSpPr>
              <p:spPr bwMode="auto">
                <a:xfrm>
                  <a:off x="3829" y="2779"/>
                  <a:ext cx="1044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487" name="Group 30"/>
              <p:cNvGrpSpPr>
                <a:grpSpLocks/>
              </p:cNvGrpSpPr>
              <p:nvPr/>
            </p:nvGrpSpPr>
            <p:grpSpPr bwMode="auto">
              <a:xfrm>
                <a:off x="3829" y="1797"/>
                <a:ext cx="1044" cy="654"/>
                <a:chOff x="3829" y="1797"/>
                <a:chExt cx="1044" cy="654"/>
              </a:xfrm>
            </p:grpSpPr>
            <p:sp>
              <p:nvSpPr>
                <p:cNvPr id="19491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829" y="1797"/>
                  <a:ext cx="1044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92" name="Line 29"/>
                <p:cNvSpPr>
                  <a:spLocks noChangeShapeType="1"/>
                </p:cNvSpPr>
                <p:nvPr/>
              </p:nvSpPr>
              <p:spPr bwMode="auto">
                <a:xfrm>
                  <a:off x="3829" y="2124"/>
                  <a:ext cx="1044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488" name="Group 33"/>
              <p:cNvGrpSpPr>
                <a:grpSpLocks/>
              </p:cNvGrpSpPr>
              <p:nvPr/>
            </p:nvGrpSpPr>
            <p:grpSpPr bwMode="auto">
              <a:xfrm>
                <a:off x="3829" y="1143"/>
                <a:ext cx="1044" cy="654"/>
                <a:chOff x="3829" y="1143"/>
                <a:chExt cx="1044" cy="654"/>
              </a:xfrm>
            </p:grpSpPr>
            <p:sp>
              <p:nvSpPr>
                <p:cNvPr id="1948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829" y="1143"/>
                  <a:ext cx="1044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90" name="Line 32"/>
                <p:cNvSpPr>
                  <a:spLocks noChangeShapeType="1"/>
                </p:cNvSpPr>
                <p:nvPr/>
              </p:nvSpPr>
              <p:spPr bwMode="auto">
                <a:xfrm>
                  <a:off x="3829" y="1470"/>
                  <a:ext cx="1044" cy="3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468" name="Rectangle 35"/>
            <p:cNvSpPr>
              <a:spLocks noChangeArrowheads="1"/>
            </p:cNvSpPr>
            <p:nvPr/>
          </p:nvSpPr>
          <p:spPr bwMode="auto">
            <a:xfrm>
              <a:off x="399" y="2277"/>
              <a:ext cx="4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S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0</a:t>
              </a:r>
              <a:r>
                <a:rPr lang="en-US" altLang="en-US" i="1"/>
                <a:t> </a:t>
              </a:r>
            </a:p>
          </p:txBody>
        </p:sp>
        <p:sp>
          <p:nvSpPr>
            <p:cNvPr id="19469" name="Rectangle 36"/>
            <p:cNvSpPr>
              <a:spLocks noChangeArrowheads="1"/>
            </p:cNvSpPr>
            <p:nvPr/>
          </p:nvSpPr>
          <p:spPr bwMode="auto">
            <a:xfrm>
              <a:off x="1599" y="1753"/>
              <a:ext cx="56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S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0</a:t>
              </a:r>
              <a:r>
                <a:rPr lang="en-US" altLang="en-US" i="1">
                  <a:latin typeface="Times New Roman" panose="02020603050405020304" pitchFamily="18" charset="0"/>
                </a:rPr>
                <a:t>u</a:t>
              </a:r>
              <a:r>
                <a:rPr lang="en-US" altLang="en-US" i="1"/>
                <a:t> </a:t>
              </a:r>
            </a:p>
          </p:txBody>
        </p:sp>
        <p:sp>
          <p:nvSpPr>
            <p:cNvPr id="19470" name="Rectangle 37"/>
            <p:cNvSpPr>
              <a:spLocks noChangeArrowheads="1"/>
            </p:cNvSpPr>
            <p:nvPr/>
          </p:nvSpPr>
          <p:spPr bwMode="auto">
            <a:xfrm>
              <a:off x="1551" y="2379"/>
              <a:ext cx="55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S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0</a:t>
              </a:r>
              <a:r>
                <a:rPr lang="en-US" altLang="en-US" i="1">
                  <a:latin typeface="Times New Roman" panose="02020603050405020304" pitchFamily="18" charset="0"/>
                </a:rPr>
                <a:t>d </a:t>
              </a:r>
            </a:p>
          </p:txBody>
        </p:sp>
        <p:sp>
          <p:nvSpPr>
            <p:cNvPr id="19471" name="Rectangle 38"/>
            <p:cNvSpPr>
              <a:spLocks noChangeArrowheads="1"/>
            </p:cNvSpPr>
            <p:nvPr/>
          </p:nvSpPr>
          <p:spPr bwMode="auto">
            <a:xfrm>
              <a:off x="2634" y="2110"/>
              <a:ext cx="4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S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0</a:t>
              </a:r>
              <a:r>
                <a:rPr lang="en-US" altLang="en-US" i="1"/>
                <a:t> </a:t>
              </a:r>
            </a:p>
          </p:txBody>
        </p:sp>
        <p:sp>
          <p:nvSpPr>
            <p:cNvPr id="19472" name="Rectangle 39"/>
            <p:cNvSpPr>
              <a:spLocks noChangeArrowheads="1"/>
            </p:cNvSpPr>
            <p:nvPr/>
          </p:nvSpPr>
          <p:spPr bwMode="auto">
            <a:xfrm>
              <a:off x="4911" y="2277"/>
              <a:ext cx="4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S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0</a:t>
              </a:r>
              <a:r>
                <a:rPr lang="en-US" altLang="en-US" i="1"/>
                <a:t> </a:t>
              </a:r>
            </a:p>
          </p:txBody>
        </p:sp>
        <p:sp>
          <p:nvSpPr>
            <p:cNvPr id="19473" name="Rectangle 40"/>
            <p:cNvSpPr>
              <a:spLocks noChangeArrowheads="1"/>
            </p:cNvSpPr>
            <p:nvPr/>
          </p:nvSpPr>
          <p:spPr bwMode="auto">
            <a:xfrm>
              <a:off x="2536" y="1436"/>
              <a:ext cx="7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S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0</a:t>
              </a:r>
              <a:r>
                <a:rPr lang="en-US" altLang="en-US" i="1">
                  <a:latin typeface="Times New Roman" panose="02020603050405020304" pitchFamily="18" charset="0"/>
                </a:rPr>
                <a:t>u</a:t>
              </a:r>
              <a:r>
                <a:rPr lang="en-US" altLang="en-US" i="1"/>
                <a:t> </a:t>
              </a:r>
              <a:r>
                <a:rPr lang="en-US" altLang="en-US" i="1" baseline="30000"/>
                <a:t>2</a:t>
              </a:r>
              <a:r>
                <a:rPr lang="en-US" altLang="en-US" i="1"/>
                <a:t> </a:t>
              </a:r>
            </a:p>
          </p:txBody>
        </p:sp>
        <p:sp>
          <p:nvSpPr>
            <p:cNvPr id="19474" name="Rectangle 41"/>
            <p:cNvSpPr>
              <a:spLocks noChangeArrowheads="1"/>
            </p:cNvSpPr>
            <p:nvPr/>
          </p:nvSpPr>
          <p:spPr bwMode="auto">
            <a:xfrm>
              <a:off x="2582" y="2745"/>
              <a:ext cx="7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S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0</a:t>
              </a:r>
              <a:r>
                <a:rPr lang="en-US" altLang="en-US" i="1">
                  <a:latin typeface="Times New Roman" panose="02020603050405020304" pitchFamily="18" charset="0"/>
                </a:rPr>
                <a:t>d</a:t>
              </a:r>
              <a:r>
                <a:rPr lang="en-US" altLang="en-US" i="1"/>
                <a:t> </a:t>
              </a:r>
              <a:r>
                <a:rPr lang="en-US" altLang="en-US" i="1" baseline="30000"/>
                <a:t>2</a:t>
              </a:r>
              <a:r>
                <a:rPr lang="en-US" altLang="en-US" i="1"/>
                <a:t> </a:t>
              </a:r>
            </a:p>
          </p:txBody>
        </p:sp>
        <p:sp>
          <p:nvSpPr>
            <p:cNvPr id="19475" name="Rectangle 43"/>
            <p:cNvSpPr>
              <a:spLocks noChangeArrowheads="1"/>
            </p:cNvSpPr>
            <p:nvPr/>
          </p:nvSpPr>
          <p:spPr bwMode="auto">
            <a:xfrm>
              <a:off x="3592" y="1119"/>
              <a:ext cx="7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S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0</a:t>
              </a:r>
              <a:r>
                <a:rPr lang="en-US" altLang="en-US" i="1">
                  <a:latin typeface="Times New Roman" panose="02020603050405020304" pitchFamily="18" charset="0"/>
                </a:rPr>
                <a:t>u</a:t>
              </a:r>
              <a:r>
                <a:rPr lang="en-US" altLang="en-US" i="1"/>
                <a:t> </a:t>
              </a:r>
              <a:r>
                <a:rPr lang="en-US" altLang="en-US" i="1" baseline="30000"/>
                <a:t>3</a:t>
              </a:r>
              <a:r>
                <a:rPr lang="en-US" altLang="en-US" i="1"/>
                <a:t> </a:t>
              </a:r>
            </a:p>
          </p:txBody>
        </p:sp>
        <p:sp>
          <p:nvSpPr>
            <p:cNvPr id="19476" name="Rectangle 46"/>
            <p:cNvSpPr>
              <a:spLocks noChangeArrowheads="1"/>
            </p:cNvSpPr>
            <p:nvPr/>
          </p:nvSpPr>
          <p:spPr bwMode="auto">
            <a:xfrm>
              <a:off x="3695" y="1753"/>
              <a:ext cx="56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S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0</a:t>
              </a:r>
              <a:r>
                <a:rPr lang="en-US" altLang="en-US" i="1">
                  <a:latin typeface="Times New Roman" panose="02020603050405020304" pitchFamily="18" charset="0"/>
                </a:rPr>
                <a:t>u</a:t>
              </a:r>
              <a:r>
                <a:rPr lang="en-US" altLang="en-US" i="1"/>
                <a:t> </a:t>
              </a:r>
            </a:p>
          </p:txBody>
        </p:sp>
        <p:sp>
          <p:nvSpPr>
            <p:cNvPr id="19477" name="Rectangle 47"/>
            <p:cNvSpPr>
              <a:spLocks noChangeArrowheads="1"/>
            </p:cNvSpPr>
            <p:nvPr/>
          </p:nvSpPr>
          <p:spPr bwMode="auto">
            <a:xfrm>
              <a:off x="3646" y="2427"/>
              <a:ext cx="56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S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0</a:t>
              </a:r>
              <a:r>
                <a:rPr lang="en-US" altLang="en-US" i="1">
                  <a:latin typeface="Times New Roman" panose="02020603050405020304" pitchFamily="18" charset="0"/>
                </a:rPr>
                <a:t>d</a:t>
              </a:r>
              <a:r>
                <a:rPr lang="en-US" altLang="en-US" i="1"/>
                <a:t> </a:t>
              </a:r>
            </a:p>
          </p:txBody>
        </p:sp>
        <p:sp>
          <p:nvSpPr>
            <p:cNvPr id="19478" name="Rectangle 49"/>
            <p:cNvSpPr>
              <a:spLocks noChangeArrowheads="1"/>
            </p:cNvSpPr>
            <p:nvPr/>
          </p:nvSpPr>
          <p:spPr bwMode="auto">
            <a:xfrm>
              <a:off x="3639" y="3102"/>
              <a:ext cx="7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latin typeface="Times New Roman" panose="02020603050405020304" pitchFamily="18" charset="0"/>
                </a:rPr>
                <a:t>S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0</a:t>
              </a:r>
              <a:r>
                <a:rPr lang="en-US" altLang="en-US" i="1">
                  <a:latin typeface="Times New Roman" panose="02020603050405020304" pitchFamily="18" charset="0"/>
                </a:rPr>
                <a:t>d</a:t>
              </a:r>
              <a:r>
                <a:rPr lang="en-US" altLang="en-US" i="1"/>
                <a:t> </a:t>
              </a:r>
              <a:r>
                <a:rPr lang="en-US" altLang="en-US" i="1" baseline="30000"/>
                <a:t>3</a:t>
              </a:r>
              <a:r>
                <a:rPr lang="en-US" altLang="en-US" i="1"/>
                <a:t> </a:t>
              </a: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Backwards Induction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114425" y="1719263"/>
            <a:ext cx="6916738" cy="441166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We know the value of the option at the final nodes</a:t>
            </a:r>
          </a:p>
          <a:p>
            <a:pPr eaLnBrk="1" hangingPunct="1"/>
            <a:r>
              <a:rPr lang="en-US" altLang="en-US"/>
              <a:t>We work back through the tree using risk-neutral valuation to calculate the value of the option at each node, testing for early exercise when appropriate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50C784B-A710-4B2A-BBB7-A042327F8521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8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Example: Put Option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71625"/>
            <a:ext cx="8077200" cy="4752975"/>
          </a:xfrm>
          <a:noFill/>
        </p:spPr>
        <p:txBody>
          <a:bodyPr lIns="92075" tIns="46038" rIns="92075" bIns="46038"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/>
              <a:t>= 50;  </a:t>
            </a:r>
            <a:r>
              <a:rPr lang="en-US" altLang="en-US" i="1">
                <a:latin typeface="Times New Roman" panose="02020603050405020304" pitchFamily="18" charset="0"/>
              </a:rPr>
              <a:t>K</a:t>
            </a:r>
            <a:r>
              <a:rPr lang="en-US" altLang="en-US"/>
              <a:t> = 50; 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/>
              <a:t> =10%;  </a:t>
            </a:r>
            <a:r>
              <a:rPr lang="en-US" altLang="en-US">
                <a:latin typeface="Symbol" panose="05050102010706020507" pitchFamily="18" charset="2"/>
              </a:rPr>
              <a:t>s</a:t>
            </a:r>
            <a:r>
              <a:rPr lang="en-US" altLang="en-US"/>
              <a:t> = 40%;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/>
              <a:t>	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/>
              <a:t> = 5 months = 0.4167;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Symbol" panose="05050102010706020507" pitchFamily="18" charset="2"/>
              </a:rPr>
              <a:t>	D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/>
              <a:t> = 1 month = 0.0833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The parameters imply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/>
              <a:t>		</a:t>
            </a:r>
            <a:r>
              <a:rPr lang="en-US" altLang="en-US" i="1">
                <a:latin typeface="Times New Roman" panose="02020603050405020304" pitchFamily="18" charset="0"/>
              </a:rPr>
              <a:t>u</a:t>
            </a:r>
            <a:r>
              <a:rPr lang="en-US" altLang="en-US">
                <a:latin typeface="Times New Roman" panose="02020603050405020304" pitchFamily="18" charset="0"/>
              </a:rPr>
              <a:t> = 1.1224; 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>
                <a:latin typeface="Times New Roman" panose="02020603050405020304" pitchFamily="18" charset="0"/>
              </a:rPr>
              <a:t> = 0.8909;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		a</a:t>
            </a:r>
            <a:r>
              <a:rPr lang="en-US" altLang="en-US">
                <a:latin typeface="Times New Roman" panose="02020603050405020304" pitchFamily="18" charset="0"/>
              </a:rPr>
              <a:t> = 1.0084;  </a:t>
            </a:r>
            <a:r>
              <a:rPr lang="en-US" altLang="en-US" i="1">
                <a:latin typeface="Times New Roman" panose="02020603050405020304" pitchFamily="18" charset="0"/>
              </a:rPr>
              <a:t>p</a:t>
            </a:r>
            <a:r>
              <a:rPr lang="en-US" altLang="en-US">
                <a:latin typeface="Times New Roman" panose="02020603050405020304" pitchFamily="18" charset="0"/>
              </a:rPr>
              <a:t> = 0.5073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FEAB19E-CF1A-409F-AD9A-2B0CA0925F5A}" type="slidenum">
              <a:rPr lang="en-US" altLang="en-US" sz="18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8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29</Pages>
  <Words>1102</Words>
  <Application>Microsoft Office PowerPoint</Application>
  <PresentationFormat>Letter Paper (8.5x11 in)</PresentationFormat>
  <Paragraphs>170</Paragraphs>
  <Slides>24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Equation</vt:lpstr>
      <vt:lpstr>Numerical Valuation</vt:lpstr>
      <vt:lpstr>Binomial Trees</vt:lpstr>
      <vt:lpstr>Movements in Time Dt</vt:lpstr>
      <vt:lpstr>Risk-Neutral Valuation</vt:lpstr>
      <vt:lpstr>Tree Parameters for a Nondividend Paying Stock</vt:lpstr>
      <vt:lpstr>Cox Ross Rubinstein (CRR) Specification of Tree Parameters for a Nondividend Paying Stock</vt:lpstr>
      <vt:lpstr>Stock Prices on the Tree</vt:lpstr>
      <vt:lpstr>Backwards Induction</vt:lpstr>
      <vt:lpstr>Example: Put Option </vt:lpstr>
      <vt:lpstr>Example (continued)</vt:lpstr>
      <vt:lpstr>PowerPoint Presentation</vt:lpstr>
      <vt:lpstr>Convergence of tree</vt:lpstr>
      <vt:lpstr>Calculation of Delta</vt:lpstr>
      <vt:lpstr>Calculation of Gamma</vt:lpstr>
      <vt:lpstr>Calculation of Theta</vt:lpstr>
      <vt:lpstr>Calculation of Vega</vt:lpstr>
      <vt:lpstr>Trees and Dividend Yields</vt:lpstr>
      <vt:lpstr>Binomial Tree for Stock Paying Known Dollar Dividends</vt:lpstr>
      <vt:lpstr>Extensions of Tree Approach</vt:lpstr>
      <vt:lpstr>Jarrow Rudd Binomial Tree Specification </vt:lpstr>
      <vt:lpstr>Monte Carlo Simulation</vt:lpstr>
      <vt:lpstr>Sample Python Code</vt:lpstr>
      <vt:lpstr>Numerical Solving the PDE</vt:lpstr>
      <vt:lpstr>Numerical Solving the PDE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Trees in Practice</dc:title>
  <dc:subject>Fundamentals of Futures and Options Markets, 9e</dc:subject>
  <dc:creator>John C. Hull</dc:creator>
  <cp:keywords>Chapter 18</cp:keywords>
  <dc:description>Copyright 2016 by John C. Hull.
All rights reserved. Published 2016.</dc:description>
  <cp:lastModifiedBy>Anand Goel</cp:lastModifiedBy>
  <cp:revision>44</cp:revision>
  <cp:lastPrinted>2001-05-03T14:32:06Z</cp:lastPrinted>
  <dcterms:created xsi:type="dcterms:W3CDTF">1996-07-04T19:15:26Z</dcterms:created>
  <dcterms:modified xsi:type="dcterms:W3CDTF">2022-04-14T17:55:15Z</dcterms:modified>
</cp:coreProperties>
</file>