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SOV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NFP</c:v>
                </c:pt>
                <c:pt idx="1">
                  <c:v>Marsh</c:v>
                </c:pt>
                <c:pt idx="2">
                  <c:v>Hub International</c:v>
                </c:pt>
                <c:pt idx="3">
                  <c:v>Arthur J. Gallagher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0.09782608695652174</c:v>
                </c:pt>
                <c:pt idx="1">
                  <c:v>0.43478260869565216</c:v>
                </c:pt>
                <c:pt idx="2">
                  <c:v>0.28804347826086957</c:v>
                </c:pt>
                <c:pt idx="3">
                  <c:v>0.1793478260869565</c:v>
                </c:pt>
              </c:numCache>
            </c:numRef>
          </c:val>
        </c:ser>
        <c:dLbls>
          <c:numFmt formatCode="0%" sourceLinked="0"/>
          <c:txPr>
            <a:bodyPr/>
            <a:lstStyle/>
            <a:p>
              <a:pPr>
                <a:defRPr sz="1200" b="1"/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s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Tier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NFP</c:v>
                </c:pt>
                <c:pt idx="1">
                  <c:v>Marsh</c:v>
                </c:pt>
                <c:pt idx="2">
                  <c:v>Hub International</c:v>
                </c:pt>
                <c:pt idx="3">
                  <c:v>Arthur J. Gallagher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Tier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NFP</c:v>
                </c:pt>
                <c:pt idx="1">
                  <c:v>Marsh</c:v>
                </c:pt>
                <c:pt idx="2">
                  <c:v>Hub International</c:v>
                </c:pt>
                <c:pt idx="3">
                  <c:v>Arthur J. Gallagher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38</c:v>
                </c:pt>
                <c:pt idx="1">
                  <c:v>42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Tier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NFP</c:v>
                </c:pt>
                <c:pt idx="1">
                  <c:v>Marsh</c:v>
                </c:pt>
                <c:pt idx="2">
                  <c:v>Hub International</c:v>
                </c:pt>
                <c:pt idx="3">
                  <c:v>Arthur J. Gallagher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40</c:v>
                </c:pt>
                <c:pt idx="1">
                  <c:v>13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Tier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NFP</c:v>
                </c:pt>
                <c:pt idx="1">
                  <c:v>Marsh</c:v>
                </c:pt>
                <c:pt idx="2">
                  <c:v>Hub International</c:v>
                </c:pt>
                <c:pt idx="3">
                  <c:v>Arthur J. Gallagher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18</c:v>
                </c:pt>
                <c:pt idx="1">
                  <c:v>15</c:v>
                </c:pt>
              </c:numCache>
            </c:numRef>
          </c:val>
        </c:ser>
        <c:dLbls>
          <c:txPr>
            <a:bodyPr/>
            <a:lstStyle/>
            <a:p>
              <a:pPr>
                <a:defRPr sz="1000"/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TickMark val="out"/>
        <c:minorTickMark val="out"/>
        <c:tickLblPos val="nextTo"/>
        <c:txPr>
          <a:bodyPr/>
          <a:lstStyle/>
          <a:p>
            <a:pPr>
              <a:defRPr b="0" sz="12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NFP</c:v>
                </c:pt>
                <c:pt idx="1">
                  <c:v>Marsh</c:v>
                </c:pt>
                <c:pt idx="2">
                  <c:v>Hub International</c:v>
                </c:pt>
                <c:pt idx="3">
                  <c:v>Arthur J. Gallagher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11.363636363636363</c:v>
                </c:pt>
                <c:pt idx="1">
                  <c:v>46.590909090909086</c:v>
                </c:pt>
                <c:pt idx="2">
                  <c:v>25.0</c:v>
                </c:pt>
                <c:pt idx="3">
                  <c:v>17.045454545454543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Neutral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NFP</c:v>
                </c:pt>
                <c:pt idx="1">
                  <c:v>Marsh</c:v>
                </c:pt>
                <c:pt idx="2">
                  <c:v>Hub International</c:v>
                </c:pt>
                <c:pt idx="3">
                  <c:v>Arthur J. Gallagher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</c:v>
                </c:pt>
                <c:pt idx="1">
                  <c:v>12.5</c:v>
                </c:pt>
                <c:pt idx="2">
                  <c:v>87.5</c:v>
                </c:pt>
                <c:pt idx="3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Negative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NFP</c:v>
                </c:pt>
                <c:pt idx="1">
                  <c:v>Marsh</c:v>
                </c:pt>
                <c:pt idx="2">
                  <c:v>Hub International</c:v>
                </c:pt>
                <c:pt idx="3">
                  <c:v>Arthur J. Gallagher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0.0</c:v>
                </c:pt>
                <c:pt idx="1">
                  <c:v>12.5</c:v>
                </c:pt>
                <c:pt idx="2">
                  <c:v>87.5</c:v>
                </c:pt>
                <c:pt idx="3">
                  <c:v>0.0</c:v>
                </c:pt>
              </c:numCache>
            </c:numRef>
          </c:val>
        </c:ser>
        <c:dLbls>
          <c:txPr>
            <a:bodyPr/>
            <a:lstStyle/>
            <a:p>
              <a:pPr>
                <a:defRPr sz="1000"/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s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TickMark val="out"/>
        <c:minorTickMark val="out"/>
        <c:tickLblPos val="nextTo"/>
        <c:txPr>
          <a:bodyPr/>
          <a:lstStyle/>
          <a:p>
            <a:pPr>
              <a:defRPr b="0" sz="12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NFP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Property &amp; Casualty</c:v>
                </c:pt>
                <c:pt idx="1">
                  <c:v>Retirement</c:v>
                </c:pt>
                <c:pt idx="2">
                  <c:v>Corporate Benefits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8.333333333333332</c:v>
                </c:pt>
                <c:pt idx="1">
                  <c:v>33.33333333333333</c:v>
                </c:pt>
                <c:pt idx="2">
                  <c:v>18.181818181818183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Marsh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Property &amp; Casualty</c:v>
                </c:pt>
                <c:pt idx="1">
                  <c:v>Retirement</c:v>
                </c:pt>
                <c:pt idx="2">
                  <c:v>Corporate Benefits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50.0</c:v>
                </c:pt>
                <c:pt idx="1">
                  <c:v>33.33333333333333</c:v>
                </c:pt>
                <c:pt idx="2">
                  <c:v>27.27272727272727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Hub International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Property &amp; Casualty</c:v>
                </c:pt>
                <c:pt idx="1">
                  <c:v>Retirement</c:v>
                </c:pt>
                <c:pt idx="2">
                  <c:v>Corporate Benefits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31.666666666666664</c:v>
                </c:pt>
                <c:pt idx="1">
                  <c:v>33.33333333333333</c:v>
                </c:pt>
                <c:pt idx="2">
                  <c:v>40.909090909090914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Arthur J. Gallagher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Property &amp; Casualty</c:v>
                </c:pt>
                <c:pt idx="1">
                  <c:v>Retirement</c:v>
                </c:pt>
                <c:pt idx="2">
                  <c:v>Corporate Benefits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10.0</c:v>
                </c:pt>
                <c:pt idx="1">
                  <c:v>0.0</c:v>
                </c:pt>
                <c:pt idx="2">
                  <c:v>13.636363636363635</c:v>
                </c:pt>
              </c:numCache>
            </c:numRef>
          </c:val>
        </c:ser>
        <c:dLbls>
          <c:txPr>
            <a:bodyPr/>
            <a:lstStyle/>
            <a:p>
              <a:pPr>
                <a:defRPr sz="1000"/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TickMark val="out"/>
        <c:minorTickMark val="out"/>
        <c:tickLblPos val="nextTo"/>
        <c:txPr>
          <a:bodyPr/>
          <a:lstStyle/>
          <a:p>
            <a:pPr>
              <a:defRPr b="0" sz="12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NFP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Single Mention</c:v>
                </c:pt>
                <c:pt idx="1">
                  <c:v>Product/Service Advocacy</c:v>
                </c:pt>
                <c:pt idx="2">
                  <c:v>Byline</c:v>
                </c:pt>
                <c:pt idx="3">
                  <c:v>Thought Leadership Quote</c:v>
                </c:pt>
                <c:pt idx="4">
                  <c:v>Thought Leadership Survey/Research</c:v>
                </c:pt>
                <c:pt idx="5">
                  <c:v>Feature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8.47457627118644</c:v>
                </c:pt>
                <c:pt idx="1">
                  <c:v>20.0</c:v>
                </c:pt>
                <c:pt idx="2">
                  <c:v>9.523809523809524</c:v>
                </c:pt>
                <c:pt idx="3">
                  <c:v>12.0</c:v>
                </c:pt>
                <c:pt idx="4">
                  <c:v>8.0</c:v>
                </c:pt>
                <c:pt idx="5">
                  <c:v>9.523809523809524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Marsh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Single Mention</c:v>
                </c:pt>
                <c:pt idx="1">
                  <c:v>Product/Service Advocacy</c:v>
                </c:pt>
                <c:pt idx="2">
                  <c:v>Byline</c:v>
                </c:pt>
                <c:pt idx="3">
                  <c:v>Thought Leadership Quote</c:v>
                </c:pt>
                <c:pt idx="4">
                  <c:v>Thought Leadership Survey/Research</c:v>
                </c:pt>
                <c:pt idx="5">
                  <c:v>Feature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40.67796610169492</c:v>
                </c:pt>
                <c:pt idx="1">
                  <c:v>20.0</c:v>
                </c:pt>
                <c:pt idx="2">
                  <c:v>42.857142857142854</c:v>
                </c:pt>
                <c:pt idx="3">
                  <c:v>60.0</c:v>
                </c:pt>
                <c:pt idx="4">
                  <c:v>64.0</c:v>
                </c:pt>
                <c:pt idx="5">
                  <c:v>33.33333333333333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Hub International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Single Mention</c:v>
                </c:pt>
                <c:pt idx="1">
                  <c:v>Product/Service Advocacy</c:v>
                </c:pt>
                <c:pt idx="2">
                  <c:v>Byline</c:v>
                </c:pt>
                <c:pt idx="3">
                  <c:v>Thought Leadership Quote</c:v>
                </c:pt>
                <c:pt idx="4">
                  <c:v>Thought Leadership Survey/Research</c:v>
                </c:pt>
                <c:pt idx="5">
                  <c:v>Feature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37.28813559322034</c:v>
                </c:pt>
                <c:pt idx="1">
                  <c:v>33.33333333333333</c:v>
                </c:pt>
                <c:pt idx="2">
                  <c:v>19.047619047619047</c:v>
                </c:pt>
                <c:pt idx="3">
                  <c:v>8.0</c:v>
                </c:pt>
                <c:pt idx="4">
                  <c:v>12.0</c:v>
                </c:pt>
                <c:pt idx="5">
                  <c:v>42.857142857142854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Arthur J. Gallagher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Single Mention</c:v>
                </c:pt>
                <c:pt idx="1">
                  <c:v>Product/Service Advocacy</c:v>
                </c:pt>
                <c:pt idx="2">
                  <c:v>Byline</c:v>
                </c:pt>
                <c:pt idx="3">
                  <c:v>Thought Leadership Quote</c:v>
                </c:pt>
                <c:pt idx="4">
                  <c:v>Thought Leadership Survey/Research</c:v>
                </c:pt>
                <c:pt idx="5">
                  <c:v>Feature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13.559322033898304</c:v>
                </c:pt>
                <c:pt idx="1">
                  <c:v>26.666666666666668</c:v>
                </c:pt>
                <c:pt idx="2">
                  <c:v>28.57142857142857</c:v>
                </c:pt>
                <c:pt idx="3">
                  <c:v>20.0</c:v>
                </c:pt>
                <c:pt idx="4">
                  <c:v>16.0</c:v>
                </c:pt>
                <c:pt idx="5">
                  <c:v>14.285714285714285</c:v>
                </c:pt>
              </c:numCache>
            </c:numRef>
          </c:val>
        </c:ser>
        <c:dLbls>
          <c:txPr>
            <a:bodyPr/>
            <a:lstStyle/>
            <a:p>
              <a:pPr>
                <a:defRPr sz="1000"/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TickMark val="out"/>
        <c:minorTickMark val="out"/>
        <c:tickLblPos val="nextTo"/>
        <c:txPr>
          <a:bodyPr/>
          <a:lstStyle/>
          <a:p>
            <a:pPr>
              <a:defRPr b="0"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7920-7E83-0045-98FA-FF2E55ED8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4836D-AD57-7045-A115-7A092EC91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2FB52-062C-9C42-9F7D-113D83CB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485B-C712-2D40-8CA6-68CE01909C9B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F7C6C-705C-A943-96AE-AE8AE12A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B2FF3-F463-4B44-B560-8D6E254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CA5-D33B-6E41-B24B-57DA849C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5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2203-AD59-B049-9E30-51739A67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009BE-1908-CA45-A74D-AC45F36EA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D8C3B-3337-994E-B236-CE72A1BD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485B-C712-2D40-8CA6-68CE01909C9B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BB8C-E7BA-B647-BB12-833ED153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6295D-9609-E641-9D6F-390199DB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CA5-D33B-6E41-B24B-57DA849C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01FB2-2020-114D-9FE8-60DA91ADC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61241-073D-6146-A3CB-10C42CEC5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A9C9B-FF58-8440-8E0D-67970650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485B-C712-2D40-8CA6-68CE01909C9B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D6492-F8D7-074E-8315-F62F6874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5C5A0-F642-6341-A922-2CBFE8C1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CA5-D33B-6E41-B24B-57DA849C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9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4902-2207-AD48-895B-DC1CE14E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41D35-EFDE-C443-98C6-AEBB9D42B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FFCEE-DC1C-1943-86E5-98CDCAA3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485B-C712-2D40-8CA6-68CE01909C9B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7973-8939-1A4A-9378-9DC2BF26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678C6-16C0-F64C-9309-AF92E1AB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CA5-D33B-6E41-B24B-57DA849C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69ED1-AF7A-A24C-BBC6-E882E20D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C1C38-6F88-3245-A2B5-7F7BC3F7B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D3C15-D708-F740-8F77-DAB709E6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485B-C712-2D40-8CA6-68CE01909C9B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78851-EE42-834C-B4EC-B72A3952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70E2B-B42E-2F45-B14D-3BF8EFC9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CA5-D33B-6E41-B24B-57DA849C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5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D3EF-F884-2D4C-8714-FADC3D0D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405E5-B684-5A43-A1EB-13082ED70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2B7B7-631F-C543-9BAE-50ACABD64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6DD18-6DD2-5840-8382-8ECC3732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485B-C712-2D40-8CA6-68CE01909C9B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E6338-DDB2-1145-9808-36998F12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1B758-6480-CC4A-9666-3256E63C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CA5-D33B-6E41-B24B-57DA849C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6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5BFB-0F23-6644-A36E-CFE35608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EC4C9-0A62-1345-A167-D44B9A700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BDAD1-3255-C141-A889-601F760DD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66ADE-4B40-4D4B-84C8-11745E0DE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3A32B-9BF1-5D44-9C51-FDC290958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C649C-DF7C-124C-8BEC-2A6ADDDB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485B-C712-2D40-8CA6-68CE01909C9B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CEC02-B994-4543-B6A4-1F7F7810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6F160-645A-324F-8E88-63444A37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CA5-D33B-6E41-B24B-57DA849C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1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9593-6109-C74B-9859-628C93EF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A0801-3714-7F4C-919F-BE9724DC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485B-C712-2D40-8CA6-68CE01909C9B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3CD1F-2BDD-3843-94CE-7F043921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2F668-B163-8147-BA2B-84F15F2E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CA5-D33B-6E41-B24B-57DA849C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9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DA124-ECE2-6449-8445-7BF50FD9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485B-C712-2D40-8CA6-68CE01909C9B}" type="datetimeFigureOut">
              <a:rPr lang="en-US" smtClean="0"/>
              <a:t>4/9/18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9677A-BD58-8D45-BD64-4F6BF19D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2C1F3-4EDA-8D42-BC25-7E972A84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CA5-D33B-6E41-B24B-57DA849C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61CE-1636-7242-A890-16E4E8B6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DEAC5-CF34-6041-9672-C5ECBB491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BB1AA-3828-444C-A0AA-72CB3E31D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03F89-21F6-8B4C-99D7-F3293171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485B-C712-2D40-8CA6-68CE01909C9B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465D4-84E7-B84A-B3B0-1F7E64D6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F8E02-35E9-7243-85CC-8C497307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CA5-D33B-6E41-B24B-57DA849C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7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1992-1C9A-0746-ACBA-06858DAC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F5CC7-8165-4F47-9575-A0C85A2A3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02A13-4001-2549-BBA6-A979C4FCC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EDD86-C27A-7641-A580-66A48622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485B-C712-2D40-8CA6-68CE01909C9B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F61A5-76C4-8049-8F6C-D1919C62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4D1AA-BFE3-7248-BD9D-A874BE19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6CA5-D33B-6E41-B24B-57DA849C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92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9B9F7-8EC9-A64F-A2C6-1D8B9CCB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CEEB4-9C12-4444-B88F-5D5E283FF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AE466-B14F-EF41-901F-6CC5312AD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485B-C712-2D40-8CA6-68CE01909C9B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56A9B-8F7D-1542-B5BF-328250B5A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32158-99B7-7344-BD47-F45F345EB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C6CA5-D33B-6E41-B24B-57DA849CF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0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CD14-C9DC-0B49-9018-0A88C25D8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E42A6-9E28-0A44-85E5-E6ED7215F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203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Share of Voice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572000" y="1828800"/>
          <a:ext cx="41148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914400"/>
          <a:ext cx="7315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Content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914400"/>
          <a:ext cx="7315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Tonality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914400"/>
          <a:ext cx="7315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Media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914400"/>
          <a:ext cx="7315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Measurement Report Q2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Measurement Report Q2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About This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About This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Traditional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social_media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NFP Mentions Over Time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 Sherchan</dc:creator>
  <cp:lastModifiedBy>Riya Sherchan</cp:lastModifiedBy>
  <cp:revision>1</cp:revision>
  <dcterms:created xsi:type="dcterms:W3CDTF">2018-04-09T21:16:18Z</dcterms:created>
  <dcterms:modified xsi:type="dcterms:W3CDTF">2018-04-09T21:16:39Z</dcterms:modified>
</cp:coreProperties>
</file>