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0" r:id="rId34"/>
    <p:sldId id="293" r:id="rId35"/>
    <p:sldId id="283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109" y="2194178"/>
            <a:ext cx="9177781" cy="1033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1125" y="1997074"/>
            <a:ext cx="7889748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370" y="3046412"/>
            <a:ext cx="9827260" cy="3094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en.wikipedia.org/wiki/Computer_vi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jonlong/long_shelhamer_fcn.pdf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47975" cy="6858000"/>
            <a:chOff x="0" y="0"/>
            <a:chExt cx="284797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47975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0975" cy="6858000"/>
            </a:xfrm>
            <a:custGeom>
              <a:avLst/>
              <a:gdLst/>
              <a:ahLst/>
              <a:cxnLst/>
              <a:rect l="l" t="t" r="r" b="b"/>
              <a:pathLst>
                <a:path w="180975" h="6858000">
                  <a:moveTo>
                    <a:pt x="1809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0975" y="685800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324350"/>
              <a:ext cx="1741170" cy="781050"/>
            </a:xfrm>
            <a:custGeom>
              <a:avLst/>
              <a:gdLst/>
              <a:ahLst/>
              <a:cxnLst/>
              <a:rect l="l" t="t" r="r" b="b"/>
              <a:pathLst>
                <a:path w="1741170" h="781050">
                  <a:moveTo>
                    <a:pt x="1344803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344803" y="781050"/>
                  </a:lnTo>
                  <a:lnTo>
                    <a:pt x="1354474" y="780242"/>
                  </a:lnTo>
                  <a:lnTo>
                    <a:pt x="1362360" y="778113"/>
                  </a:lnTo>
                  <a:lnTo>
                    <a:pt x="1368484" y="775102"/>
                  </a:lnTo>
                  <a:lnTo>
                    <a:pt x="1372870" y="771651"/>
                  </a:lnTo>
                  <a:lnTo>
                    <a:pt x="1372870" y="766952"/>
                  </a:lnTo>
                  <a:lnTo>
                    <a:pt x="1377569" y="766952"/>
                  </a:lnTo>
                  <a:lnTo>
                    <a:pt x="1733677" y="409320"/>
                  </a:lnTo>
                  <a:lnTo>
                    <a:pt x="1738963" y="400730"/>
                  </a:lnTo>
                  <a:lnTo>
                    <a:pt x="1740725" y="389937"/>
                  </a:lnTo>
                  <a:lnTo>
                    <a:pt x="1738963" y="378263"/>
                  </a:lnTo>
                  <a:lnTo>
                    <a:pt x="1733677" y="367030"/>
                  </a:lnTo>
                  <a:lnTo>
                    <a:pt x="1377569" y="14097"/>
                  </a:lnTo>
                  <a:lnTo>
                    <a:pt x="1377569" y="9398"/>
                  </a:lnTo>
                  <a:lnTo>
                    <a:pt x="1372870" y="9398"/>
                  </a:lnTo>
                  <a:lnTo>
                    <a:pt x="1368484" y="5947"/>
                  </a:lnTo>
                  <a:lnTo>
                    <a:pt x="1362360" y="2936"/>
                  </a:lnTo>
                  <a:lnTo>
                    <a:pt x="1354474" y="807"/>
                  </a:lnTo>
                  <a:lnTo>
                    <a:pt x="1344803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110"/>
              </a:spcBef>
              <a:tabLst>
                <a:tab pos="1665605" algn="l"/>
              </a:tabLst>
            </a:pPr>
            <a:r>
              <a:rPr sz="4125" spc="22" baseline="5050" dirty="0"/>
              <a:t>This</a:t>
            </a:r>
            <a:r>
              <a:rPr sz="4125" spc="52" baseline="5050" dirty="0"/>
              <a:t> </a:t>
            </a:r>
            <a:r>
              <a:rPr sz="4125" spc="7" baseline="5050" dirty="0"/>
              <a:t>is	</a:t>
            </a:r>
            <a:r>
              <a:rPr sz="9900" spc="-15" baseline="-5892" dirty="0">
                <a:solidFill>
                  <a:srgbClr val="252525"/>
                </a:solidFill>
              </a:rPr>
              <a:t>Black </a:t>
            </a:r>
            <a:r>
              <a:rPr sz="9900" spc="-30" baseline="-5892" dirty="0">
                <a:solidFill>
                  <a:srgbClr val="252525"/>
                </a:solidFill>
              </a:rPr>
              <a:t>codes</a:t>
            </a:r>
            <a:r>
              <a:rPr sz="9900" spc="89" baseline="-5892" dirty="0">
                <a:solidFill>
                  <a:srgbClr val="252525"/>
                </a:solidFill>
              </a:rPr>
              <a:t> </a:t>
            </a:r>
            <a:r>
              <a:rPr sz="2750" spc="5" dirty="0"/>
              <a:t>Representing</a:t>
            </a:r>
            <a:endParaRPr sz="2750"/>
          </a:p>
        </p:txBody>
      </p:sp>
      <p:sp>
        <p:nvSpPr>
          <p:cNvPr id="7" name="object 7"/>
          <p:cNvSpPr txBox="1"/>
          <p:nvPr/>
        </p:nvSpPr>
        <p:spPr>
          <a:xfrm>
            <a:off x="2830829" y="3675697"/>
            <a:ext cx="683196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90470" algn="l"/>
              </a:tabLst>
            </a:pPr>
            <a:r>
              <a:rPr sz="2750" spc="-10" dirty="0">
                <a:latin typeface="Gothic Uralic"/>
                <a:cs typeface="Gothic Uralic"/>
              </a:rPr>
              <a:t>RAJALAKSHMI	</a:t>
            </a:r>
            <a:r>
              <a:rPr sz="2750" spc="10" dirty="0">
                <a:latin typeface="Gothic Uralic"/>
                <a:cs typeface="Gothic Uralic"/>
              </a:rPr>
              <a:t>INSTITUTE OF</a:t>
            </a:r>
            <a:r>
              <a:rPr sz="2750" spc="150" dirty="0">
                <a:latin typeface="Gothic Uralic"/>
                <a:cs typeface="Gothic Uralic"/>
              </a:rPr>
              <a:t> </a:t>
            </a:r>
            <a:r>
              <a:rPr sz="2750" dirty="0">
                <a:latin typeface="Gothic Uralic"/>
                <a:cs typeface="Gothic Uralic"/>
              </a:rPr>
              <a:t>TECNOLOGY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4375" y="4910911"/>
            <a:ext cx="2441863" cy="804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71974"/>
            <a:ext cx="12191999" cy="248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8699" y="223900"/>
            <a:ext cx="8524875" cy="571500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695"/>
              </a:spcBef>
            </a:pPr>
            <a:r>
              <a:rPr sz="2400" b="1" spc="5" dirty="0">
                <a:latin typeface="Gothic Uralic"/>
                <a:cs typeface="Gothic Uralic"/>
              </a:rPr>
              <a:t>DEPENDENCIES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8679" y="978598"/>
            <a:ext cx="6934834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Gothic Uralic"/>
                <a:cs typeface="Gothic Uralic"/>
              </a:rPr>
              <a:t>Earthengine-api </a:t>
            </a:r>
            <a:r>
              <a:rPr sz="2400" dirty="0">
                <a:latin typeface="Gothic Uralic"/>
                <a:cs typeface="Gothic Uralic"/>
              </a:rPr>
              <a:t>, </a:t>
            </a:r>
            <a:r>
              <a:rPr sz="2400" spc="5" dirty="0">
                <a:latin typeface="Gothic Uralic"/>
                <a:cs typeface="Gothic Uralic"/>
              </a:rPr>
              <a:t>OS </a:t>
            </a:r>
            <a:r>
              <a:rPr sz="2400" dirty="0">
                <a:latin typeface="Gothic Uralic"/>
                <a:cs typeface="Gothic Uralic"/>
              </a:rPr>
              <a:t>, </a:t>
            </a:r>
            <a:r>
              <a:rPr sz="2400" spc="5" dirty="0">
                <a:latin typeface="Gothic Uralic"/>
                <a:cs typeface="Gothic Uralic"/>
              </a:rPr>
              <a:t>Pandas </a:t>
            </a:r>
            <a:r>
              <a:rPr sz="2400" dirty="0">
                <a:latin typeface="Gothic Uralic"/>
                <a:cs typeface="Gothic Uralic"/>
              </a:rPr>
              <a:t>, </a:t>
            </a:r>
            <a:r>
              <a:rPr sz="2400" spc="-5" dirty="0">
                <a:latin typeface="Gothic Uralic"/>
                <a:cs typeface="Gothic Uralic"/>
              </a:rPr>
              <a:t>urllib </a:t>
            </a:r>
            <a:r>
              <a:rPr sz="2400" dirty="0">
                <a:latin typeface="Gothic Uralic"/>
                <a:cs typeface="Gothic Uralic"/>
              </a:rPr>
              <a:t>,</a:t>
            </a:r>
            <a:r>
              <a:rPr sz="2400" spc="-285" dirty="0">
                <a:latin typeface="Gothic Uralic"/>
                <a:cs typeface="Gothic Uralic"/>
              </a:rPr>
              <a:t> </a:t>
            </a:r>
            <a:r>
              <a:rPr sz="2400" spc="-20" dirty="0">
                <a:latin typeface="Gothic Uralic"/>
                <a:cs typeface="Gothic Uralic"/>
              </a:rPr>
              <a:t>plotly,</a:t>
            </a:r>
            <a:endParaRPr sz="2400">
              <a:latin typeface="Gothic Uralic"/>
              <a:cs typeface="Gothic Uralic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spc="-5" dirty="0">
                <a:latin typeface="Gothic Uralic"/>
                <a:cs typeface="Gothic Uralic"/>
              </a:rPr>
              <a:t>bumpy </a:t>
            </a:r>
            <a:r>
              <a:rPr sz="2400" dirty="0">
                <a:latin typeface="Gothic Uralic"/>
                <a:cs typeface="Gothic Uralic"/>
              </a:rPr>
              <a:t>,</a:t>
            </a:r>
            <a:r>
              <a:rPr sz="2400" spc="1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folium</a:t>
            </a:r>
            <a:endParaRPr sz="2400">
              <a:latin typeface="Gothic Uralic"/>
              <a:cs typeface="Gothic Uralic"/>
            </a:endParaRPr>
          </a:p>
          <a:p>
            <a:pPr marL="355600" indent="-343535">
              <a:lnSpc>
                <a:spcPts val="286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latin typeface="Gothic Uralic"/>
                <a:cs typeface="Gothic Uralic"/>
              </a:rPr>
              <a:t>Technological </a:t>
            </a:r>
            <a:r>
              <a:rPr sz="2400" spc="-15" dirty="0">
                <a:latin typeface="Gothic Uralic"/>
                <a:cs typeface="Gothic Uralic"/>
              </a:rPr>
              <a:t>stacks:k </a:t>
            </a:r>
            <a:r>
              <a:rPr sz="2400" spc="5" dirty="0">
                <a:latin typeface="Gothic Uralic"/>
                <a:cs typeface="Gothic Uralic"/>
              </a:rPr>
              <a:t>means </a:t>
            </a:r>
            <a:r>
              <a:rPr sz="2400" spc="-5" dirty="0">
                <a:latin typeface="Gothic Uralic"/>
                <a:cs typeface="Gothic Uralic"/>
              </a:rPr>
              <a:t>clustering</a:t>
            </a:r>
            <a:r>
              <a:rPr sz="2400" spc="-165" dirty="0">
                <a:latin typeface="Gothic Uralic"/>
                <a:cs typeface="Gothic Uralic"/>
              </a:rPr>
              <a:t> </a:t>
            </a:r>
            <a:r>
              <a:rPr sz="2400" spc="10" dirty="0">
                <a:latin typeface="Gothic Uralic"/>
                <a:cs typeface="Gothic Uralic"/>
              </a:rPr>
              <a:t>and</a:t>
            </a:r>
            <a:endParaRPr sz="24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400" spc="-5" dirty="0">
                <a:latin typeface="Gothic Uralic"/>
                <a:cs typeface="Gothic Uralic"/>
              </a:rPr>
              <a:t>Google </a:t>
            </a:r>
            <a:r>
              <a:rPr sz="2400" spc="-10" dirty="0">
                <a:latin typeface="Gothic Uralic"/>
                <a:cs typeface="Gothic Uralic"/>
              </a:rPr>
              <a:t>Earth </a:t>
            </a:r>
            <a:r>
              <a:rPr sz="2400" spc="20" dirty="0">
                <a:latin typeface="Gothic Uralic"/>
                <a:cs typeface="Gothic Uralic"/>
              </a:rPr>
              <a:t>engine </a:t>
            </a:r>
            <a:r>
              <a:rPr sz="2400" spc="5" dirty="0">
                <a:latin typeface="Gothic Uralic"/>
                <a:cs typeface="Gothic Uralic"/>
              </a:rPr>
              <a:t>code</a:t>
            </a:r>
            <a:r>
              <a:rPr sz="2400" spc="-22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editor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075" y="2786126"/>
            <a:ext cx="8953500" cy="647700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Gothic Uralic"/>
                <a:cs typeface="Gothic Uralic"/>
              </a:rPr>
              <a:t>PURPOSE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3645" y="3508311"/>
            <a:ext cx="7376795" cy="174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787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07235" algn="l"/>
                <a:tab pos="2007870" algn="l"/>
              </a:tabLst>
            </a:pPr>
            <a:r>
              <a:rPr sz="2400" spc="-5" dirty="0">
                <a:latin typeface="Gothic Uralic"/>
                <a:cs typeface="Gothic Uralic"/>
              </a:rPr>
              <a:t>GEE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spc="5" dirty="0">
                <a:latin typeface="Gothic Uralic"/>
                <a:cs typeface="Gothic Uralic"/>
              </a:rPr>
              <a:t>integration</a:t>
            </a:r>
            <a:endParaRPr sz="2400">
              <a:latin typeface="Gothic Uralic"/>
              <a:cs typeface="Gothic Uralic"/>
            </a:endParaRPr>
          </a:p>
          <a:p>
            <a:pPr marL="12700" marR="5080">
              <a:lnSpc>
                <a:spcPct val="100400"/>
              </a:lnSpc>
              <a:spcBef>
                <a:spcPts val="1995"/>
              </a:spcBef>
            </a:pPr>
            <a:r>
              <a:rPr sz="2400" spc="25" dirty="0">
                <a:latin typeface="Gothic Uralic"/>
                <a:cs typeface="Gothic Uralic"/>
              </a:rPr>
              <a:t>It </a:t>
            </a:r>
            <a:r>
              <a:rPr sz="2400" spc="20" dirty="0">
                <a:latin typeface="Gothic Uralic"/>
                <a:cs typeface="Gothic Uralic"/>
              </a:rPr>
              <a:t>shows </a:t>
            </a:r>
            <a:r>
              <a:rPr sz="2400" spc="-15" dirty="0">
                <a:latin typeface="Gothic Uralic"/>
                <a:cs typeface="Gothic Uralic"/>
              </a:rPr>
              <a:t>the </a:t>
            </a:r>
            <a:r>
              <a:rPr sz="2400" spc="-25" dirty="0">
                <a:latin typeface="Gothic Uralic"/>
                <a:cs typeface="Gothic Uralic"/>
              </a:rPr>
              <a:t>step </a:t>
            </a:r>
            <a:r>
              <a:rPr sz="2400" spc="5" dirty="0">
                <a:latin typeface="Gothic Uralic"/>
                <a:cs typeface="Gothic Uralic"/>
              </a:rPr>
              <a:t>by </a:t>
            </a:r>
            <a:r>
              <a:rPr sz="2400" spc="-25" dirty="0">
                <a:latin typeface="Gothic Uralic"/>
                <a:cs typeface="Gothic Uralic"/>
              </a:rPr>
              <a:t>step </a:t>
            </a:r>
            <a:r>
              <a:rPr sz="2400" spc="10" dirty="0">
                <a:latin typeface="Gothic Uralic"/>
                <a:cs typeface="Gothic Uralic"/>
              </a:rPr>
              <a:t>how </a:t>
            </a:r>
            <a:r>
              <a:rPr sz="2400" spc="-35" dirty="0">
                <a:latin typeface="Gothic Uralic"/>
                <a:cs typeface="Gothic Uralic"/>
              </a:rPr>
              <a:t>to </a:t>
            </a:r>
            <a:r>
              <a:rPr sz="2400" dirty="0">
                <a:latin typeface="Gothic Uralic"/>
                <a:cs typeface="Gothic Uralic"/>
              </a:rPr>
              <a:t>integrate Google  </a:t>
            </a:r>
            <a:r>
              <a:rPr sz="2400" spc="-10" dirty="0">
                <a:latin typeface="Gothic Uralic"/>
                <a:cs typeface="Gothic Uralic"/>
              </a:rPr>
              <a:t>Earth </a:t>
            </a:r>
            <a:r>
              <a:rPr sz="2400" spc="20" dirty="0">
                <a:latin typeface="Gothic Uralic"/>
                <a:cs typeface="Gothic Uralic"/>
              </a:rPr>
              <a:t>Engine </a:t>
            </a:r>
            <a:r>
              <a:rPr sz="2400" spc="10" dirty="0">
                <a:latin typeface="Gothic Uralic"/>
                <a:cs typeface="Gothic Uralic"/>
              </a:rPr>
              <a:t>and </a:t>
            </a:r>
            <a:r>
              <a:rPr sz="2400" spc="-5" dirty="0">
                <a:latin typeface="Gothic Uralic"/>
                <a:cs typeface="Gothic Uralic"/>
              </a:rPr>
              <a:t>TensorFlow </a:t>
            </a:r>
            <a:r>
              <a:rPr sz="2400" spc="5" dirty="0">
                <a:latin typeface="Gothic Uralic"/>
                <a:cs typeface="Gothic Uralic"/>
              </a:rPr>
              <a:t>2.0 </a:t>
            </a:r>
            <a:r>
              <a:rPr sz="2400" spc="20" dirty="0">
                <a:latin typeface="Gothic Uralic"/>
                <a:cs typeface="Gothic Uralic"/>
              </a:rPr>
              <a:t>in </a:t>
            </a:r>
            <a:r>
              <a:rPr sz="2400" spc="-15" dirty="0">
                <a:latin typeface="Gothic Uralic"/>
                <a:cs typeface="Gothic Uralic"/>
              </a:rPr>
              <a:t>the </a:t>
            </a:r>
            <a:r>
              <a:rPr sz="2400" spc="-10" dirty="0">
                <a:latin typeface="Gothic Uralic"/>
                <a:cs typeface="Gothic Uralic"/>
              </a:rPr>
              <a:t>same  </a:t>
            </a:r>
            <a:r>
              <a:rPr sz="2400" spc="10" dirty="0">
                <a:latin typeface="Gothic Uralic"/>
                <a:cs typeface="Gothic Uralic"/>
              </a:rPr>
              <a:t>pipeline</a:t>
            </a:r>
            <a:r>
              <a:rPr sz="2400" spc="-12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(EE-&gt;Tensorflow-&gt;EE).</a:t>
            </a:r>
            <a:endParaRPr sz="2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164" y="1414716"/>
            <a:ext cx="8694420" cy="51212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834">
              <a:lnSpc>
                <a:spcPct val="101699"/>
              </a:lnSpc>
              <a:spcBef>
                <a:spcPts val="5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Gothic Uralic"/>
                <a:cs typeface="Gothic Uralic"/>
              </a:rPr>
              <a:t>Create </a:t>
            </a:r>
            <a:r>
              <a:rPr sz="2400" dirty="0">
                <a:latin typeface="Gothic Uralic"/>
                <a:cs typeface="Gothic Uralic"/>
              </a:rPr>
              <a:t>a training/testing </a:t>
            </a:r>
            <a:r>
              <a:rPr sz="2400" spc="-15" dirty="0">
                <a:latin typeface="Gothic Uralic"/>
                <a:cs typeface="Gothic Uralic"/>
              </a:rPr>
              <a:t>dataset </a:t>
            </a:r>
            <a:r>
              <a:rPr sz="2400" spc="-10" dirty="0">
                <a:latin typeface="Gothic Uralic"/>
                <a:cs typeface="Gothic Uralic"/>
              </a:rPr>
              <a:t>(in </a:t>
            </a:r>
            <a:r>
              <a:rPr sz="2400" dirty="0">
                <a:latin typeface="Gothic Uralic"/>
                <a:cs typeface="Gothic Uralic"/>
              </a:rPr>
              <a:t>a TFRecord </a:t>
            </a:r>
            <a:r>
              <a:rPr sz="2400" spc="-10" dirty="0">
                <a:latin typeface="Gothic Uralic"/>
                <a:cs typeface="Gothic Uralic"/>
              </a:rPr>
              <a:t>format)  </a:t>
            </a:r>
            <a:r>
              <a:rPr sz="2400" dirty="0">
                <a:latin typeface="Gothic Uralic"/>
                <a:cs typeface="Gothic Uralic"/>
              </a:rPr>
              <a:t>using </a:t>
            </a:r>
            <a:r>
              <a:rPr sz="2400" spc="-10" dirty="0">
                <a:latin typeface="Gothic Uralic"/>
                <a:cs typeface="Gothic Uralic"/>
              </a:rPr>
              <a:t>Earth</a:t>
            </a:r>
            <a:r>
              <a:rPr sz="2400" spc="-5" dirty="0">
                <a:latin typeface="Gothic Uralic"/>
                <a:cs typeface="Gothic Uralic"/>
              </a:rPr>
              <a:t> </a:t>
            </a:r>
            <a:r>
              <a:rPr sz="2400" spc="15" dirty="0">
                <a:latin typeface="Gothic Uralic"/>
                <a:cs typeface="Gothic Uralic"/>
              </a:rPr>
              <a:t>Engine.</a:t>
            </a:r>
            <a:endParaRPr sz="2400">
              <a:latin typeface="Gothic Uralic"/>
              <a:cs typeface="Gothic Uralic"/>
            </a:endParaRPr>
          </a:p>
          <a:p>
            <a:pPr marL="469900" marR="947419" indent="-457834">
              <a:lnSpc>
                <a:spcPct val="100400"/>
              </a:lnSpc>
              <a:spcBef>
                <a:spcPts val="73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Gothic Uralic"/>
                <a:cs typeface="Gothic Uralic"/>
              </a:rPr>
              <a:t>Create </a:t>
            </a:r>
            <a:r>
              <a:rPr sz="2400" dirty="0">
                <a:latin typeface="Gothic Uralic"/>
                <a:cs typeface="Gothic Uralic"/>
              </a:rPr>
              <a:t>functions for parse </a:t>
            </a:r>
            <a:r>
              <a:rPr sz="2400" spc="-15" dirty="0">
                <a:latin typeface="Gothic Uralic"/>
                <a:cs typeface="Gothic Uralic"/>
              </a:rPr>
              <a:t>data </a:t>
            </a:r>
            <a:r>
              <a:rPr sz="2400" spc="-10" dirty="0">
                <a:latin typeface="Gothic Uralic"/>
                <a:cs typeface="Gothic Uralic"/>
              </a:rPr>
              <a:t>(TFRecord </a:t>
            </a:r>
            <a:r>
              <a:rPr sz="2400" spc="10" dirty="0">
                <a:latin typeface="Gothic Uralic"/>
                <a:cs typeface="Gothic Uralic"/>
              </a:rPr>
              <a:t>-&gt;  </a:t>
            </a:r>
            <a:r>
              <a:rPr sz="2400" spc="-15" dirty="0">
                <a:latin typeface="Gothic Uralic"/>
                <a:cs typeface="Gothic Uralic"/>
              </a:rPr>
              <a:t>tf.data.Dataset; </a:t>
            </a:r>
            <a:r>
              <a:rPr sz="2400" spc="5" dirty="0">
                <a:latin typeface="Gothic Uralic"/>
                <a:cs typeface="Gothic Uralic"/>
              </a:rPr>
              <a:t>Decode </a:t>
            </a:r>
            <a:r>
              <a:rPr sz="2400" spc="-15" dirty="0">
                <a:latin typeface="Gothic Uralic"/>
                <a:cs typeface="Gothic Uralic"/>
              </a:rPr>
              <a:t>the bytes </a:t>
            </a:r>
            <a:r>
              <a:rPr sz="2400" dirty="0">
                <a:latin typeface="Gothic Uralic"/>
                <a:cs typeface="Gothic Uralic"/>
              </a:rPr>
              <a:t>into an </a:t>
            </a:r>
            <a:r>
              <a:rPr sz="2400" spc="15" dirty="0">
                <a:latin typeface="Gothic Uralic"/>
                <a:cs typeface="Gothic Uralic"/>
              </a:rPr>
              <a:t>image  </a:t>
            </a:r>
            <a:r>
              <a:rPr sz="2400" spc="-5" dirty="0">
                <a:latin typeface="Gothic Uralic"/>
                <a:cs typeface="Gothic Uralic"/>
              </a:rPr>
              <a:t>format).</a:t>
            </a:r>
            <a:endParaRPr sz="2400">
              <a:latin typeface="Gothic Uralic"/>
              <a:cs typeface="Gothic Uralic"/>
            </a:endParaRPr>
          </a:p>
          <a:p>
            <a:pPr marL="355600" indent="-343535">
              <a:lnSpc>
                <a:spcPct val="100000"/>
              </a:lnSpc>
              <a:spcBef>
                <a:spcPts val="19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Gothic Uralic"/>
                <a:cs typeface="Gothic Uralic"/>
              </a:rPr>
              <a:t>Shuffle, </a:t>
            </a:r>
            <a:r>
              <a:rPr sz="2400" spc="5" dirty="0">
                <a:latin typeface="Gothic Uralic"/>
                <a:cs typeface="Gothic Uralic"/>
              </a:rPr>
              <a:t>repeat </a:t>
            </a:r>
            <a:r>
              <a:rPr sz="2400" spc="10" dirty="0">
                <a:latin typeface="Gothic Uralic"/>
                <a:cs typeface="Gothic Uralic"/>
              </a:rPr>
              <a:t>and </a:t>
            </a:r>
            <a:r>
              <a:rPr sz="2400" spc="-10" dirty="0">
                <a:latin typeface="Gothic Uralic"/>
                <a:cs typeface="Gothic Uralic"/>
              </a:rPr>
              <a:t>batch </a:t>
            </a:r>
            <a:r>
              <a:rPr sz="2400" spc="-15" dirty="0">
                <a:latin typeface="Gothic Uralic"/>
                <a:cs typeface="Gothic Uralic"/>
              </a:rPr>
              <a:t>the</a:t>
            </a:r>
            <a:r>
              <a:rPr sz="2400" spc="-125" dirty="0">
                <a:latin typeface="Gothic Uralic"/>
                <a:cs typeface="Gothic Uralic"/>
              </a:rPr>
              <a:t> </a:t>
            </a:r>
            <a:r>
              <a:rPr sz="2400" spc="-10" dirty="0">
                <a:latin typeface="Gothic Uralic"/>
                <a:cs typeface="Gothic Uralic"/>
              </a:rPr>
              <a:t>data.</a:t>
            </a:r>
            <a:endParaRPr sz="2400">
              <a:latin typeface="Gothic Uralic"/>
              <a:cs typeface="Gothic Uralic"/>
            </a:endParaRPr>
          </a:p>
          <a:p>
            <a:pPr marL="355600" indent="-343535">
              <a:lnSpc>
                <a:spcPct val="100000"/>
              </a:lnSpc>
              <a:spcBef>
                <a:spcPts val="22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15" dirty="0">
                <a:latin typeface="Gothic Uralic"/>
                <a:cs typeface="Gothic Uralic"/>
              </a:rPr>
              <a:t>Training </a:t>
            </a:r>
            <a:r>
              <a:rPr sz="2400" spc="10" dirty="0">
                <a:latin typeface="Gothic Uralic"/>
                <a:cs typeface="Gothic Uralic"/>
              </a:rPr>
              <a:t>and </a:t>
            </a:r>
            <a:r>
              <a:rPr sz="2400" spc="-20" dirty="0">
                <a:latin typeface="Gothic Uralic"/>
                <a:cs typeface="Gothic Uralic"/>
              </a:rPr>
              <a:t>Test </a:t>
            </a:r>
            <a:r>
              <a:rPr sz="2400" dirty="0">
                <a:latin typeface="Gothic Uralic"/>
                <a:cs typeface="Gothic Uralic"/>
              </a:rPr>
              <a:t>a </a:t>
            </a:r>
            <a:r>
              <a:rPr sz="2400" spc="5" dirty="0">
                <a:latin typeface="Gothic Uralic"/>
                <a:cs typeface="Gothic Uralic"/>
              </a:rPr>
              <a:t>Convolutional Neuronal</a:t>
            </a:r>
            <a:r>
              <a:rPr sz="2400" spc="-445" dirty="0">
                <a:latin typeface="Gothic Uralic"/>
                <a:cs typeface="Gothic Uralic"/>
              </a:rPr>
              <a:t> </a:t>
            </a:r>
            <a:r>
              <a:rPr sz="2400" spc="10" dirty="0">
                <a:latin typeface="Gothic Uralic"/>
                <a:cs typeface="Gothic Uralic"/>
              </a:rPr>
              <a:t>Network</a:t>
            </a:r>
            <a:endParaRPr sz="24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Gothic Uralic"/>
                <a:cs typeface="Gothic Uralic"/>
              </a:rPr>
              <a:t>using </a:t>
            </a:r>
            <a:r>
              <a:rPr sz="2400" spc="-10" dirty="0">
                <a:latin typeface="Gothic Uralic"/>
                <a:cs typeface="Gothic Uralic"/>
              </a:rPr>
              <a:t>tensorflow</a:t>
            </a:r>
            <a:r>
              <a:rPr sz="2400" spc="-15" dirty="0">
                <a:latin typeface="Gothic Uralic"/>
                <a:cs typeface="Gothic Uralic"/>
              </a:rPr>
              <a:t> </a:t>
            </a:r>
            <a:r>
              <a:rPr sz="2400" spc="5" dirty="0">
                <a:latin typeface="Gothic Uralic"/>
                <a:cs typeface="Gothic Uralic"/>
              </a:rPr>
              <a:t>2.0.</a:t>
            </a:r>
            <a:endParaRPr sz="2400">
              <a:latin typeface="Gothic Uralic"/>
              <a:cs typeface="Gothic Uralic"/>
            </a:endParaRPr>
          </a:p>
          <a:p>
            <a:pPr marL="355600" indent="-343535">
              <a:lnSpc>
                <a:spcPct val="100000"/>
              </a:lnSpc>
              <a:spcBef>
                <a:spcPts val="1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latin typeface="Gothic Uralic"/>
                <a:cs typeface="Gothic Uralic"/>
              </a:rPr>
              <a:t>Making </a:t>
            </a:r>
            <a:r>
              <a:rPr sz="2400" spc="10" dirty="0">
                <a:latin typeface="Gothic Uralic"/>
                <a:cs typeface="Gothic Uralic"/>
              </a:rPr>
              <a:t>predictions </a:t>
            </a:r>
            <a:r>
              <a:rPr sz="2400" dirty="0">
                <a:latin typeface="Gothic Uralic"/>
                <a:cs typeface="Gothic Uralic"/>
              </a:rPr>
              <a:t>on </a:t>
            </a:r>
            <a:r>
              <a:rPr sz="2400" spc="15" dirty="0">
                <a:latin typeface="Gothic Uralic"/>
                <a:cs typeface="Gothic Uralic"/>
              </a:rPr>
              <a:t>image </a:t>
            </a:r>
            <a:r>
              <a:rPr sz="2400" spc="-15" dirty="0">
                <a:latin typeface="Gothic Uralic"/>
                <a:cs typeface="Gothic Uralic"/>
              </a:rPr>
              <a:t>data </a:t>
            </a:r>
            <a:r>
              <a:rPr sz="2400" spc="-5" dirty="0">
                <a:latin typeface="Gothic Uralic"/>
                <a:cs typeface="Gothic Uralic"/>
              </a:rPr>
              <a:t>exported</a:t>
            </a:r>
            <a:r>
              <a:rPr sz="2400" spc="-330" dirty="0">
                <a:latin typeface="Gothic Uralic"/>
                <a:cs typeface="Gothic Uralic"/>
              </a:rPr>
              <a:t> </a:t>
            </a:r>
            <a:r>
              <a:rPr sz="2400" spc="5" dirty="0">
                <a:latin typeface="Gothic Uralic"/>
                <a:cs typeface="Gothic Uralic"/>
              </a:rPr>
              <a:t>from</a:t>
            </a:r>
            <a:endParaRPr sz="24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Gothic Uralic"/>
                <a:cs typeface="Gothic Uralic"/>
              </a:rPr>
              <a:t>Earth </a:t>
            </a:r>
            <a:r>
              <a:rPr sz="2400" spc="20" dirty="0">
                <a:latin typeface="Gothic Uralic"/>
                <a:cs typeface="Gothic Uralic"/>
              </a:rPr>
              <a:t>Engine in </a:t>
            </a:r>
            <a:r>
              <a:rPr sz="2400" dirty="0">
                <a:latin typeface="Gothic Uralic"/>
                <a:cs typeface="Gothic Uralic"/>
              </a:rPr>
              <a:t>TFRecord</a:t>
            </a:r>
            <a:r>
              <a:rPr sz="2400" spc="-23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format.</a:t>
            </a:r>
            <a:endParaRPr sz="2400">
              <a:latin typeface="Gothic Uralic"/>
              <a:cs typeface="Gothic Uralic"/>
            </a:endParaRPr>
          </a:p>
          <a:p>
            <a:pPr marL="355600" indent="-343535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Gothic Uralic"/>
                <a:cs typeface="Gothic Uralic"/>
              </a:rPr>
              <a:t>Upload </a:t>
            </a:r>
            <a:r>
              <a:rPr sz="2400" spc="-15" dirty="0">
                <a:latin typeface="Gothic Uralic"/>
                <a:cs typeface="Gothic Uralic"/>
              </a:rPr>
              <a:t>your </a:t>
            </a:r>
            <a:r>
              <a:rPr sz="2400" spc="-20" dirty="0">
                <a:latin typeface="Gothic Uralic"/>
                <a:cs typeface="Gothic Uralic"/>
              </a:rPr>
              <a:t>results </a:t>
            </a:r>
            <a:r>
              <a:rPr sz="2400" spc="-35" dirty="0">
                <a:latin typeface="Gothic Uralic"/>
                <a:cs typeface="Gothic Uralic"/>
              </a:rPr>
              <a:t>to </a:t>
            </a:r>
            <a:r>
              <a:rPr sz="2400" spc="-10" dirty="0">
                <a:latin typeface="Gothic Uralic"/>
                <a:cs typeface="Gothic Uralic"/>
              </a:rPr>
              <a:t>Earth </a:t>
            </a:r>
            <a:r>
              <a:rPr sz="2400" spc="20" dirty="0">
                <a:latin typeface="Gothic Uralic"/>
                <a:cs typeface="Gothic Uralic"/>
              </a:rPr>
              <a:t>Engine</a:t>
            </a:r>
            <a:r>
              <a:rPr sz="2400" spc="165" dirty="0">
                <a:latin typeface="Gothic Uralic"/>
                <a:cs typeface="Gothic Uralic"/>
              </a:rPr>
              <a:t> </a:t>
            </a:r>
            <a:r>
              <a:rPr sz="2400" spc="-25" dirty="0">
                <a:latin typeface="Gothic Uralic"/>
                <a:cs typeface="Gothic Uralic"/>
              </a:rPr>
              <a:t>(asset).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6076" y="328675"/>
            <a:ext cx="7296150" cy="542925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solidFill>
                  <a:srgbClr val="000000"/>
                </a:solidFill>
              </a:rPr>
              <a:t>TOPICS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376" y="300100"/>
            <a:ext cx="7191375" cy="714375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10"/>
              </a:spcBef>
              <a:tabLst>
                <a:tab pos="1116330" algn="l"/>
              </a:tabLst>
            </a:pPr>
            <a:r>
              <a:rPr sz="1800" spc="-5" dirty="0">
                <a:solidFill>
                  <a:srgbClr val="000000"/>
                </a:solidFill>
              </a:rPr>
              <a:t>GOOGLE	EARTH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ENGINE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352420" y="1249362"/>
            <a:ext cx="7818120" cy="493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6385">
              <a:lnSpc>
                <a:spcPct val="100899"/>
              </a:lnSpc>
              <a:spcBef>
                <a:spcPts val="8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20" dirty="0">
                <a:latin typeface="Gothic Uralic"/>
                <a:cs typeface="Gothic Uralic"/>
              </a:rPr>
              <a:t>It </a:t>
            </a:r>
            <a:r>
              <a:rPr sz="1800" spc="40" dirty="0">
                <a:latin typeface="Gothic Uralic"/>
                <a:cs typeface="Gothic Uralic"/>
              </a:rPr>
              <a:t>is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5" dirty="0">
                <a:latin typeface="Gothic Uralic"/>
                <a:cs typeface="Gothic Uralic"/>
              </a:rPr>
              <a:t>platform </a:t>
            </a:r>
            <a:r>
              <a:rPr sz="1800" spc="-10" dirty="0">
                <a:latin typeface="Gothic Uralic"/>
                <a:cs typeface="Gothic Uralic"/>
              </a:rPr>
              <a:t>that </a:t>
            </a:r>
            <a:r>
              <a:rPr sz="1800" spc="20" dirty="0">
                <a:latin typeface="Gothic Uralic"/>
                <a:cs typeface="Gothic Uralic"/>
              </a:rPr>
              <a:t>combines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10" dirty="0">
                <a:latin typeface="Gothic Uralic"/>
                <a:cs typeface="Gothic Uralic"/>
              </a:rPr>
              <a:t>multi-petabyte </a:t>
            </a:r>
            <a:r>
              <a:rPr sz="1800" spc="5" dirty="0">
                <a:latin typeface="Gothic Uralic"/>
                <a:cs typeface="Gothic Uralic"/>
              </a:rPr>
              <a:t>catalog of </a:t>
            </a:r>
            <a:r>
              <a:rPr sz="1800" spc="20" dirty="0">
                <a:latin typeface="Gothic Uralic"/>
                <a:cs typeface="Gothic Uralic"/>
              </a:rPr>
              <a:t>satellite  imagery</a:t>
            </a:r>
            <a:r>
              <a:rPr sz="1800" spc="-190" dirty="0">
                <a:latin typeface="Gothic Uralic"/>
                <a:cs typeface="Gothic Uralic"/>
              </a:rPr>
              <a:t> </a:t>
            </a:r>
            <a:r>
              <a:rPr sz="1800" spc="15" dirty="0">
                <a:latin typeface="Gothic Uralic"/>
                <a:cs typeface="Gothic Uralic"/>
              </a:rPr>
              <a:t>with</a:t>
            </a:r>
            <a:r>
              <a:rPr sz="1800" spc="-90" dirty="0">
                <a:latin typeface="Gothic Uralic"/>
                <a:cs typeface="Gothic Uralic"/>
              </a:rPr>
              <a:t> </a:t>
            </a:r>
            <a:r>
              <a:rPr sz="1800" spc="10" dirty="0">
                <a:latin typeface="Gothic Uralic"/>
                <a:cs typeface="Gothic Uralic"/>
              </a:rPr>
              <a:t>planetary-scale</a:t>
            </a:r>
            <a:r>
              <a:rPr sz="1800" spc="-165" dirty="0">
                <a:latin typeface="Gothic Uralic"/>
                <a:cs typeface="Gothic Uralic"/>
              </a:rPr>
              <a:t> </a:t>
            </a:r>
            <a:r>
              <a:rPr sz="1800" spc="20" dirty="0">
                <a:latin typeface="Gothic Uralic"/>
                <a:cs typeface="Gothic Uralic"/>
              </a:rPr>
              <a:t>analysis</a:t>
            </a:r>
            <a:r>
              <a:rPr sz="1800" spc="-145" dirty="0">
                <a:latin typeface="Gothic Uralic"/>
                <a:cs typeface="Gothic Uralic"/>
              </a:rPr>
              <a:t> </a:t>
            </a:r>
            <a:r>
              <a:rPr sz="1800" spc="10" dirty="0">
                <a:latin typeface="Gothic Uralic"/>
                <a:cs typeface="Gothic Uralic"/>
              </a:rPr>
              <a:t>capabilities.</a:t>
            </a:r>
            <a:r>
              <a:rPr sz="1800" spc="-245" dirty="0">
                <a:latin typeface="Gothic Uralic"/>
                <a:cs typeface="Gothic Uralic"/>
              </a:rPr>
              <a:t> </a:t>
            </a:r>
            <a:r>
              <a:rPr sz="1800" spc="15" dirty="0">
                <a:latin typeface="Gothic Uralic"/>
                <a:cs typeface="Gothic Uralic"/>
              </a:rPr>
              <a:t>There</a:t>
            </a:r>
            <a:r>
              <a:rPr sz="1800" spc="-85" dirty="0">
                <a:latin typeface="Gothic Uralic"/>
                <a:cs typeface="Gothic Uralic"/>
              </a:rPr>
              <a:t> </a:t>
            </a:r>
            <a:r>
              <a:rPr sz="1800" spc="-20" dirty="0">
                <a:latin typeface="Gothic Uralic"/>
                <a:cs typeface="Gothic Uralic"/>
              </a:rPr>
              <a:t>are</a:t>
            </a:r>
            <a:r>
              <a:rPr sz="1800" spc="65" dirty="0">
                <a:latin typeface="Gothic Uralic"/>
                <a:cs typeface="Gothic Uralic"/>
              </a:rPr>
              <a:t> </a:t>
            </a:r>
            <a:r>
              <a:rPr sz="1800" spc="25" dirty="0">
                <a:latin typeface="Gothic Uralic"/>
                <a:cs typeface="Gothic Uralic"/>
              </a:rPr>
              <a:t>several  </a:t>
            </a:r>
            <a:r>
              <a:rPr sz="1800" spc="-10" dirty="0">
                <a:latin typeface="Gothic Uralic"/>
                <a:cs typeface="Gothic Uralic"/>
              </a:rPr>
              <a:t>ways to </a:t>
            </a:r>
            <a:r>
              <a:rPr sz="1800" spc="10" dirty="0">
                <a:latin typeface="Gothic Uralic"/>
                <a:cs typeface="Gothic Uralic"/>
              </a:rPr>
              <a:t>interact </a:t>
            </a:r>
            <a:r>
              <a:rPr sz="1800" spc="15" dirty="0">
                <a:latin typeface="Gothic Uralic"/>
                <a:cs typeface="Gothic Uralic"/>
              </a:rPr>
              <a:t>with</a:t>
            </a:r>
            <a:r>
              <a:rPr sz="1800" spc="-19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GEE: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50">
              <a:latin typeface="Gothic Uralic"/>
              <a:cs typeface="Gothic Uralic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15" dirty="0">
                <a:latin typeface="Gothic Uralic"/>
                <a:cs typeface="Gothic Uralic"/>
              </a:rPr>
              <a:t>There</a:t>
            </a:r>
            <a:r>
              <a:rPr sz="1800" spc="-100" dirty="0">
                <a:latin typeface="Gothic Uralic"/>
                <a:cs typeface="Gothic Uralic"/>
              </a:rPr>
              <a:t> </a:t>
            </a:r>
            <a:r>
              <a:rPr sz="1800" spc="-20" dirty="0">
                <a:latin typeface="Gothic Uralic"/>
                <a:cs typeface="Gothic Uralic"/>
              </a:rPr>
              <a:t>are</a:t>
            </a:r>
            <a:r>
              <a:rPr sz="1800" spc="50" dirty="0">
                <a:latin typeface="Gothic Uralic"/>
                <a:cs typeface="Gothic Uralic"/>
              </a:rPr>
              <a:t> </a:t>
            </a:r>
            <a:r>
              <a:rPr sz="1800" spc="20" dirty="0">
                <a:latin typeface="Gothic Uralic"/>
                <a:cs typeface="Gothic Uralic"/>
              </a:rPr>
              <a:t>several</a:t>
            </a:r>
            <a:r>
              <a:rPr sz="1800" spc="-19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ways</a:t>
            </a:r>
            <a:r>
              <a:rPr sz="180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to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10" dirty="0">
                <a:latin typeface="Gothic Uralic"/>
                <a:cs typeface="Gothic Uralic"/>
              </a:rPr>
              <a:t>interact</a:t>
            </a:r>
            <a:r>
              <a:rPr sz="1800" spc="-60" dirty="0">
                <a:latin typeface="Gothic Uralic"/>
                <a:cs typeface="Gothic Uralic"/>
              </a:rPr>
              <a:t> </a:t>
            </a:r>
            <a:r>
              <a:rPr sz="1800" spc="15" dirty="0">
                <a:latin typeface="Gothic Uralic"/>
                <a:cs typeface="Gothic Uralic"/>
              </a:rPr>
              <a:t>with</a:t>
            </a:r>
            <a:r>
              <a:rPr sz="1800" spc="-10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GEE:</a:t>
            </a:r>
            <a:endParaRPr sz="1800">
              <a:latin typeface="Gothic Uralic"/>
              <a:cs typeface="Gothic Uralic"/>
            </a:endParaRPr>
          </a:p>
          <a:p>
            <a:pPr marL="298450" marR="1995170" indent="-286385">
              <a:lnSpc>
                <a:spcPts val="2180"/>
              </a:lnSpc>
              <a:spcBef>
                <a:spcPts val="167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Gothic Uralic"/>
                <a:cs typeface="Gothic Uralic"/>
              </a:rPr>
              <a:t>the</a:t>
            </a:r>
            <a:r>
              <a:rPr sz="1800" spc="-2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Python</a:t>
            </a:r>
            <a:r>
              <a:rPr sz="1800" spc="-25" dirty="0">
                <a:latin typeface="Gothic Uralic"/>
                <a:cs typeface="Gothic Uralic"/>
              </a:rPr>
              <a:t> </a:t>
            </a:r>
            <a:r>
              <a:rPr sz="1800" spc="-15" dirty="0">
                <a:latin typeface="Gothic Uralic"/>
                <a:cs typeface="Gothic Uralic"/>
              </a:rPr>
              <a:t>wrapper</a:t>
            </a:r>
            <a:r>
              <a:rPr sz="1800" spc="80" dirty="0">
                <a:latin typeface="Gothic Uralic"/>
                <a:cs typeface="Gothic Uralic"/>
              </a:rPr>
              <a:t> </a:t>
            </a:r>
            <a:r>
              <a:rPr sz="1800" spc="10" dirty="0">
                <a:latin typeface="Gothic Uralic"/>
                <a:cs typeface="Gothic Uralic"/>
              </a:rPr>
              <a:t>library</a:t>
            </a:r>
            <a:r>
              <a:rPr sz="1800" spc="-120" dirty="0">
                <a:latin typeface="Gothic Uralic"/>
                <a:cs typeface="Gothic Uralic"/>
              </a:rPr>
              <a:t> </a:t>
            </a:r>
            <a:r>
              <a:rPr sz="1800" spc="5" dirty="0">
                <a:latin typeface="Gothic Uralic"/>
                <a:cs typeface="Gothic Uralic"/>
              </a:rPr>
              <a:t>(used</a:t>
            </a:r>
            <a:r>
              <a:rPr sz="1800" spc="-85" dirty="0">
                <a:latin typeface="Gothic Uralic"/>
                <a:cs typeface="Gothic Uralic"/>
              </a:rPr>
              <a:t> </a:t>
            </a:r>
            <a:r>
              <a:rPr sz="1800" spc="40" dirty="0">
                <a:latin typeface="Gothic Uralic"/>
                <a:cs typeface="Gothic Uralic"/>
              </a:rPr>
              <a:t>in</a:t>
            </a:r>
            <a:r>
              <a:rPr sz="1800" spc="-20" dirty="0">
                <a:latin typeface="Gothic Uralic"/>
                <a:cs typeface="Gothic Uralic"/>
              </a:rPr>
              <a:t> </a:t>
            </a:r>
            <a:r>
              <a:rPr sz="1800" spc="20" dirty="0">
                <a:latin typeface="Gothic Uralic"/>
                <a:cs typeface="Gothic Uralic"/>
              </a:rPr>
              <a:t>this</a:t>
            </a:r>
            <a:r>
              <a:rPr sz="1800" spc="-15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post)</a:t>
            </a:r>
            <a:r>
              <a:rPr sz="1800" spc="-45" dirty="0">
                <a:latin typeface="Gothic Uralic"/>
                <a:cs typeface="Gothic Uralic"/>
              </a:rPr>
              <a:t> </a:t>
            </a:r>
            <a:r>
              <a:rPr sz="1800" spc="40" dirty="0">
                <a:latin typeface="Gothic Uralic"/>
                <a:cs typeface="Gothic Uralic"/>
              </a:rPr>
              <a:t>is</a:t>
            </a:r>
            <a:r>
              <a:rPr sz="1800" spc="-8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the  </a:t>
            </a:r>
            <a:r>
              <a:rPr sz="1800" spc="10" dirty="0">
                <a:latin typeface="Gothic Uralic"/>
                <a:cs typeface="Gothic Uralic"/>
              </a:rPr>
              <a:t>best </a:t>
            </a:r>
            <a:r>
              <a:rPr sz="1800" spc="30" dirty="0">
                <a:latin typeface="Gothic Uralic"/>
                <a:cs typeface="Gothic Uralic"/>
              </a:rPr>
              <a:t>choice </a:t>
            </a:r>
            <a:r>
              <a:rPr sz="1800" spc="-10" dirty="0">
                <a:latin typeface="Gothic Uralic"/>
                <a:cs typeface="Gothic Uralic"/>
              </a:rPr>
              <a:t>to </a:t>
            </a:r>
            <a:r>
              <a:rPr sz="1800" spc="10" dirty="0">
                <a:latin typeface="Gothic Uralic"/>
                <a:cs typeface="Gothic Uralic"/>
              </a:rPr>
              <a:t>interact </a:t>
            </a:r>
            <a:r>
              <a:rPr sz="1800" spc="15" dirty="0">
                <a:latin typeface="Gothic Uralic"/>
                <a:cs typeface="Gothic Uralic"/>
              </a:rPr>
              <a:t>with </a:t>
            </a:r>
            <a:r>
              <a:rPr sz="1800" dirty="0">
                <a:latin typeface="Gothic Uralic"/>
                <a:cs typeface="Gothic Uralic"/>
              </a:rPr>
              <a:t>GEE </a:t>
            </a:r>
            <a:r>
              <a:rPr sz="1800" spc="15" dirty="0">
                <a:latin typeface="Gothic Uralic"/>
                <a:cs typeface="Gothic Uralic"/>
              </a:rPr>
              <a:t>for </a:t>
            </a:r>
            <a:r>
              <a:rPr sz="1800" dirty="0">
                <a:latin typeface="Gothic Uralic"/>
                <a:cs typeface="Gothic Uralic"/>
              </a:rPr>
              <a:t>the </a:t>
            </a:r>
            <a:r>
              <a:rPr sz="1800" spc="20" dirty="0">
                <a:latin typeface="Gothic Uralic"/>
                <a:cs typeface="Gothic Uralic"/>
              </a:rPr>
              <a:t>following  </a:t>
            </a:r>
            <a:r>
              <a:rPr sz="1800" spc="10" dirty="0">
                <a:latin typeface="Gothic Uralic"/>
                <a:cs typeface="Gothic Uralic"/>
              </a:rPr>
              <a:t>reasons:</a:t>
            </a:r>
            <a:endParaRPr sz="1800">
              <a:latin typeface="Gothic Uralic"/>
              <a:cs typeface="Gothic Uralic"/>
            </a:endParaRPr>
          </a:p>
          <a:p>
            <a:pPr marL="1529080" lvl="1" indent="-191135">
              <a:lnSpc>
                <a:spcPts val="1460"/>
              </a:lnSpc>
              <a:buSzPct val="94444"/>
              <a:buAutoNum type="arabicPeriod"/>
              <a:tabLst>
                <a:tab pos="1529715" algn="l"/>
              </a:tabLst>
            </a:pPr>
            <a:r>
              <a:rPr sz="1800" spc="5" dirty="0">
                <a:latin typeface="Gothic Uralic"/>
                <a:cs typeface="Gothic Uralic"/>
              </a:rPr>
              <a:t>Easy </a:t>
            </a:r>
            <a:r>
              <a:rPr sz="1800" spc="-10" dirty="0">
                <a:latin typeface="Gothic Uralic"/>
                <a:cs typeface="Gothic Uralic"/>
              </a:rPr>
              <a:t>to </a:t>
            </a:r>
            <a:r>
              <a:rPr sz="1800" spc="5" dirty="0">
                <a:latin typeface="Gothic Uralic"/>
                <a:cs typeface="Gothic Uralic"/>
              </a:rPr>
              <a:t>share</a:t>
            </a:r>
            <a:r>
              <a:rPr sz="1800" spc="-90" dirty="0">
                <a:latin typeface="Gothic Uralic"/>
                <a:cs typeface="Gothic Uralic"/>
              </a:rPr>
              <a:t> </a:t>
            </a:r>
            <a:r>
              <a:rPr sz="1800" spc="5" dirty="0">
                <a:latin typeface="Gothic Uralic"/>
                <a:cs typeface="Gothic Uralic"/>
              </a:rPr>
              <a:t>code.</a:t>
            </a:r>
            <a:endParaRPr sz="1800">
              <a:latin typeface="Gothic Uralic"/>
              <a:cs typeface="Gothic Uralic"/>
            </a:endParaRPr>
          </a:p>
          <a:p>
            <a:pPr marL="1529080" lvl="1" indent="-191135">
              <a:lnSpc>
                <a:spcPct val="100000"/>
              </a:lnSpc>
              <a:spcBef>
                <a:spcPts val="975"/>
              </a:spcBef>
              <a:buSzPct val="94444"/>
              <a:buAutoNum type="arabicPeriod"/>
              <a:tabLst>
                <a:tab pos="1529715" algn="l"/>
              </a:tabLst>
            </a:pPr>
            <a:r>
              <a:rPr sz="1800" spc="5" dirty="0">
                <a:latin typeface="Gothic Uralic"/>
                <a:cs typeface="Gothic Uralic"/>
              </a:rPr>
              <a:t>Easy </a:t>
            </a:r>
            <a:r>
              <a:rPr sz="1800" spc="15" dirty="0">
                <a:latin typeface="Gothic Uralic"/>
                <a:cs typeface="Gothic Uralic"/>
              </a:rPr>
              <a:t>transition </a:t>
            </a:r>
            <a:r>
              <a:rPr sz="1800" spc="-10" dirty="0">
                <a:latin typeface="Gothic Uralic"/>
                <a:cs typeface="Gothic Uralic"/>
              </a:rPr>
              <a:t>to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10" dirty="0">
                <a:latin typeface="Gothic Uralic"/>
                <a:cs typeface="Gothic Uralic"/>
              </a:rPr>
              <a:t>web</a:t>
            </a:r>
            <a:r>
              <a:rPr sz="1800" spc="-270" dirty="0">
                <a:latin typeface="Gothic Uralic"/>
                <a:cs typeface="Gothic Uralic"/>
              </a:rPr>
              <a:t> </a:t>
            </a:r>
            <a:r>
              <a:rPr sz="1800" spc="10" dirty="0">
                <a:latin typeface="Gothic Uralic"/>
                <a:cs typeface="Gothic Uralic"/>
              </a:rPr>
              <a:t>application.</a:t>
            </a:r>
            <a:endParaRPr sz="1800">
              <a:latin typeface="Gothic Uralic"/>
              <a:cs typeface="Gothic Uralic"/>
            </a:endParaRPr>
          </a:p>
          <a:p>
            <a:pPr marL="1529080" lvl="1" indent="-191135">
              <a:lnSpc>
                <a:spcPct val="100000"/>
              </a:lnSpc>
              <a:spcBef>
                <a:spcPts val="1725"/>
              </a:spcBef>
              <a:buSzPct val="94444"/>
              <a:buAutoNum type="arabicPeriod"/>
              <a:tabLst>
                <a:tab pos="1529715" algn="l"/>
              </a:tabLst>
            </a:pPr>
            <a:r>
              <a:rPr sz="1800" spc="15" dirty="0">
                <a:latin typeface="Gothic Uralic"/>
                <a:cs typeface="Gothic Uralic"/>
              </a:rPr>
              <a:t>Possibility</a:t>
            </a:r>
            <a:r>
              <a:rPr sz="1800" spc="-20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to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5" dirty="0">
                <a:latin typeface="Gothic Uralic"/>
                <a:cs typeface="Gothic Uralic"/>
              </a:rPr>
              <a:t>integrate</a:t>
            </a:r>
            <a:r>
              <a:rPr sz="1800" spc="-25" dirty="0">
                <a:latin typeface="Gothic Uralic"/>
                <a:cs typeface="Gothic Uralic"/>
              </a:rPr>
              <a:t> </a:t>
            </a:r>
            <a:r>
              <a:rPr sz="1800" spc="15" dirty="0">
                <a:latin typeface="Gothic Uralic"/>
                <a:cs typeface="Gothic Uralic"/>
              </a:rPr>
              <a:t>with</a:t>
            </a:r>
            <a:r>
              <a:rPr sz="1800" spc="-100" dirty="0">
                <a:latin typeface="Gothic Uralic"/>
                <a:cs typeface="Gothic Uralic"/>
              </a:rPr>
              <a:t> </a:t>
            </a:r>
            <a:r>
              <a:rPr sz="1800" spc="5" dirty="0">
                <a:latin typeface="Gothic Uralic"/>
                <a:cs typeface="Gothic Uralic"/>
              </a:rPr>
              <a:t>ML/DL</a:t>
            </a:r>
            <a:r>
              <a:rPr sz="1800" spc="-55" dirty="0">
                <a:latin typeface="Gothic Uralic"/>
                <a:cs typeface="Gothic Uralic"/>
              </a:rPr>
              <a:t> </a:t>
            </a:r>
            <a:r>
              <a:rPr sz="1800" spc="15" dirty="0">
                <a:latin typeface="Gothic Uralic"/>
                <a:cs typeface="Gothic Uralic"/>
              </a:rPr>
              <a:t>frameworks.</a:t>
            </a:r>
            <a:endParaRPr sz="1800">
              <a:latin typeface="Gothic Uralic"/>
              <a:cs typeface="Gothic Uralic"/>
            </a:endParaRPr>
          </a:p>
          <a:p>
            <a:pPr marL="1338580" marR="996950" lvl="1">
              <a:lnSpc>
                <a:spcPct val="100800"/>
              </a:lnSpc>
              <a:spcBef>
                <a:spcPts val="550"/>
              </a:spcBef>
              <a:buSzPct val="94444"/>
              <a:buAutoNum type="arabicPeriod"/>
              <a:tabLst>
                <a:tab pos="1529715" algn="l"/>
              </a:tabLst>
            </a:pPr>
            <a:r>
              <a:rPr sz="1800" spc="15" dirty="0">
                <a:latin typeface="Gothic Uralic"/>
                <a:cs typeface="Gothic Uralic"/>
              </a:rPr>
              <a:t>Many</a:t>
            </a:r>
            <a:r>
              <a:rPr sz="1800" spc="-125" dirty="0">
                <a:latin typeface="Gothic Uralic"/>
                <a:cs typeface="Gothic Uralic"/>
              </a:rPr>
              <a:t> </a:t>
            </a:r>
            <a:r>
              <a:rPr sz="1800" spc="20" dirty="0">
                <a:latin typeface="Gothic Uralic"/>
                <a:cs typeface="Gothic Uralic"/>
              </a:rPr>
              <a:t>plotting</a:t>
            </a:r>
            <a:r>
              <a:rPr sz="1800" spc="-140" dirty="0">
                <a:latin typeface="Gothic Uralic"/>
                <a:cs typeface="Gothic Uralic"/>
              </a:rPr>
              <a:t> </a:t>
            </a:r>
            <a:r>
              <a:rPr sz="1800" spc="15" dirty="0">
                <a:latin typeface="Gothic Uralic"/>
                <a:cs typeface="Gothic Uralic"/>
              </a:rPr>
              <a:t>options</a:t>
            </a:r>
            <a:r>
              <a:rPr sz="1800" spc="-155" dirty="0">
                <a:latin typeface="Gothic Uralic"/>
                <a:cs typeface="Gothic Uralic"/>
              </a:rPr>
              <a:t> </a:t>
            </a:r>
            <a:r>
              <a:rPr sz="1800" spc="25" dirty="0">
                <a:latin typeface="Gothic Uralic"/>
                <a:cs typeface="Gothic Uralic"/>
              </a:rPr>
              <a:t>(folium,</a:t>
            </a:r>
            <a:r>
              <a:rPr sz="1800" spc="-185" dirty="0">
                <a:latin typeface="Gothic Uralic"/>
                <a:cs typeface="Gothic Uralic"/>
              </a:rPr>
              <a:t> </a:t>
            </a:r>
            <a:r>
              <a:rPr sz="1800" spc="20" dirty="0">
                <a:latin typeface="Gothic Uralic"/>
                <a:cs typeface="Gothic Uralic"/>
              </a:rPr>
              <a:t>plotly,</a:t>
            </a:r>
            <a:r>
              <a:rPr sz="1800" spc="-185" dirty="0">
                <a:latin typeface="Gothic Uralic"/>
                <a:cs typeface="Gothic Uralic"/>
              </a:rPr>
              <a:t> </a:t>
            </a:r>
            <a:r>
              <a:rPr sz="1800" spc="10" dirty="0">
                <a:latin typeface="Gothic Uralic"/>
                <a:cs typeface="Gothic Uralic"/>
              </a:rPr>
              <a:t>matplotlib,  </a:t>
            </a:r>
            <a:r>
              <a:rPr sz="1800" dirty="0">
                <a:latin typeface="Gothic Uralic"/>
                <a:cs typeface="Gothic Uralic"/>
              </a:rPr>
              <a:t>seaborn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10" dirty="0">
                <a:latin typeface="Gothic Uralic"/>
                <a:cs typeface="Gothic Uralic"/>
              </a:rPr>
              <a:t>,etc.).</a:t>
            </a:r>
            <a:endParaRPr sz="1800">
              <a:latin typeface="Gothic Uralic"/>
              <a:cs typeface="Gothic Uralic"/>
            </a:endParaRPr>
          </a:p>
          <a:p>
            <a:pPr marL="444500" marR="1140460" indent="-285750">
              <a:lnSpc>
                <a:spcPct val="100800"/>
              </a:lnSpc>
              <a:spcBef>
                <a:spcPts val="160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1800" spc="20" dirty="0">
                <a:latin typeface="Gothic Uralic"/>
                <a:cs typeface="Gothic Uralic"/>
              </a:rPr>
              <a:t>it's</a:t>
            </a:r>
            <a:r>
              <a:rPr sz="1800" spc="-80" dirty="0">
                <a:latin typeface="Gothic Uralic"/>
                <a:cs typeface="Gothic Uralic"/>
              </a:rPr>
              <a:t> </a:t>
            </a:r>
            <a:r>
              <a:rPr sz="1800" spc="20" dirty="0">
                <a:latin typeface="Gothic Uralic"/>
                <a:cs typeface="Gothic Uralic"/>
              </a:rPr>
              <a:t>possible</a:t>
            </a:r>
            <a:r>
              <a:rPr sz="1800" spc="-17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to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5" dirty="0">
                <a:latin typeface="Gothic Uralic"/>
                <a:cs typeface="Gothic Uralic"/>
              </a:rPr>
              <a:t>run</a:t>
            </a:r>
            <a:r>
              <a:rPr sz="1800" spc="-25" dirty="0">
                <a:latin typeface="Gothic Uralic"/>
                <a:cs typeface="Gothic Uralic"/>
              </a:rPr>
              <a:t> </a:t>
            </a:r>
            <a:r>
              <a:rPr sz="1800" spc="5" dirty="0">
                <a:latin typeface="Gothic Uralic"/>
                <a:cs typeface="Gothic Uralic"/>
              </a:rPr>
              <a:t>the</a:t>
            </a:r>
            <a:r>
              <a:rPr sz="1800" spc="-2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Earth</a:t>
            </a:r>
            <a:r>
              <a:rPr sz="1800" spc="55" dirty="0">
                <a:latin typeface="Gothic Uralic"/>
                <a:cs typeface="Gothic Uralic"/>
              </a:rPr>
              <a:t> </a:t>
            </a:r>
            <a:r>
              <a:rPr sz="1800" spc="20" dirty="0">
                <a:latin typeface="Gothic Uralic"/>
                <a:cs typeface="Gothic Uralic"/>
              </a:rPr>
              <a:t>Engine</a:t>
            </a:r>
            <a:r>
              <a:rPr sz="1800" spc="-100" dirty="0">
                <a:latin typeface="Gothic Uralic"/>
                <a:cs typeface="Gothic Uralic"/>
              </a:rPr>
              <a:t> </a:t>
            </a:r>
            <a:r>
              <a:rPr sz="1800" spc="5" dirty="0">
                <a:latin typeface="Gothic Uralic"/>
                <a:cs typeface="Gothic Uralic"/>
              </a:rPr>
              <a:t>Python</a:t>
            </a:r>
            <a:r>
              <a:rPr sz="1800" spc="-20" dirty="0">
                <a:latin typeface="Gothic Uralic"/>
                <a:cs typeface="Gothic Uralic"/>
              </a:rPr>
              <a:t> </a:t>
            </a:r>
            <a:r>
              <a:rPr sz="1800" spc="-25" dirty="0">
                <a:latin typeface="Gothic Uralic"/>
                <a:cs typeface="Gothic Uralic"/>
              </a:rPr>
              <a:t>API</a:t>
            </a:r>
            <a:r>
              <a:rPr sz="1800" spc="70" dirty="0">
                <a:latin typeface="Gothic Uralic"/>
                <a:cs typeface="Gothic Uralic"/>
              </a:rPr>
              <a:t> </a:t>
            </a:r>
            <a:r>
              <a:rPr sz="1800" spc="40" dirty="0">
                <a:latin typeface="Gothic Uralic"/>
                <a:cs typeface="Gothic Uralic"/>
              </a:rPr>
              <a:t>in</a:t>
            </a:r>
            <a:r>
              <a:rPr sz="1800" spc="-10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a</a:t>
            </a:r>
            <a:r>
              <a:rPr sz="1800" spc="-5" dirty="0">
                <a:latin typeface="Gothic Uralic"/>
                <a:cs typeface="Gothic Uralic"/>
              </a:rPr>
              <a:t> </a:t>
            </a:r>
            <a:r>
              <a:rPr sz="1800" spc="30" dirty="0">
                <a:latin typeface="Gothic Uralic"/>
                <a:cs typeface="Gothic Uralic"/>
              </a:rPr>
              <a:t>cloud  </a:t>
            </a:r>
            <a:r>
              <a:rPr sz="1800" spc="20" dirty="0">
                <a:latin typeface="Gothic Uralic"/>
                <a:cs typeface="Gothic Uralic"/>
              </a:rPr>
              <a:t>environment </a:t>
            </a:r>
            <a:r>
              <a:rPr sz="1800" spc="15" dirty="0">
                <a:latin typeface="Gothic Uralic"/>
                <a:cs typeface="Gothic Uralic"/>
              </a:rPr>
              <a:t>for</a:t>
            </a:r>
            <a:r>
              <a:rPr sz="1800" spc="-295" dirty="0">
                <a:latin typeface="Gothic Uralic"/>
                <a:cs typeface="Gothic Uralic"/>
              </a:rPr>
              <a:t> </a:t>
            </a:r>
            <a:r>
              <a:rPr sz="1800" spc="10" dirty="0">
                <a:latin typeface="Gothic Uralic"/>
                <a:cs typeface="Gothic Uralic"/>
              </a:rPr>
              <a:t>free.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676" y="538226"/>
            <a:ext cx="8915400" cy="790575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3600" b="0" spc="10" dirty="0">
                <a:solidFill>
                  <a:srgbClr val="202020"/>
                </a:solidFill>
                <a:latin typeface="Arial"/>
                <a:cs typeface="Arial"/>
              </a:rPr>
              <a:t>U-NET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2304" y="1600835"/>
            <a:ext cx="8606790" cy="4369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30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There</a:t>
            </a:r>
            <a:r>
              <a:rPr sz="20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20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various</a:t>
            </a:r>
            <a:r>
              <a:rPr sz="2000" spc="-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levels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20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granularity</a:t>
            </a:r>
            <a:r>
              <a:rPr sz="2000" spc="-1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20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which</a:t>
            </a:r>
            <a:r>
              <a:rPr sz="20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computers</a:t>
            </a:r>
            <a:r>
              <a:rPr sz="2000" spc="-1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2000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gain</a:t>
            </a:r>
            <a:r>
              <a:rPr sz="20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understanding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2000" spc="-2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images.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140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2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For</a:t>
            </a:r>
            <a:r>
              <a:rPr sz="2000" spc="-12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each</a:t>
            </a:r>
            <a:r>
              <a:rPr sz="2000" spc="-1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of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these</a:t>
            </a:r>
            <a:r>
              <a:rPr sz="2000" spc="-18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levels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there</a:t>
            </a:r>
            <a:r>
              <a:rPr sz="2000" spc="-114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is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a</a:t>
            </a:r>
            <a:r>
              <a:rPr sz="2000" spc="-3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problem</a:t>
            </a:r>
            <a:r>
              <a:rPr sz="2000" spc="-7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defined</a:t>
            </a:r>
            <a:r>
              <a:rPr sz="2000" spc="-1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in</a:t>
            </a:r>
            <a:r>
              <a:rPr sz="2000" spc="3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the</a:t>
            </a:r>
            <a:r>
              <a:rPr sz="2000" spc="-60" dirty="0">
                <a:solidFill>
                  <a:srgbClr val="FA4917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u="heavy" spc="1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Arial"/>
                <a:cs typeface="Arial"/>
                <a:hlinkClick r:id="rId2"/>
              </a:rPr>
              <a:t>Computer</a:t>
            </a:r>
            <a:endParaRPr sz="20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Arial"/>
                <a:cs typeface="Arial"/>
                <a:hlinkClick r:id="rId2"/>
              </a:rPr>
              <a:t>Vision</a:t>
            </a:r>
            <a:r>
              <a:rPr sz="2000" spc="-35" dirty="0">
                <a:solidFill>
                  <a:srgbClr val="FA4917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domain.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45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Starting</a:t>
            </a:r>
            <a:r>
              <a:rPr sz="2000" spc="-1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coarse</a:t>
            </a:r>
            <a:r>
              <a:rPr sz="2000" spc="-1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grained</a:t>
            </a:r>
            <a:r>
              <a:rPr sz="20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down</a:t>
            </a:r>
            <a:r>
              <a:rPr sz="2000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20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fine</a:t>
            </a:r>
            <a:r>
              <a:rPr sz="2000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grained</a:t>
            </a:r>
            <a:endParaRPr sz="20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understanding</a:t>
            </a:r>
            <a:r>
              <a:rPr sz="2000" spc="-1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20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2000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identify</a:t>
            </a:r>
            <a:r>
              <a:rPr sz="20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following</a:t>
            </a:r>
            <a:r>
              <a:rPr sz="2000" spc="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problems.</a:t>
            </a:r>
            <a:endParaRPr sz="2000">
              <a:latin typeface="Arial"/>
              <a:cs typeface="Arial"/>
            </a:endParaRPr>
          </a:p>
          <a:p>
            <a:pPr marL="1182370" lvl="1" indent="-286385">
              <a:lnSpc>
                <a:spcPct val="100000"/>
              </a:lnSpc>
              <a:spcBef>
                <a:spcPts val="1600"/>
              </a:spcBef>
              <a:buChar char="•"/>
              <a:tabLst>
                <a:tab pos="1182370" algn="l"/>
                <a:tab pos="1183005" algn="l"/>
              </a:tabLst>
            </a:pPr>
            <a:r>
              <a:rPr sz="2400" spc="-10" dirty="0">
                <a:solidFill>
                  <a:srgbClr val="202020"/>
                </a:solidFill>
                <a:latin typeface="Arial"/>
                <a:cs typeface="Arial"/>
              </a:rPr>
              <a:t>Classification </a:t>
            </a:r>
            <a:r>
              <a:rPr sz="2400" spc="-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2400" spc="1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202020"/>
                </a:solidFill>
                <a:latin typeface="Arial"/>
                <a:cs typeface="Arial"/>
              </a:rPr>
              <a:t>Localization</a:t>
            </a:r>
            <a:endParaRPr sz="2400">
              <a:latin typeface="Arial"/>
              <a:cs typeface="Arial"/>
            </a:endParaRPr>
          </a:p>
          <a:p>
            <a:pPr marL="1182370" lvl="1" indent="-286385">
              <a:lnSpc>
                <a:spcPct val="100000"/>
              </a:lnSpc>
              <a:spcBef>
                <a:spcPts val="1605"/>
              </a:spcBef>
              <a:buChar char="•"/>
              <a:tabLst>
                <a:tab pos="1182370" algn="l"/>
                <a:tab pos="1183005" algn="l"/>
              </a:tabLst>
            </a:pPr>
            <a:r>
              <a:rPr sz="2400" spc="-20" dirty="0">
                <a:solidFill>
                  <a:srgbClr val="202020"/>
                </a:solidFill>
                <a:latin typeface="Arial"/>
                <a:cs typeface="Arial"/>
              </a:rPr>
              <a:t>Object</a:t>
            </a:r>
            <a:r>
              <a:rPr sz="2400" spc="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02020"/>
                </a:solidFill>
                <a:latin typeface="Arial"/>
                <a:cs typeface="Arial"/>
              </a:rPr>
              <a:t>Detection</a:t>
            </a:r>
            <a:endParaRPr sz="2400">
              <a:latin typeface="Arial"/>
              <a:cs typeface="Arial"/>
            </a:endParaRPr>
          </a:p>
          <a:p>
            <a:pPr marL="1182370" lvl="1" indent="-286385">
              <a:lnSpc>
                <a:spcPct val="100000"/>
              </a:lnSpc>
              <a:spcBef>
                <a:spcPts val="1785"/>
              </a:spcBef>
              <a:buFont typeface="Arial"/>
              <a:buChar char="•"/>
              <a:tabLst>
                <a:tab pos="1182370" algn="l"/>
                <a:tab pos="1183005" algn="l"/>
              </a:tabLst>
            </a:pPr>
            <a:r>
              <a:rPr sz="2400" spc="5" dirty="0">
                <a:latin typeface="Gothic Uralic"/>
                <a:cs typeface="Gothic Uralic"/>
              </a:rPr>
              <a:t>Semantic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segmentation</a:t>
            </a:r>
            <a:endParaRPr sz="2400">
              <a:latin typeface="Gothic Uralic"/>
              <a:cs typeface="Gothic Uralic"/>
            </a:endParaRPr>
          </a:p>
          <a:p>
            <a:pPr marL="1182370" lvl="1" indent="-286385">
              <a:lnSpc>
                <a:spcPct val="100000"/>
              </a:lnSpc>
              <a:spcBef>
                <a:spcPts val="1965"/>
              </a:spcBef>
              <a:buFont typeface="Arial"/>
              <a:buChar char="•"/>
              <a:tabLst>
                <a:tab pos="1182370" algn="l"/>
                <a:tab pos="1183005" algn="l"/>
              </a:tabLst>
            </a:pPr>
            <a:r>
              <a:rPr sz="2400" b="1" spc="-15" dirty="0">
                <a:solidFill>
                  <a:srgbClr val="202020"/>
                </a:solidFill>
                <a:latin typeface="Arial"/>
                <a:cs typeface="Arial"/>
              </a:rPr>
              <a:t>Instance</a:t>
            </a:r>
            <a:r>
              <a:rPr sz="2400" b="1" spc="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/>
                <a:cs typeface="Arial"/>
              </a:rPr>
              <a:t>segmentation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7625" y="3667125"/>
            <a:ext cx="4048125" cy="3038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9139" y="414591"/>
            <a:ext cx="8609330" cy="2145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2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One</a:t>
            </a:r>
            <a:r>
              <a:rPr sz="20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20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20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popular</a:t>
            </a:r>
            <a:r>
              <a:rPr sz="20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state-of-art</a:t>
            </a:r>
            <a:r>
              <a:rPr sz="2000" spc="-2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CNN</a:t>
            </a:r>
            <a:r>
              <a:rPr sz="20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200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semantic</a:t>
            </a:r>
            <a:r>
              <a:rPr sz="2000" spc="-1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segmentation 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202020"/>
                </a:solidFill>
                <a:latin typeface="Arial"/>
                <a:cs typeface="Arial"/>
              </a:rPr>
              <a:t>U-Net</a:t>
            </a:r>
            <a:r>
              <a:rPr sz="2000" b="1" spc="-1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(it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will</a:t>
            </a:r>
            <a:r>
              <a:rPr sz="2000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2000" spc="-10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2000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post)</a:t>
            </a:r>
            <a:r>
              <a:rPr sz="2000" spc="-1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initially</a:t>
            </a:r>
            <a:r>
              <a:rPr sz="2000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20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000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biomedical 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image</a:t>
            </a:r>
            <a:r>
              <a:rPr sz="20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interpretation.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0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This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network</a:t>
            </a:r>
            <a:r>
              <a:rPr sz="2000" spc="-15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is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a</a:t>
            </a:r>
            <a:r>
              <a:rPr sz="2000" spc="-3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slight</a:t>
            </a:r>
            <a:r>
              <a:rPr sz="2000" spc="-7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modification</a:t>
            </a:r>
            <a:r>
              <a:rPr sz="2000" spc="-1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of</a:t>
            </a:r>
            <a:r>
              <a:rPr sz="2000" spc="-7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the</a:t>
            </a:r>
            <a:r>
              <a:rPr sz="2000" spc="-120" dirty="0">
                <a:solidFill>
                  <a:srgbClr val="FA4917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u="heavy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Arial"/>
                <a:cs typeface="Arial"/>
                <a:hlinkClick r:id="rId2"/>
              </a:rPr>
              <a:t>fully</a:t>
            </a:r>
            <a:r>
              <a:rPr sz="2000" u="heavy" spc="-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spc="1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Arial"/>
                <a:cs typeface="Arial"/>
                <a:hlinkClick r:id="rId2"/>
              </a:rPr>
              <a:t>convolutional</a:t>
            </a:r>
            <a:r>
              <a:rPr sz="2000" u="heavy" spc="-18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spc="1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Arial"/>
                <a:cs typeface="Arial"/>
                <a:hlinkClick r:id="rId2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2000" u="heavy" spc="1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Arial"/>
                <a:cs typeface="Arial"/>
                <a:hlinkClick r:id="rId2"/>
              </a:rPr>
              <a:t>(FCN)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  <a:hlinkClick r:id="rId2"/>
              </a:rPr>
              <a:t>.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55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main </a:t>
            </a:r>
            <a:r>
              <a:rPr sz="2000" spc="25" dirty="0">
                <a:solidFill>
                  <a:srgbClr val="202020"/>
                </a:solidFill>
                <a:latin typeface="Arial"/>
                <a:cs typeface="Arial"/>
              </a:rPr>
              <a:t>steps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building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U-net</a:t>
            </a:r>
            <a:r>
              <a:rPr sz="2000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0295" y="2652966"/>
            <a:ext cx="5878830" cy="2364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9405" indent="-285750">
              <a:lnSpc>
                <a:spcPct val="100000"/>
              </a:lnSpc>
              <a:spcBef>
                <a:spcPts val="125"/>
              </a:spcBef>
              <a:buChar char="•"/>
              <a:tabLst>
                <a:tab pos="319405" algn="l"/>
                <a:tab pos="320040" algn="l"/>
              </a:tabLst>
            </a:pP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2000" spc="-1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r>
              <a:rPr sz="2000" spc="-1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considering</a:t>
            </a:r>
            <a:r>
              <a:rPr sz="2000" spc="-1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202020"/>
                </a:solidFill>
                <a:latin typeface="Arial"/>
                <a:cs typeface="Arial"/>
              </a:rPr>
              <a:t>patch</a:t>
            </a:r>
            <a:r>
              <a:rPr sz="2000" spc="-1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Arial"/>
                <a:cs typeface="Arial"/>
              </a:rPr>
              <a:t>256x256.</a:t>
            </a:r>
            <a:endParaRPr sz="2000">
              <a:latin typeface="Arial"/>
              <a:cs typeface="Arial"/>
            </a:endParaRPr>
          </a:p>
          <a:p>
            <a:pPr marL="319405" marR="996315" indent="-285750">
              <a:lnSpc>
                <a:spcPct val="100000"/>
              </a:lnSpc>
              <a:spcBef>
                <a:spcPts val="1520"/>
              </a:spcBef>
              <a:buChar char="•"/>
              <a:tabLst>
                <a:tab pos="319405" algn="l"/>
                <a:tab pos="320040" algn="l"/>
              </a:tabLst>
            </a:pP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Visualize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data/perform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some</a:t>
            </a:r>
            <a:r>
              <a:rPr sz="2000" spc="-2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exploratory 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2000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analysis.</a:t>
            </a:r>
            <a:endParaRPr sz="2000">
              <a:latin typeface="Arial"/>
              <a:cs typeface="Arial"/>
            </a:endParaRPr>
          </a:p>
          <a:p>
            <a:pPr marL="319405" indent="-285750">
              <a:lnSpc>
                <a:spcPct val="100000"/>
              </a:lnSpc>
              <a:spcBef>
                <a:spcPts val="130"/>
              </a:spcBef>
              <a:buChar char="•"/>
              <a:tabLst>
                <a:tab pos="319405" algn="l"/>
                <a:tab pos="320040" algn="l"/>
              </a:tabLst>
            </a:pP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Set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up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pipeline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000" spc="-3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preprocessing.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Initialize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model's</a:t>
            </a:r>
            <a:r>
              <a:rPr sz="2000" spc="-2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parameters.</a:t>
            </a:r>
            <a:endParaRPr sz="2000">
              <a:latin typeface="Arial"/>
              <a:cs typeface="Arial"/>
            </a:endParaRPr>
          </a:p>
          <a:p>
            <a:pPr marL="319405" indent="-285750">
              <a:lnSpc>
                <a:spcPct val="100000"/>
              </a:lnSpc>
              <a:spcBef>
                <a:spcPts val="1210"/>
              </a:spcBef>
              <a:buChar char="•"/>
              <a:tabLst>
                <a:tab pos="319405" algn="l"/>
                <a:tab pos="320040" algn="l"/>
              </a:tabLst>
            </a:pP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Loop: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5244" y="4681473"/>
            <a:ext cx="5393055" cy="165988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425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Calculate</a:t>
            </a:r>
            <a:r>
              <a:rPr sz="2000" spc="-1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current</a:t>
            </a:r>
            <a:r>
              <a:rPr sz="2000" spc="-1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loss</a:t>
            </a:r>
            <a:r>
              <a:rPr sz="2000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02020"/>
                </a:solidFill>
                <a:latin typeface="Arial"/>
                <a:cs typeface="Arial"/>
              </a:rPr>
              <a:t>(forward</a:t>
            </a:r>
            <a:r>
              <a:rPr sz="20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propagation)</a:t>
            </a:r>
            <a:r>
              <a:rPr sz="2000" spc="-1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98450" marR="923925" indent="-286385">
              <a:lnSpc>
                <a:spcPct val="100000"/>
              </a:lnSpc>
              <a:spcBef>
                <a:spcPts val="1330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Calculate</a:t>
            </a:r>
            <a:r>
              <a:rPr sz="2000" spc="-20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current</a:t>
            </a:r>
            <a:r>
              <a:rPr sz="2000" spc="-1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gradient</a:t>
            </a:r>
            <a:r>
              <a:rPr sz="2000" spc="-1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Arial"/>
                <a:cs typeface="Arial"/>
              </a:rPr>
              <a:t>(backward  </a:t>
            </a: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propagation)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10" dirty="0">
                <a:solidFill>
                  <a:srgbClr val="202020"/>
                </a:solidFill>
                <a:latin typeface="Arial"/>
                <a:cs typeface="Arial"/>
              </a:rPr>
              <a:t>Update parameters (gradient</a:t>
            </a:r>
            <a:r>
              <a:rPr sz="2000" spc="-3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202020"/>
                </a:solidFill>
                <a:latin typeface="Arial"/>
                <a:cs typeface="Arial"/>
              </a:rPr>
              <a:t>descent)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4"/>
            <a:ext cx="12115799" cy="682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4371974"/>
              <a:ext cx="12191999" cy="2486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4024" y="0"/>
              <a:ext cx="9077325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2725" y="1000125"/>
            <a:ext cx="6686550" cy="170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55926" y="2860657"/>
            <a:ext cx="7379970" cy="365760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The table </a:t>
            </a:r>
            <a:r>
              <a:rPr sz="2000" spc="-10" dirty="0">
                <a:latin typeface="Carlito"/>
                <a:cs typeface="Carlito"/>
              </a:rPr>
              <a:t>tells </a:t>
            </a:r>
            <a:r>
              <a:rPr sz="2000" spc="5" dirty="0">
                <a:latin typeface="Carlito"/>
                <a:cs typeface="Carlito"/>
              </a:rPr>
              <a:t>us the the </a:t>
            </a:r>
            <a:r>
              <a:rPr sz="2000" spc="-5" dirty="0">
                <a:latin typeface="Carlito"/>
                <a:cs typeface="Carlito"/>
              </a:rPr>
              <a:t>percentage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crop </a:t>
            </a:r>
            <a:r>
              <a:rPr sz="2000" spc="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can </a:t>
            </a:r>
            <a:r>
              <a:rPr sz="2000" spc="5" dirty="0">
                <a:latin typeface="Carlito"/>
                <a:cs typeface="Carlito"/>
              </a:rPr>
              <a:t>be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harvested</a:t>
            </a:r>
            <a:endParaRPr sz="2000">
              <a:latin typeface="Carlito"/>
              <a:cs typeface="Carlito"/>
            </a:endParaRPr>
          </a:p>
          <a:p>
            <a:pPr marL="450215" lvl="1" indent="-34353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450215" algn="l"/>
                <a:tab pos="450850" algn="l"/>
              </a:tabLst>
            </a:pPr>
            <a:r>
              <a:rPr sz="2000" dirty="0">
                <a:latin typeface="Carlito"/>
                <a:cs typeface="Carlito"/>
              </a:rPr>
              <a:t>The units are </a:t>
            </a:r>
            <a:r>
              <a:rPr sz="2000" spc="-10" dirty="0">
                <a:latin typeface="Carlito"/>
                <a:cs typeface="Carlito"/>
              </a:rPr>
              <a:t>represented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percentage.</a:t>
            </a:r>
            <a:endParaRPr sz="2000">
              <a:latin typeface="Carlito"/>
              <a:cs typeface="Carlito"/>
            </a:endParaRPr>
          </a:p>
          <a:p>
            <a:pPr marL="450215" marR="310515" lvl="1" indent="-343535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450215" algn="l"/>
                <a:tab pos="450850" algn="l"/>
              </a:tabLst>
            </a:pPr>
            <a:r>
              <a:rPr sz="2000" dirty="0">
                <a:latin typeface="Carlito"/>
                <a:cs typeface="Carlito"/>
              </a:rPr>
              <a:t>Rice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has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highest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percentage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crop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25" dirty="0">
                <a:latin typeface="Carlito"/>
                <a:cs typeface="Carlito"/>
              </a:rPr>
              <a:t>29.4%</a:t>
            </a:r>
            <a:r>
              <a:rPr sz="2000" spc="-18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that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a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crop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  </a:t>
            </a:r>
            <a:r>
              <a:rPr sz="2000" spc="5" dirty="0">
                <a:latin typeface="Carlito"/>
                <a:cs typeface="Carlito"/>
              </a:rPr>
              <a:t>be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harvested.</a:t>
            </a:r>
            <a:endParaRPr sz="2000">
              <a:latin typeface="Carlito"/>
              <a:cs typeface="Carlito"/>
            </a:endParaRPr>
          </a:p>
          <a:p>
            <a:pPr marL="450215" marR="719455" lvl="1" indent="-34353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450215" algn="l"/>
                <a:tab pos="450850" algn="l"/>
              </a:tabLst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jute </a:t>
            </a:r>
            <a:r>
              <a:rPr sz="2000" spc="-10" dirty="0">
                <a:latin typeface="Carlito"/>
                <a:cs typeface="Carlito"/>
              </a:rPr>
              <a:t>crop </a:t>
            </a:r>
            <a:r>
              <a:rPr sz="2000" spc="-5" dirty="0">
                <a:latin typeface="Carlito"/>
                <a:cs typeface="Carlito"/>
              </a:rPr>
              <a:t>cannot </a:t>
            </a:r>
            <a:r>
              <a:rPr sz="2000" spc="5" dirty="0">
                <a:latin typeface="Carlito"/>
                <a:cs typeface="Carlito"/>
              </a:rPr>
              <a:t>be </a:t>
            </a:r>
            <a:r>
              <a:rPr sz="2000" dirty="0">
                <a:latin typeface="Carlito"/>
                <a:cs typeface="Carlito"/>
              </a:rPr>
              <a:t>harvested because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5" dirty="0">
                <a:latin typeface="Carlito"/>
                <a:cs typeface="Carlito"/>
              </a:rPr>
              <a:t>has the</a:t>
            </a:r>
            <a:r>
              <a:rPr sz="2000" spc="-1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lowest  </a:t>
            </a:r>
            <a:r>
              <a:rPr sz="2000" spc="-5" dirty="0">
                <a:latin typeface="Carlito"/>
                <a:cs typeface="Carlito"/>
              </a:rPr>
              <a:t>percentage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crop.</a:t>
            </a:r>
            <a:endParaRPr sz="2000">
              <a:latin typeface="Carlito"/>
              <a:cs typeface="Carlito"/>
            </a:endParaRPr>
          </a:p>
          <a:p>
            <a:pPr marL="393065" lvl="1" indent="-28638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10" dirty="0">
                <a:latin typeface="Carlito"/>
                <a:cs typeface="Carlito"/>
              </a:rPr>
              <a:t>Banana </a:t>
            </a:r>
            <a:r>
              <a:rPr sz="2000" spc="5" dirty="0">
                <a:latin typeface="Carlito"/>
                <a:cs typeface="Carlito"/>
              </a:rPr>
              <a:t>has </a:t>
            </a:r>
            <a:r>
              <a:rPr sz="2000" spc="25" dirty="0">
                <a:latin typeface="Carlito"/>
                <a:cs typeface="Carlito"/>
              </a:rPr>
              <a:t>11.8%</a:t>
            </a:r>
            <a:r>
              <a:rPr sz="2000" spc="-3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crop </a:t>
            </a:r>
            <a:r>
              <a:rPr sz="2000" spc="5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it cannot </a:t>
            </a:r>
            <a:r>
              <a:rPr sz="2000" spc="5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harvested.</a:t>
            </a:r>
            <a:endParaRPr sz="2000">
              <a:latin typeface="Carlito"/>
              <a:cs typeface="Carlito"/>
            </a:endParaRPr>
          </a:p>
          <a:p>
            <a:pPr marL="450215" lvl="1" indent="-34353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450215" algn="l"/>
                <a:tab pos="450850" algn="l"/>
              </a:tabLst>
            </a:pPr>
            <a:r>
              <a:rPr sz="2000" dirty="0">
                <a:latin typeface="Carlito"/>
                <a:cs typeface="Carlito"/>
              </a:rPr>
              <a:t>Compared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to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banana,rubber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has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higher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percentage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25" dirty="0">
                <a:latin typeface="Carlito"/>
                <a:cs typeface="Carlito"/>
              </a:rPr>
              <a:t>17.6%</a:t>
            </a:r>
            <a:r>
              <a:rPr sz="2000" spc="-1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450215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crop </a:t>
            </a:r>
            <a:r>
              <a:rPr sz="2000" spc="25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can </a:t>
            </a:r>
            <a:r>
              <a:rPr sz="2000" spc="5" dirty="0">
                <a:latin typeface="Carlito"/>
                <a:cs typeface="Carlito"/>
              </a:rPr>
              <a:t>be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harvested.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4901" y="300100"/>
            <a:ext cx="2981325" cy="400050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solidFill>
                  <a:srgbClr val="000000"/>
                </a:solidFill>
              </a:rPr>
              <a:t>TABLE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6150" y="838200"/>
            <a:ext cx="4181475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6070" y="2957830"/>
            <a:ext cx="7743190" cy="3314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graph illustrate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crop </a:t>
            </a:r>
            <a:r>
              <a:rPr sz="2000" spc="-10" dirty="0">
                <a:latin typeface="Carlito"/>
                <a:cs typeface="Carlito"/>
              </a:rPr>
              <a:t>production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1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area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particular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year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The units are </a:t>
            </a:r>
            <a:r>
              <a:rPr sz="2000" spc="-10" dirty="0">
                <a:latin typeface="Carlito"/>
                <a:cs typeface="Carlito"/>
              </a:rPr>
              <a:t>represented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hectares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area of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crop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gradually from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year </a:t>
            </a:r>
            <a:r>
              <a:rPr sz="2000" spc="25" dirty="0">
                <a:latin typeface="Carlito"/>
                <a:cs typeface="Carlito"/>
              </a:rPr>
              <a:t>2015 </a:t>
            </a:r>
            <a:r>
              <a:rPr sz="2000" spc="10" dirty="0">
                <a:latin typeface="Carlito"/>
                <a:cs typeface="Carlito"/>
              </a:rPr>
              <a:t>to</a:t>
            </a:r>
            <a:r>
              <a:rPr sz="2000" spc="-225" dirty="0">
                <a:latin typeface="Carlito"/>
                <a:cs typeface="Carlito"/>
              </a:rPr>
              <a:t> </a:t>
            </a:r>
            <a:r>
              <a:rPr sz="2000" spc="25" dirty="0">
                <a:latin typeface="Carlito"/>
                <a:cs typeface="Carlito"/>
              </a:rPr>
              <a:t>2020.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10" dirty="0">
                <a:latin typeface="Carlito"/>
                <a:cs typeface="Carlito"/>
              </a:rPr>
              <a:t>But </a:t>
            </a: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1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fluctuation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production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crop.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-5" dirty="0">
                <a:latin typeface="Carlito"/>
                <a:cs typeface="Carlito"/>
              </a:rPr>
              <a:t>Here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25" dirty="0">
                <a:latin typeface="Carlito"/>
                <a:cs typeface="Carlito"/>
              </a:rPr>
              <a:t>2015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crop production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too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low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0" dirty="0">
                <a:latin typeface="Carlito"/>
                <a:cs typeface="Carlito"/>
              </a:rPr>
              <a:t>But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production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crop </a:t>
            </a:r>
            <a:r>
              <a:rPr sz="2000" spc="10" dirty="0">
                <a:latin typeface="Carlito"/>
                <a:cs typeface="Carlito"/>
              </a:rPr>
              <a:t>shot </a:t>
            </a:r>
            <a:r>
              <a:rPr sz="2000" spc="5" dirty="0">
                <a:latin typeface="Carlito"/>
                <a:cs typeface="Carlito"/>
              </a:rPr>
              <a:t>up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year</a:t>
            </a:r>
            <a:r>
              <a:rPr sz="2000" spc="-180" dirty="0">
                <a:latin typeface="Carlito"/>
                <a:cs typeface="Carlito"/>
              </a:rPr>
              <a:t> </a:t>
            </a:r>
            <a:r>
              <a:rPr sz="2000" spc="25" dirty="0">
                <a:latin typeface="Carlito"/>
                <a:cs typeface="Carlito"/>
              </a:rPr>
              <a:t>2016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67183" y="295333"/>
            <a:ext cx="3896360" cy="295910"/>
            <a:chOff x="3667183" y="295333"/>
            <a:chExt cx="3896360" cy="295910"/>
          </a:xfrm>
        </p:grpSpPr>
        <p:sp>
          <p:nvSpPr>
            <p:cNvPr id="5" name="object 5"/>
            <p:cNvSpPr/>
            <p:nvPr/>
          </p:nvSpPr>
          <p:spPr>
            <a:xfrm>
              <a:off x="3671951" y="300101"/>
              <a:ext cx="3886200" cy="285750"/>
            </a:xfrm>
            <a:custGeom>
              <a:avLst/>
              <a:gdLst/>
              <a:ahLst/>
              <a:cxnLst/>
              <a:rect l="l" t="t" r="r" b="b"/>
              <a:pathLst>
                <a:path w="3886200" h="285750">
                  <a:moveTo>
                    <a:pt x="38862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3886200" y="28575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CAA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1951" y="300101"/>
              <a:ext cx="3886200" cy="285750"/>
            </a:xfrm>
            <a:custGeom>
              <a:avLst/>
              <a:gdLst/>
              <a:ahLst/>
              <a:cxnLst/>
              <a:rect l="l" t="t" r="r" b="b"/>
              <a:pathLst>
                <a:path w="3886200" h="285750">
                  <a:moveTo>
                    <a:pt x="0" y="285750"/>
                  </a:moveTo>
                  <a:lnTo>
                    <a:pt x="3886200" y="285750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9534">
              <a:solidFill>
                <a:srgbClr val="9D2C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32351" y="211074"/>
            <a:ext cx="2563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solidFill>
                  <a:srgbClr val="000000"/>
                </a:solidFill>
              </a:rPr>
              <a:t>Graph</a:t>
            </a:r>
            <a:r>
              <a:rPr sz="2750" spc="55" dirty="0">
                <a:solidFill>
                  <a:srgbClr val="000000"/>
                </a:solidFill>
              </a:rPr>
              <a:t> </a:t>
            </a:r>
            <a:r>
              <a:rPr sz="2750" spc="-5" dirty="0">
                <a:solidFill>
                  <a:srgbClr val="000000"/>
                </a:solidFill>
              </a:rPr>
              <a:t>analysis</a:t>
            </a:r>
            <a:endParaRPr sz="2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6275" y="757896"/>
            <a:ext cx="7765415" cy="12738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10" dirty="0">
                <a:latin typeface="Carlito"/>
                <a:cs typeface="Carlito"/>
              </a:rPr>
              <a:t>Then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there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5" dirty="0">
                <a:latin typeface="Carlito"/>
                <a:cs typeface="Carlito"/>
              </a:rPr>
              <a:t>slight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drip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year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2017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04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spc="15" dirty="0">
                <a:latin typeface="Carlito"/>
                <a:cs typeface="Carlito"/>
              </a:rPr>
              <a:t>In 2017-2018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crop production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gradually </a:t>
            </a:r>
            <a:r>
              <a:rPr sz="2000" spc="5" dirty="0">
                <a:latin typeface="Carlito"/>
                <a:cs typeface="Carlito"/>
              </a:rPr>
              <a:t>constant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two</a:t>
            </a:r>
            <a:r>
              <a:rPr sz="2000" spc="-3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years</a:t>
            </a:r>
            <a:endParaRPr sz="20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There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 drastic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increase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crop </a:t>
            </a:r>
            <a:r>
              <a:rPr sz="1800" spc="10" dirty="0">
                <a:latin typeface="Carlito"/>
                <a:cs typeface="Carlito"/>
              </a:rPr>
              <a:t>production</a:t>
            </a:r>
            <a:r>
              <a:rPr sz="1800" spc="-16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year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2019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0025" y="2933700"/>
            <a:ext cx="2838450" cy="231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8645" y="5354637"/>
            <a:ext cx="7809865" cy="1101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1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Bar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chart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illustrates</a:t>
            </a:r>
            <a:r>
              <a:rPr sz="1800" spc="-21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area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production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crops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(rice,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Plantation,</a:t>
            </a:r>
            <a:r>
              <a:rPr sz="1800" spc="-18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Rubber,  </a:t>
            </a:r>
            <a:r>
              <a:rPr sz="1800" spc="10" dirty="0">
                <a:latin typeface="Carlito"/>
                <a:cs typeface="Carlito"/>
              </a:rPr>
              <a:t>Jute,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Banana</a:t>
            </a:r>
            <a:r>
              <a:rPr sz="1800" spc="-15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and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Water</a:t>
            </a:r>
            <a:r>
              <a:rPr sz="1800" spc="10" dirty="0">
                <a:latin typeface="Carlito"/>
                <a:cs typeface="Carlito"/>
              </a:rPr>
              <a:t> bodies)</a:t>
            </a:r>
            <a:r>
              <a:rPr sz="1800" spc="-13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India.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Units </a:t>
            </a:r>
            <a:r>
              <a:rPr sz="2000" dirty="0">
                <a:latin typeface="Carlito"/>
                <a:cs typeface="Carlito"/>
              </a:rPr>
              <a:t>are </a:t>
            </a:r>
            <a:r>
              <a:rPr sz="2000" spc="5" dirty="0">
                <a:latin typeface="Carlito"/>
                <a:cs typeface="Carlito"/>
              </a:rPr>
              <a:t>measured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hectare.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7201" y="2309876"/>
            <a:ext cx="3876675" cy="361950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6805">
              <a:lnSpc>
                <a:spcPts val="2780"/>
              </a:lnSpc>
            </a:pPr>
            <a:r>
              <a:rPr sz="2400" b="1" spc="10" dirty="0">
                <a:latin typeface="Gothic Uralic"/>
                <a:cs typeface="Gothic Uralic"/>
              </a:rPr>
              <a:t>BAR</a:t>
            </a:r>
            <a:r>
              <a:rPr sz="2400" b="1" spc="-55" dirty="0">
                <a:latin typeface="Gothic Uralic"/>
                <a:cs typeface="Gothic Uralic"/>
              </a:rPr>
              <a:t> </a:t>
            </a:r>
            <a:r>
              <a:rPr sz="2400" b="1" spc="10" dirty="0">
                <a:latin typeface="Gothic Uralic"/>
                <a:cs typeface="Gothic Uralic"/>
              </a:rPr>
              <a:t>CHART</a:t>
            </a:r>
            <a:endParaRPr sz="2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351" y="855027"/>
            <a:ext cx="8785860" cy="4972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6385">
              <a:lnSpc>
                <a:spcPct val="100899"/>
              </a:lnSpc>
              <a:spcBef>
                <a:spcPts val="8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10" dirty="0">
                <a:latin typeface="Carlito"/>
                <a:cs typeface="Carlito"/>
              </a:rPr>
              <a:t>Overall,</a:t>
            </a:r>
            <a:r>
              <a:rPr sz="1800" spc="-1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rice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covers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large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area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in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period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given.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Both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area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Banana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and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Plantation  </a:t>
            </a:r>
            <a:r>
              <a:rPr sz="1800" spc="5" dirty="0">
                <a:latin typeface="Carlito"/>
                <a:cs typeface="Carlito"/>
              </a:rPr>
              <a:t>was almost</a:t>
            </a:r>
            <a:r>
              <a:rPr sz="1800" spc="-114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same.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whereas </a:t>
            </a:r>
            <a:r>
              <a:rPr sz="1800" spc="5" dirty="0">
                <a:latin typeface="Carlito"/>
                <a:cs typeface="Carlito"/>
              </a:rPr>
              <a:t>the least </a:t>
            </a:r>
            <a:r>
              <a:rPr sz="1800" dirty="0">
                <a:latin typeface="Carlito"/>
                <a:cs typeface="Carlito"/>
              </a:rPr>
              <a:t>area </a:t>
            </a:r>
            <a:r>
              <a:rPr sz="1800" spc="10" dirty="0">
                <a:latin typeface="Carlito"/>
                <a:cs typeface="Carlito"/>
              </a:rPr>
              <a:t>occupied </a:t>
            </a:r>
            <a:r>
              <a:rPr sz="1800" spc="5" dirty="0">
                <a:latin typeface="Carlito"/>
                <a:cs typeface="Carlito"/>
              </a:rPr>
              <a:t>was </a:t>
            </a:r>
            <a:r>
              <a:rPr sz="1800" spc="10" dirty="0">
                <a:latin typeface="Carlito"/>
                <a:cs typeface="Carlito"/>
              </a:rPr>
              <a:t>Jute </a:t>
            </a:r>
            <a:r>
              <a:rPr sz="1800" dirty="0">
                <a:latin typeface="Carlito"/>
                <a:cs typeface="Carlito"/>
              </a:rPr>
              <a:t>compared to </a:t>
            </a:r>
            <a:r>
              <a:rPr sz="1800" spc="10" dirty="0">
                <a:latin typeface="Carlito"/>
                <a:cs typeface="Carlito"/>
              </a:rPr>
              <a:t>Rubber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in India.</a:t>
            </a:r>
            <a:endParaRPr sz="1800">
              <a:latin typeface="Carlito"/>
              <a:cs typeface="Carlito"/>
            </a:endParaRPr>
          </a:p>
          <a:p>
            <a:pPr marL="298450" marR="384175" indent="-286385">
              <a:lnSpc>
                <a:spcPct val="100800"/>
              </a:lnSpc>
              <a:spcBef>
                <a:spcPts val="107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latin typeface="Carlito"/>
                <a:cs typeface="Carlito"/>
              </a:rPr>
              <a:t>Furthermore,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most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significant</a:t>
            </a:r>
            <a:r>
              <a:rPr sz="1800" spc="-18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water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bodies</a:t>
            </a:r>
            <a:r>
              <a:rPr sz="1800" spc="-13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which</a:t>
            </a:r>
            <a:r>
              <a:rPr sz="1800" spc="-5" dirty="0">
                <a:latin typeface="Carlito"/>
                <a:cs typeface="Carlito"/>
              </a:rPr>
              <a:t> covers</a:t>
            </a:r>
            <a:r>
              <a:rPr sz="1800" spc="-13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second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highest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area  </a:t>
            </a:r>
            <a:r>
              <a:rPr sz="1800" spc="10" dirty="0">
                <a:latin typeface="Carlito"/>
                <a:cs typeface="Carlito"/>
              </a:rPr>
              <a:t>among </a:t>
            </a:r>
            <a:r>
              <a:rPr sz="1800" spc="20" dirty="0">
                <a:latin typeface="Carlito"/>
                <a:cs typeface="Carlito"/>
              </a:rPr>
              <a:t>all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crops.</a:t>
            </a:r>
            <a:endParaRPr sz="1800">
              <a:latin typeface="Carlito"/>
              <a:cs typeface="Carlito"/>
            </a:endParaRPr>
          </a:p>
          <a:p>
            <a:pPr marL="355600" marR="1094105" indent="-34353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terms of </a:t>
            </a:r>
            <a:r>
              <a:rPr sz="2000" spc="-5" dirty="0">
                <a:latin typeface="Carlito"/>
                <a:cs typeface="Carlito"/>
              </a:rPr>
              <a:t>Rice, </a:t>
            </a:r>
            <a:r>
              <a:rPr sz="2000" dirty="0">
                <a:latin typeface="Carlito"/>
                <a:cs typeface="Carlito"/>
              </a:rPr>
              <a:t>its </a:t>
            </a:r>
            <a:r>
              <a:rPr sz="2000" spc="-10" dirty="0">
                <a:latin typeface="Carlito"/>
                <a:cs typeface="Carlito"/>
              </a:rPr>
              <a:t>occupies </a:t>
            </a:r>
            <a:r>
              <a:rPr sz="2000" spc="1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area of </a:t>
            </a:r>
            <a:r>
              <a:rPr sz="2000" spc="10" dirty="0">
                <a:latin typeface="Carlito"/>
                <a:cs typeface="Carlito"/>
              </a:rPr>
              <a:t>5 </a:t>
            </a:r>
            <a:r>
              <a:rPr sz="2000" spc="-10" dirty="0">
                <a:latin typeface="Carlito"/>
                <a:cs typeface="Carlito"/>
              </a:rPr>
              <a:t>hectares </a:t>
            </a:r>
            <a:r>
              <a:rPr sz="2000" spc="5" dirty="0">
                <a:latin typeface="Carlito"/>
                <a:cs typeface="Carlito"/>
              </a:rPr>
              <a:t>. </a:t>
            </a:r>
            <a:r>
              <a:rPr sz="2000" spc="-20" dirty="0">
                <a:latin typeface="Carlito"/>
                <a:cs typeface="Carlito"/>
              </a:rPr>
              <a:t>Similarly,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water  </a:t>
            </a:r>
            <a:r>
              <a:rPr sz="2000" spc="-10" dirty="0">
                <a:latin typeface="Carlito"/>
                <a:cs typeface="Carlito"/>
              </a:rPr>
              <a:t>bodies </a:t>
            </a:r>
            <a:r>
              <a:rPr sz="2000" spc="5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higher of about </a:t>
            </a:r>
            <a:r>
              <a:rPr sz="2000" spc="10" dirty="0">
                <a:latin typeface="Carlito"/>
                <a:cs typeface="Carlito"/>
              </a:rPr>
              <a:t>4 </a:t>
            </a:r>
            <a:r>
              <a:rPr sz="2000" spc="-10" dirty="0">
                <a:latin typeface="Carlito"/>
                <a:cs typeface="Carlito"/>
              </a:rPr>
              <a:t>hectares </a:t>
            </a:r>
            <a:r>
              <a:rPr sz="2000" dirty="0">
                <a:latin typeface="Carlito"/>
                <a:cs typeface="Carlito"/>
              </a:rPr>
              <a:t>but less </a:t>
            </a:r>
            <a:r>
              <a:rPr sz="2000" spc="5" dirty="0">
                <a:latin typeface="Carlito"/>
                <a:cs typeface="Carlito"/>
              </a:rPr>
              <a:t>than that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rice.</a:t>
            </a:r>
            <a:endParaRPr sz="20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difference </a:t>
            </a:r>
            <a:r>
              <a:rPr sz="2000" spc="-10" dirty="0">
                <a:latin typeface="Carlito"/>
                <a:cs typeface="Carlito"/>
              </a:rPr>
              <a:t>between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area </a:t>
            </a:r>
            <a:r>
              <a:rPr sz="2000" dirty="0">
                <a:latin typeface="Carlito"/>
                <a:cs typeface="Carlito"/>
              </a:rPr>
              <a:t>of both </a:t>
            </a:r>
            <a:r>
              <a:rPr sz="2000" spc="-10" dirty="0">
                <a:latin typeface="Carlito"/>
                <a:cs typeface="Carlito"/>
              </a:rPr>
              <a:t>crops </a:t>
            </a:r>
            <a:r>
              <a:rPr sz="2000" spc="5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exactly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298450" marR="836294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hectare. </a:t>
            </a:r>
            <a:r>
              <a:rPr sz="2000" spc="-5" dirty="0">
                <a:latin typeface="Carlito"/>
                <a:cs typeface="Carlito"/>
              </a:rPr>
              <a:t>Whereas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area of </a:t>
            </a:r>
            <a:r>
              <a:rPr sz="2000" spc="10" dirty="0">
                <a:latin typeface="Carlito"/>
                <a:cs typeface="Carlito"/>
              </a:rPr>
              <a:t>Jute </a:t>
            </a:r>
            <a:r>
              <a:rPr sz="2000" spc="-10" dirty="0">
                <a:latin typeface="Carlito"/>
                <a:cs typeface="Carlito"/>
              </a:rPr>
              <a:t>occupied </a:t>
            </a:r>
            <a:r>
              <a:rPr sz="2000" spc="5" dirty="0">
                <a:latin typeface="Carlito"/>
                <a:cs typeface="Carlito"/>
              </a:rPr>
              <a:t>was </a:t>
            </a:r>
            <a:r>
              <a:rPr sz="2000" spc="10" dirty="0">
                <a:latin typeface="Carlito"/>
                <a:cs typeface="Carlito"/>
              </a:rPr>
              <a:t>5 </a:t>
            </a:r>
            <a:r>
              <a:rPr sz="2000" spc="5" dirty="0">
                <a:latin typeface="Carlito"/>
                <a:cs typeface="Carlito"/>
              </a:rPr>
              <a:t>times </a:t>
            </a:r>
            <a:r>
              <a:rPr sz="2000" dirty="0">
                <a:latin typeface="Carlito"/>
                <a:cs typeface="Carlito"/>
              </a:rPr>
              <a:t>less compared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to  </a:t>
            </a:r>
            <a:r>
              <a:rPr sz="2000" spc="-5" dirty="0">
                <a:latin typeface="Carlito"/>
                <a:cs typeface="Carlito"/>
              </a:rPr>
              <a:t>area </a:t>
            </a:r>
            <a:r>
              <a:rPr sz="2000" spc="-15" dirty="0">
                <a:latin typeface="Carlito"/>
                <a:cs typeface="Carlito"/>
              </a:rPr>
              <a:t>filled </a:t>
            </a:r>
            <a:r>
              <a:rPr sz="2000" spc="5" dirty="0">
                <a:latin typeface="Carlito"/>
                <a:cs typeface="Carlito"/>
              </a:rPr>
              <a:t>up by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rice.</a:t>
            </a:r>
            <a:endParaRPr sz="2000">
              <a:latin typeface="Carlito"/>
              <a:cs typeface="Carlito"/>
            </a:endParaRPr>
          </a:p>
          <a:p>
            <a:pPr marL="416559" marR="673100" lvl="1" indent="-3435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416559" algn="l"/>
                <a:tab pos="417195" algn="l"/>
              </a:tabLst>
            </a:pPr>
            <a:r>
              <a:rPr sz="2000" spc="15" dirty="0">
                <a:latin typeface="Carlito"/>
                <a:cs typeface="Carlito"/>
              </a:rPr>
              <a:t>On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other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hand,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area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Banana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and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Plantation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was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similar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about  </a:t>
            </a:r>
            <a:r>
              <a:rPr sz="2000" spc="10" dirty="0">
                <a:latin typeface="Carlito"/>
                <a:cs typeface="Carlito"/>
              </a:rPr>
              <a:t>2 </a:t>
            </a:r>
            <a:r>
              <a:rPr sz="2000" spc="-5" dirty="0">
                <a:latin typeface="Carlito"/>
                <a:cs typeface="Carlito"/>
              </a:rPr>
              <a:t>hectares, </a:t>
            </a:r>
            <a:r>
              <a:rPr sz="2000" spc="-10" dirty="0">
                <a:latin typeface="Carlito"/>
                <a:cs typeface="Carlito"/>
              </a:rPr>
              <a:t>which </a:t>
            </a:r>
            <a:r>
              <a:rPr sz="2000" spc="10" dirty="0">
                <a:latin typeface="Carlito"/>
                <a:cs typeface="Carlito"/>
              </a:rPr>
              <a:t>Is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second </a:t>
            </a:r>
            <a:r>
              <a:rPr sz="2000" spc="5" dirty="0">
                <a:latin typeface="Carlito"/>
                <a:cs typeface="Carlito"/>
              </a:rPr>
              <a:t>least </a:t>
            </a:r>
            <a:r>
              <a:rPr sz="2000" spc="-5" dirty="0">
                <a:latin typeface="Carlito"/>
                <a:cs typeface="Carlito"/>
              </a:rPr>
              <a:t>area </a:t>
            </a:r>
            <a:r>
              <a:rPr sz="2000" spc="-15" dirty="0">
                <a:latin typeface="Carlito"/>
                <a:cs typeface="Carlito"/>
              </a:rPr>
              <a:t>covered </a:t>
            </a:r>
            <a:r>
              <a:rPr sz="2000" spc="10" dirty="0">
                <a:latin typeface="Carlito"/>
                <a:cs typeface="Carlito"/>
              </a:rPr>
              <a:t>among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crops.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450">
              <a:latin typeface="Carlito"/>
              <a:cs typeface="Carlito"/>
            </a:endParaRPr>
          </a:p>
          <a:p>
            <a:pPr marL="416559" marR="121920" lvl="1" indent="-343535">
              <a:lnSpc>
                <a:spcPct val="100000"/>
              </a:lnSpc>
              <a:buFont typeface="Arial"/>
              <a:buChar char="•"/>
              <a:tabLst>
                <a:tab pos="416559" algn="l"/>
                <a:tab pos="417195" algn="l"/>
              </a:tabLst>
            </a:pPr>
            <a:r>
              <a:rPr sz="2000" spc="-10" dirty="0">
                <a:latin typeface="Carlito"/>
                <a:cs typeface="Carlito"/>
              </a:rPr>
              <a:t>Furthermore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area </a:t>
            </a:r>
            <a:r>
              <a:rPr sz="2000" spc="-10" dirty="0">
                <a:latin typeface="Carlito"/>
                <a:cs typeface="Carlito"/>
              </a:rPr>
              <a:t>occupied </a:t>
            </a:r>
            <a:r>
              <a:rPr sz="2000" spc="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Rubber </a:t>
            </a:r>
            <a:r>
              <a:rPr sz="2000" spc="-10" dirty="0">
                <a:latin typeface="Carlito"/>
                <a:cs typeface="Carlito"/>
              </a:rPr>
              <a:t>which </a:t>
            </a:r>
            <a:r>
              <a:rPr sz="2000" spc="5" dirty="0">
                <a:latin typeface="Carlito"/>
                <a:cs typeface="Carlito"/>
              </a:rPr>
              <a:t>was slightly more than </a:t>
            </a:r>
            <a:r>
              <a:rPr sz="2000" spc="10" dirty="0">
                <a:latin typeface="Carlito"/>
                <a:cs typeface="Carlito"/>
              </a:rPr>
              <a:t>Banana  </a:t>
            </a:r>
            <a:r>
              <a:rPr sz="2000" spc="5" dirty="0">
                <a:latin typeface="Carlito"/>
                <a:cs typeface="Carlito"/>
              </a:rPr>
              <a:t>and </a:t>
            </a:r>
            <a:r>
              <a:rPr sz="2000" dirty="0">
                <a:latin typeface="Carlito"/>
                <a:cs typeface="Carlito"/>
              </a:rPr>
              <a:t>Plantation </a:t>
            </a:r>
            <a:r>
              <a:rPr sz="2000" spc="-15" dirty="0">
                <a:latin typeface="Carlito"/>
                <a:cs typeface="Carlito"/>
              </a:rPr>
              <a:t>covers </a:t>
            </a:r>
            <a:r>
              <a:rPr sz="2000" spc="15" dirty="0">
                <a:latin typeface="Carlito"/>
                <a:cs typeface="Carlito"/>
              </a:rPr>
              <a:t>almost </a:t>
            </a:r>
            <a:r>
              <a:rPr sz="2000" spc="10" dirty="0">
                <a:latin typeface="Carlito"/>
                <a:cs typeface="Carlito"/>
              </a:rPr>
              <a:t>3</a:t>
            </a:r>
            <a:r>
              <a:rPr sz="2000" spc="-3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hectares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1887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119505" algn="l"/>
                <a:tab pos="1120140" algn="l"/>
              </a:tabLst>
            </a:pPr>
            <a:r>
              <a:rPr dirty="0"/>
              <a:t>The </a:t>
            </a:r>
            <a:r>
              <a:rPr spc="-5" dirty="0"/>
              <a:t>pie chart </a:t>
            </a:r>
            <a:r>
              <a:rPr spc="-10" dirty="0"/>
              <a:t>illustrate </a:t>
            </a:r>
            <a:r>
              <a:rPr spc="5" dirty="0"/>
              <a:t>the </a:t>
            </a:r>
            <a:r>
              <a:rPr spc="-10" dirty="0"/>
              <a:t>proportion </a:t>
            </a:r>
            <a:r>
              <a:rPr dirty="0"/>
              <a:t>of </a:t>
            </a:r>
            <a:r>
              <a:rPr spc="10" dirty="0"/>
              <a:t>six </a:t>
            </a:r>
            <a:r>
              <a:rPr spc="-5" dirty="0"/>
              <a:t>types </a:t>
            </a:r>
            <a:r>
              <a:rPr dirty="0"/>
              <a:t>of </a:t>
            </a:r>
            <a:r>
              <a:rPr spc="-10" dirty="0"/>
              <a:t>crop prediction </a:t>
            </a:r>
            <a:r>
              <a:rPr spc="5" dirty="0"/>
              <a:t>analysis </a:t>
            </a:r>
            <a:r>
              <a:rPr dirty="0"/>
              <a:t>in</a:t>
            </a:r>
            <a:r>
              <a:rPr spc="15" dirty="0"/>
              <a:t> </a:t>
            </a:r>
            <a:r>
              <a:rPr dirty="0"/>
              <a:t>India</a:t>
            </a:r>
          </a:p>
          <a:p>
            <a:pPr marL="1118870">
              <a:lnSpc>
                <a:spcPts val="2005"/>
              </a:lnSpc>
              <a:spcBef>
                <a:spcPts val="5"/>
              </a:spcBef>
            </a:pPr>
            <a:r>
              <a:rPr spc="5" dirty="0"/>
              <a:t>.</a:t>
            </a:r>
          </a:p>
          <a:p>
            <a:pPr marL="1118870" indent="-343535">
              <a:lnSpc>
                <a:spcPts val="2005"/>
              </a:lnSpc>
              <a:buFont typeface="Arial"/>
              <a:buChar char="•"/>
              <a:tabLst>
                <a:tab pos="1119505" algn="l"/>
                <a:tab pos="1120140" algn="l"/>
              </a:tabLst>
            </a:pPr>
            <a:r>
              <a:rPr dirty="0"/>
              <a:t>The units are </a:t>
            </a:r>
            <a:r>
              <a:rPr spc="5" dirty="0"/>
              <a:t>measured </a:t>
            </a:r>
            <a:r>
              <a:rPr dirty="0"/>
              <a:t>in</a:t>
            </a:r>
            <a:r>
              <a:rPr spc="-110" dirty="0"/>
              <a:t> </a:t>
            </a:r>
            <a:r>
              <a:rPr spc="-15" dirty="0"/>
              <a:t>Percentage.</a:t>
            </a:r>
          </a:p>
          <a:p>
            <a:pPr marL="1118870" marR="63500" indent="-343535">
              <a:lnSpc>
                <a:spcPct val="100000"/>
              </a:lnSpc>
              <a:spcBef>
                <a:spcPts val="1360"/>
              </a:spcBef>
              <a:buFont typeface="Arial"/>
              <a:buChar char="•"/>
              <a:tabLst>
                <a:tab pos="1119505" algn="l"/>
                <a:tab pos="1120140" algn="l"/>
              </a:tabLst>
            </a:pPr>
            <a:r>
              <a:rPr spc="-15" dirty="0"/>
              <a:t>Overall, </a:t>
            </a:r>
            <a:r>
              <a:rPr spc="5" dirty="0"/>
              <a:t>the </a:t>
            </a:r>
            <a:r>
              <a:rPr spc="20" dirty="0"/>
              <a:t>most </a:t>
            </a:r>
            <a:r>
              <a:rPr dirty="0"/>
              <a:t>significant </a:t>
            </a:r>
            <a:r>
              <a:rPr spc="-10" dirty="0"/>
              <a:t>crop production </a:t>
            </a:r>
            <a:r>
              <a:rPr spc="5" dirty="0"/>
              <a:t>was </a:t>
            </a:r>
            <a:r>
              <a:rPr spc="-15" dirty="0"/>
              <a:t>rice </a:t>
            </a:r>
            <a:r>
              <a:rPr spc="5" dirty="0"/>
              <a:t>and </a:t>
            </a:r>
            <a:r>
              <a:rPr dirty="0"/>
              <a:t>water bodies, </a:t>
            </a:r>
            <a:r>
              <a:rPr spc="-10" dirty="0"/>
              <a:t>which  </a:t>
            </a:r>
            <a:r>
              <a:rPr spc="-5" dirty="0"/>
              <a:t>together accounted </a:t>
            </a:r>
            <a:r>
              <a:rPr spc="-30" dirty="0"/>
              <a:t>for </a:t>
            </a:r>
            <a:r>
              <a:rPr spc="-10" dirty="0"/>
              <a:t>over </a:t>
            </a:r>
            <a:r>
              <a:rPr dirty="0"/>
              <a:t>half </a:t>
            </a:r>
            <a:r>
              <a:rPr spc="5" dirty="0"/>
              <a:t>the </a:t>
            </a:r>
            <a:r>
              <a:rPr spc="-10" dirty="0"/>
              <a:t>production </a:t>
            </a:r>
            <a:r>
              <a:rPr dirty="0"/>
              <a:t>of </a:t>
            </a:r>
            <a:r>
              <a:rPr spc="-5" dirty="0"/>
              <a:t>crops, while jute </a:t>
            </a:r>
            <a:r>
              <a:rPr spc="5" dirty="0"/>
              <a:t>and </a:t>
            </a:r>
            <a:r>
              <a:rPr spc="-5" dirty="0"/>
              <a:t>other kinds  </a:t>
            </a:r>
            <a:r>
              <a:rPr dirty="0"/>
              <a:t>of </a:t>
            </a:r>
            <a:r>
              <a:rPr spc="-10" dirty="0"/>
              <a:t>crops </a:t>
            </a:r>
            <a:r>
              <a:rPr spc="-15" dirty="0"/>
              <a:t>generated </a:t>
            </a:r>
            <a:r>
              <a:rPr spc="5" dirty="0"/>
              <a:t>the least </a:t>
            </a:r>
            <a:r>
              <a:rPr spc="10" dirty="0"/>
              <a:t>amount </a:t>
            </a:r>
            <a:r>
              <a:rPr dirty="0"/>
              <a:t>of </a:t>
            </a:r>
            <a:r>
              <a:rPr spc="-10" dirty="0"/>
              <a:t>production </a:t>
            </a:r>
            <a:r>
              <a:rPr dirty="0"/>
              <a:t>in</a:t>
            </a:r>
            <a:r>
              <a:rPr spc="-130" dirty="0"/>
              <a:t> </a:t>
            </a:r>
            <a:r>
              <a:rPr dirty="0"/>
              <a:t>India.</a:t>
            </a:r>
          </a:p>
          <a:p>
            <a:pPr marL="1061720" marR="351790" indent="-286385">
              <a:lnSpc>
                <a:spcPct val="100000"/>
              </a:lnSpc>
              <a:spcBef>
                <a:spcPts val="995"/>
              </a:spcBef>
              <a:buFont typeface="Arial"/>
              <a:buChar char="•"/>
              <a:tabLst>
                <a:tab pos="1062355" algn="l"/>
                <a:tab pos="1062990" algn="l"/>
              </a:tabLst>
            </a:pPr>
            <a:r>
              <a:rPr spc="15" dirty="0"/>
              <a:t>In </a:t>
            </a:r>
            <a:r>
              <a:rPr dirty="0"/>
              <a:t>terms of </a:t>
            </a:r>
            <a:r>
              <a:rPr spc="-15" dirty="0"/>
              <a:t>rice </a:t>
            </a:r>
            <a:r>
              <a:rPr spc="5" dirty="0"/>
              <a:t>the </a:t>
            </a:r>
            <a:r>
              <a:rPr spc="-10" dirty="0"/>
              <a:t>production </a:t>
            </a:r>
            <a:r>
              <a:rPr dirty="0"/>
              <a:t>comprised of </a:t>
            </a:r>
            <a:r>
              <a:rPr spc="25" dirty="0"/>
              <a:t>29.4% </a:t>
            </a:r>
            <a:r>
              <a:rPr spc="-10" dirty="0"/>
              <a:t>whereas </a:t>
            </a:r>
            <a:r>
              <a:rPr spc="5" dirty="0"/>
              <a:t>the </a:t>
            </a:r>
            <a:r>
              <a:rPr dirty="0"/>
              <a:t>water </a:t>
            </a:r>
            <a:r>
              <a:rPr spc="-10" dirty="0"/>
              <a:t>bodies</a:t>
            </a:r>
            <a:r>
              <a:rPr spc="-240" dirty="0"/>
              <a:t> </a:t>
            </a:r>
            <a:r>
              <a:rPr spc="5" dirty="0"/>
              <a:t>has  </a:t>
            </a:r>
            <a:r>
              <a:rPr spc="10" dirty="0"/>
              <a:t>a </a:t>
            </a:r>
            <a:r>
              <a:rPr spc="-5" dirty="0"/>
              <a:t>percentage </a:t>
            </a:r>
            <a:r>
              <a:rPr dirty="0"/>
              <a:t>of</a:t>
            </a:r>
            <a:r>
              <a:rPr spc="-70" dirty="0"/>
              <a:t> </a:t>
            </a:r>
            <a:r>
              <a:rPr spc="20" dirty="0"/>
              <a:t>23.5%.</a:t>
            </a:r>
          </a:p>
          <a:p>
            <a:pPr marL="1118870" indent="-34353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1119505" algn="l"/>
                <a:tab pos="1120140" algn="l"/>
              </a:tabLst>
            </a:pPr>
            <a:r>
              <a:rPr spc="10" dirty="0"/>
              <a:t>Both </a:t>
            </a:r>
            <a:r>
              <a:rPr spc="-5" dirty="0"/>
              <a:t>accounted </a:t>
            </a:r>
            <a:r>
              <a:rPr spc="-30" dirty="0"/>
              <a:t>for </a:t>
            </a:r>
            <a:r>
              <a:rPr dirty="0"/>
              <a:t>about </a:t>
            </a:r>
            <a:r>
              <a:rPr spc="25" dirty="0"/>
              <a:t>52.9% </a:t>
            </a:r>
            <a:r>
              <a:rPr spc="-10" dirty="0"/>
              <a:t>which </a:t>
            </a:r>
            <a:r>
              <a:rPr spc="-15" dirty="0"/>
              <a:t>covers </a:t>
            </a:r>
            <a:r>
              <a:rPr dirty="0"/>
              <a:t>half of </a:t>
            </a:r>
            <a:r>
              <a:rPr spc="5" dirty="0"/>
              <a:t>the </a:t>
            </a:r>
            <a:r>
              <a:rPr spc="-10" dirty="0"/>
              <a:t>crop</a:t>
            </a:r>
            <a:r>
              <a:rPr spc="-265" dirty="0"/>
              <a:t> </a:t>
            </a:r>
            <a:r>
              <a:rPr spc="-10" dirty="0"/>
              <a:t>production.</a:t>
            </a:r>
          </a:p>
        </p:txBody>
      </p:sp>
      <p:sp>
        <p:nvSpPr>
          <p:cNvPr id="3" name="object 3"/>
          <p:cNvSpPr/>
          <p:nvPr/>
        </p:nvSpPr>
        <p:spPr>
          <a:xfrm>
            <a:off x="4200525" y="676275"/>
            <a:ext cx="2886075" cy="235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1951" y="166751"/>
            <a:ext cx="5210175" cy="514350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2000" spc="15" dirty="0">
                <a:solidFill>
                  <a:srgbClr val="000000"/>
                </a:solidFill>
              </a:rPr>
              <a:t>PIE</a:t>
            </a:r>
            <a:r>
              <a:rPr sz="2000" spc="-45" dirty="0">
                <a:solidFill>
                  <a:srgbClr val="000000"/>
                </a:solidFill>
              </a:rPr>
              <a:t> </a:t>
            </a:r>
            <a:r>
              <a:rPr sz="2000" spc="15" dirty="0">
                <a:solidFill>
                  <a:srgbClr val="000000"/>
                </a:solidFill>
              </a:rPr>
              <a:t>CHART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6060" y="746061"/>
            <a:ext cx="8371205" cy="1171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97155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5" dirty="0">
                <a:latin typeface="Carlito"/>
                <a:cs typeface="Carlito"/>
              </a:rPr>
              <a:t>With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regards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to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remaining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crops,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there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was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an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approximate</a:t>
            </a:r>
            <a:r>
              <a:rPr sz="2000" spc="-185" dirty="0">
                <a:latin typeface="Carlito"/>
                <a:cs typeface="Carlito"/>
              </a:rPr>
              <a:t> </a:t>
            </a:r>
            <a:r>
              <a:rPr sz="2000" spc="25" dirty="0">
                <a:latin typeface="Carlito"/>
                <a:cs typeface="Carlito"/>
              </a:rPr>
              <a:t>10%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and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less  </a:t>
            </a:r>
            <a:r>
              <a:rPr sz="2000" spc="25" dirty="0">
                <a:latin typeface="Carlito"/>
                <a:cs typeface="Carlito"/>
              </a:rPr>
              <a:t>5% </a:t>
            </a:r>
            <a:r>
              <a:rPr sz="2000" spc="-10" dirty="0">
                <a:latin typeface="Carlito"/>
                <a:cs typeface="Carlito"/>
              </a:rPr>
              <a:t>production from </a:t>
            </a:r>
            <a:r>
              <a:rPr sz="2000" dirty="0">
                <a:latin typeface="Carlito"/>
                <a:cs typeface="Carlito"/>
              </a:rPr>
              <a:t>both plantation </a:t>
            </a:r>
            <a:r>
              <a:rPr sz="2000" spc="5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jute</a:t>
            </a:r>
            <a:r>
              <a:rPr sz="2000" spc="-21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respectively.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65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spc="10" dirty="0">
                <a:latin typeface="Carlito"/>
                <a:cs typeface="Carlito"/>
              </a:rPr>
              <a:t>Rubber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on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other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20" dirty="0">
                <a:latin typeface="Carlito"/>
                <a:cs typeface="Carlito"/>
              </a:rPr>
              <a:t>hand,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strikes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17.6%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and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finally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prodution</a:t>
            </a:r>
            <a:r>
              <a:rPr sz="1800" spc="-15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20" dirty="0">
                <a:latin typeface="Carlito"/>
                <a:cs typeface="Carlito"/>
              </a:rPr>
              <a:t>banana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spc="20" dirty="0">
                <a:latin typeface="Carlito"/>
                <a:cs typeface="Carlito"/>
              </a:rPr>
              <a:t>hit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11.8%.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6576" y="2462276"/>
            <a:ext cx="7896225" cy="866775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910"/>
              </a:spcBef>
            </a:pPr>
            <a:r>
              <a:rPr sz="2400" b="1" dirty="0">
                <a:latin typeface="Gothic Uralic"/>
                <a:cs typeface="Gothic Uralic"/>
              </a:rPr>
              <a:t>CONCLUSION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3447732"/>
            <a:ext cx="9067800" cy="2797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14"/>
              </a:spcBef>
            </a:pPr>
            <a:r>
              <a:rPr sz="2000" spc="-20" dirty="0">
                <a:latin typeface="Carlito"/>
                <a:cs typeface="Carlito"/>
              </a:rPr>
              <a:t>Therefore </a:t>
            </a:r>
            <a:r>
              <a:rPr sz="2000" dirty="0">
                <a:latin typeface="Carlito"/>
                <a:cs typeface="Carlito"/>
              </a:rPr>
              <a:t>our </a:t>
            </a:r>
            <a:r>
              <a:rPr sz="2000" spc="-15" dirty="0">
                <a:latin typeface="Carlito"/>
                <a:cs typeface="Carlito"/>
              </a:rPr>
              <a:t>project </a:t>
            </a:r>
            <a:r>
              <a:rPr sz="2000" spc="-5" dirty="0">
                <a:latin typeface="Carlito"/>
                <a:cs typeface="Carlito"/>
              </a:rPr>
              <a:t>demonstrates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crop </a:t>
            </a:r>
            <a:r>
              <a:rPr sz="2000" dirty="0">
                <a:latin typeface="Carlito"/>
                <a:cs typeface="Carlito"/>
              </a:rPr>
              <a:t>growth analysis,field  </a:t>
            </a:r>
            <a:r>
              <a:rPr sz="2000" spc="-5" dirty="0">
                <a:latin typeface="Carlito"/>
                <a:cs typeface="Carlito"/>
              </a:rPr>
              <a:t>monitoring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and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helps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state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to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determine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10">
                <a:latin typeface="Carlito"/>
                <a:cs typeface="Carlito"/>
              </a:rPr>
              <a:t>budget</a:t>
            </a:r>
            <a:r>
              <a:rPr sz="2000" spc="10" smtClean="0">
                <a:latin typeface="Carlito"/>
                <a:cs typeface="Carlito"/>
              </a:rPr>
              <a:t>.</a:t>
            </a:r>
            <a:endParaRPr lang="en-IN" sz="2000" spc="10" dirty="0" smtClean="0">
              <a:latin typeface="Carlito"/>
              <a:cs typeface="Carlito"/>
            </a:endParaRPr>
          </a:p>
          <a:p>
            <a:pPr marL="12700" marR="5080">
              <a:lnSpc>
                <a:spcPct val="100499"/>
              </a:lnSpc>
              <a:spcBef>
                <a:spcPts val="114"/>
              </a:spcBef>
            </a:pPr>
            <a:r>
              <a:rPr sz="2000" spc="10" smtClean="0">
                <a:latin typeface="Times New Roman"/>
                <a:cs typeface="Times New Roman"/>
              </a:rPr>
              <a:t>A</a:t>
            </a:r>
            <a:r>
              <a:rPr sz="2000" spc="-165" smtClean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farmer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be  </a:t>
            </a:r>
            <a:r>
              <a:rPr sz="2000" spc="5" dirty="0">
                <a:latin typeface="Times New Roman"/>
                <a:cs typeface="Times New Roman"/>
              </a:rPr>
              <a:t>aware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tentative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amount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production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obtain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field. 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help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policymakers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state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determine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budget.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If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the  </a:t>
            </a:r>
            <a:r>
              <a:rPr sz="2000" spc="15" dirty="0">
                <a:latin typeface="Times New Roman"/>
                <a:cs typeface="Times New Roman"/>
              </a:rPr>
              <a:t>production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15" dirty="0">
                <a:latin typeface="Times New Roman"/>
                <a:cs typeface="Times New Roman"/>
              </a:rPr>
              <a:t>crop </a:t>
            </a:r>
            <a:r>
              <a:rPr sz="2000" dirty="0">
                <a:latin typeface="Times New Roman"/>
                <a:cs typeface="Times New Roman"/>
              </a:rPr>
              <a:t>observes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15" dirty="0">
                <a:latin typeface="Times New Roman"/>
                <a:cs typeface="Times New Roman"/>
              </a:rPr>
              <a:t>declining </a:t>
            </a:r>
            <a:r>
              <a:rPr sz="2000" spc="20" dirty="0">
                <a:latin typeface="Times New Roman"/>
                <a:cs typeface="Times New Roman"/>
              </a:rPr>
              <a:t>trend </a:t>
            </a:r>
            <a:r>
              <a:rPr sz="2000" spc="25" dirty="0">
                <a:latin typeface="Times New Roman"/>
                <a:cs typeface="Times New Roman"/>
              </a:rPr>
              <a:t>then they </a:t>
            </a:r>
            <a:r>
              <a:rPr sz="2000" spc="10" dirty="0">
                <a:latin typeface="Times New Roman"/>
                <a:cs typeface="Times New Roman"/>
              </a:rPr>
              <a:t>can </a:t>
            </a:r>
            <a:r>
              <a:rPr sz="2000" spc="25" dirty="0">
                <a:latin typeface="Times New Roman"/>
                <a:cs typeface="Times New Roman"/>
              </a:rPr>
              <a:t>plan to  </a:t>
            </a:r>
            <a:r>
              <a:rPr sz="2000" dirty="0">
                <a:latin typeface="Times New Roman"/>
                <a:cs typeface="Times New Roman"/>
              </a:rPr>
              <a:t>implement </a:t>
            </a: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schemes </a:t>
            </a:r>
            <a:r>
              <a:rPr sz="2000" spc="5" dirty="0">
                <a:latin typeface="Times New Roman"/>
                <a:cs typeface="Times New Roman"/>
              </a:rPr>
              <a:t>at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15" dirty="0">
                <a:latin typeface="Times New Roman"/>
                <a:cs typeface="Times New Roman"/>
              </a:rPr>
              <a:t>early </a:t>
            </a:r>
            <a:r>
              <a:rPr sz="2000" spc="-15" dirty="0">
                <a:latin typeface="Times New Roman"/>
                <a:cs typeface="Times New Roman"/>
              </a:rPr>
              <a:t>stage.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20" dirty="0">
                <a:latin typeface="Times New Roman"/>
                <a:cs typeface="Times New Roman"/>
              </a:rPr>
              <a:t>return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spc="-30" dirty="0">
                <a:latin typeface="Times New Roman"/>
                <a:cs typeface="Times New Roman"/>
              </a:rPr>
              <a:t>save </a:t>
            </a: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10" dirty="0">
                <a:latin typeface="Times New Roman"/>
                <a:cs typeface="Times New Roman"/>
              </a:rPr>
              <a:t>state  </a:t>
            </a:r>
            <a:r>
              <a:rPr sz="2000" dirty="0">
                <a:latin typeface="Times New Roman"/>
                <a:cs typeface="Times New Roman"/>
              </a:rPr>
              <a:t>from shortage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15" dirty="0">
                <a:latin typeface="Times New Roman"/>
                <a:cs typeface="Times New Roman"/>
              </a:rPr>
              <a:t>product.The </a:t>
            </a:r>
            <a:r>
              <a:rPr sz="2000" spc="10" dirty="0">
                <a:latin typeface="Times New Roman"/>
                <a:cs typeface="Times New Roman"/>
              </a:rPr>
              <a:t>required </a:t>
            </a:r>
            <a:r>
              <a:rPr sz="2000" dirty="0">
                <a:latin typeface="Times New Roman"/>
                <a:cs typeface="Times New Roman"/>
              </a:rPr>
              <a:t>import </a:t>
            </a:r>
            <a:r>
              <a:rPr sz="2000" spc="20" dirty="0">
                <a:latin typeface="Times New Roman"/>
                <a:cs typeface="Times New Roman"/>
              </a:rPr>
              <a:t>and </a:t>
            </a:r>
            <a:r>
              <a:rPr sz="2000" spc="15" dirty="0">
                <a:latin typeface="Times New Roman"/>
                <a:cs typeface="Times New Roman"/>
              </a:rPr>
              <a:t>export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25" dirty="0">
                <a:latin typeface="Times New Roman"/>
                <a:cs typeface="Times New Roman"/>
              </a:rPr>
              <a:t>product  </a:t>
            </a:r>
            <a:r>
              <a:rPr sz="2000" spc="10" dirty="0">
                <a:latin typeface="Times New Roman"/>
                <a:cs typeface="Times New Roman"/>
              </a:rPr>
              <a:t>can </a:t>
            </a:r>
            <a:r>
              <a:rPr sz="2000" spc="5" dirty="0">
                <a:latin typeface="Times New Roman"/>
                <a:cs typeface="Times New Roman"/>
              </a:rPr>
              <a:t>also </a:t>
            </a:r>
            <a:r>
              <a:rPr sz="2000" spc="25" dirty="0">
                <a:latin typeface="Times New Roman"/>
                <a:cs typeface="Times New Roman"/>
              </a:rPr>
              <a:t>be </a:t>
            </a:r>
            <a:r>
              <a:rPr sz="2000" spc="10" dirty="0">
                <a:latin typeface="Times New Roman"/>
                <a:cs typeface="Times New Roman"/>
              </a:rPr>
              <a:t>determined. </a:t>
            </a:r>
            <a:r>
              <a:rPr sz="2000" spc="-5" dirty="0">
                <a:latin typeface="Times New Roman"/>
                <a:cs typeface="Times New Roman"/>
              </a:rPr>
              <a:t>This will </a:t>
            </a:r>
            <a:r>
              <a:rPr sz="2000" spc="5" dirty="0">
                <a:latin typeface="Times New Roman"/>
                <a:cs typeface="Times New Roman"/>
              </a:rPr>
              <a:t>also </a:t>
            </a:r>
            <a:r>
              <a:rPr sz="2000" spc="25" dirty="0">
                <a:latin typeface="Times New Roman"/>
                <a:cs typeface="Times New Roman"/>
              </a:rPr>
              <a:t>help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10" dirty="0">
                <a:latin typeface="Times New Roman"/>
                <a:cs typeface="Times New Roman"/>
              </a:rPr>
              <a:t>monitoring </a:t>
            </a: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growth </a:t>
            </a:r>
            <a:r>
              <a:rPr sz="2000" spc="25" dirty="0">
                <a:latin typeface="Times New Roman"/>
                <a:cs typeface="Times New Roman"/>
              </a:rPr>
              <a:t>of  healthy </a:t>
            </a:r>
            <a:r>
              <a:rPr sz="2000" spc="10" dirty="0">
                <a:latin typeface="Times New Roman"/>
                <a:cs typeface="Times New Roman"/>
              </a:rPr>
              <a:t>crops. </a:t>
            </a:r>
            <a:r>
              <a:rPr sz="2000" spc="-25" dirty="0">
                <a:latin typeface="Times New Roman"/>
                <a:cs typeface="Times New Roman"/>
              </a:rPr>
              <a:t>Suggestive </a:t>
            </a:r>
            <a:r>
              <a:rPr sz="2000" spc="15" dirty="0">
                <a:latin typeface="Times New Roman"/>
                <a:cs typeface="Times New Roman"/>
              </a:rPr>
              <a:t>methods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spc="25" dirty="0">
                <a:latin typeface="Times New Roman"/>
                <a:cs typeface="Times New Roman"/>
              </a:rPr>
              <a:t>help </a:t>
            </a: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farmer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increase </a:t>
            </a:r>
            <a:r>
              <a:rPr sz="2000" spc="30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yield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9753600" cy="4495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9800" y="304800"/>
            <a:ext cx="53431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gency FB" pitchFamily="34" charset="0"/>
              </a:rPr>
              <a:t>SNAPSHOTS OF OUR PROJECT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11430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STEP 1: LOGIN CREDITIALS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h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0"/>
            <a:ext cx="8839200" cy="464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3810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STEP 2: SELECTION OF ANALYSIS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h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9525000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6096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STEP 3 : GENERATE ANALYSIS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457200"/>
            <a:ext cx="967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STEP 4: GENERATION OF ANALYSIS PROCEDURE FOR HUMAN UNDERSTANDING</a:t>
            </a:r>
            <a:endParaRPr lang="en-US" sz="3200" dirty="0"/>
          </a:p>
        </p:txBody>
      </p:sp>
      <p:pic>
        <p:nvPicPr>
          <p:cNvPr id="3" name="Picture 2" descr="sih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57155"/>
            <a:ext cx="10363199" cy="439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37210" marR="5080">
              <a:lnSpc>
                <a:spcPct val="101299"/>
              </a:lnSpc>
              <a:spcBef>
                <a:spcPts val="55"/>
              </a:spcBef>
            </a:pPr>
            <a:r>
              <a:rPr spc="15" dirty="0"/>
              <a:t>REAL </a:t>
            </a:r>
            <a:r>
              <a:rPr spc="-5" dirty="0"/>
              <a:t>TIME </a:t>
            </a:r>
            <a:r>
              <a:rPr spc="30" dirty="0"/>
              <a:t>CROP  </a:t>
            </a:r>
            <a:r>
              <a:rPr spc="10" dirty="0"/>
              <a:t>MONITORING </a:t>
            </a:r>
            <a:r>
              <a:rPr spc="15" dirty="0"/>
              <a:t>USING  </a:t>
            </a:r>
            <a:r>
              <a:rPr spc="5" dirty="0"/>
              <a:t>ARTIFICIAL</a:t>
            </a:r>
            <a:r>
              <a:rPr spc="80" dirty="0"/>
              <a:t> </a:t>
            </a:r>
            <a:r>
              <a:rPr spc="15" dirty="0"/>
              <a:t>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h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28602"/>
            <a:ext cx="9601199" cy="4548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6858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STEP 5 : ANALYSIS OF REPORT GENERATION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H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18" y="1676400"/>
            <a:ext cx="8945166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5334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STEP 6: ANALYSIS REPORT GENERATED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h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9677399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h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10210799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notation 2020-08-03 1729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29872"/>
            <a:ext cx="9601200" cy="4712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2362200"/>
            <a:ext cx="51365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-10" dirty="0"/>
              <a:t>THANK</a:t>
            </a:r>
            <a:r>
              <a:rPr sz="7200" spc="-45" dirty="0"/>
              <a:t> </a:t>
            </a:r>
            <a:r>
              <a:rPr sz="7200" spc="15" dirty="0"/>
              <a:t>YOU</a:t>
            </a:r>
            <a:endParaRPr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67000"/>
              <a:ext cx="4191000" cy="419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0600" y="5867400"/>
              <a:ext cx="990600" cy="990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0600" y="1676400"/>
              <a:ext cx="2819400" cy="2819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1000" y="9525"/>
              <a:ext cx="16002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02142" y="243636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697479" y="169291"/>
                  </a:lnTo>
                  <a:lnTo>
                    <a:pt x="2591054" y="200660"/>
                  </a:lnTo>
                  <a:lnTo>
                    <a:pt x="2485643" y="230124"/>
                  </a:lnTo>
                  <a:lnTo>
                    <a:pt x="2271522" y="287274"/>
                  </a:lnTo>
                  <a:lnTo>
                    <a:pt x="2059812" y="340614"/>
                  </a:lnTo>
                  <a:lnTo>
                    <a:pt x="1954656" y="365760"/>
                  </a:lnTo>
                  <a:lnTo>
                    <a:pt x="1639697" y="436245"/>
                  </a:lnTo>
                  <a:lnTo>
                    <a:pt x="1330071" y="498983"/>
                  </a:lnTo>
                  <a:lnTo>
                    <a:pt x="1127378" y="536829"/>
                  </a:lnTo>
                  <a:lnTo>
                    <a:pt x="829309" y="588518"/>
                  </a:lnTo>
                  <a:lnTo>
                    <a:pt x="447928" y="646938"/>
                  </a:lnTo>
                  <a:lnTo>
                    <a:pt x="174751" y="683895"/>
                  </a:lnTo>
                  <a:lnTo>
                    <a:pt x="0" y="705231"/>
                  </a:lnTo>
                  <a:lnTo>
                    <a:pt x="9701" y="720548"/>
                  </a:lnTo>
                  <a:lnTo>
                    <a:pt x="29342" y="751183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6"/>
                  </a:lnTo>
                  <a:lnTo>
                    <a:pt x="1336019" y="685325"/>
                  </a:lnTo>
                  <a:lnTo>
                    <a:pt x="2059023" y="607019"/>
                  </a:lnTo>
                  <a:lnTo>
                    <a:pt x="2689041" y="527426"/>
                  </a:lnTo>
                  <a:lnTo>
                    <a:pt x="3038251" y="477311"/>
                  </a:lnTo>
                  <a:lnTo>
                    <a:pt x="3250138" y="443386"/>
                  </a:lnTo>
                  <a:lnTo>
                    <a:pt x="3288029" y="436880"/>
                  </a:lnTo>
                  <a:lnTo>
                    <a:pt x="3280235" y="379871"/>
                  </a:lnTo>
                  <a:lnTo>
                    <a:pt x="3273959" y="334564"/>
                  </a:lnTo>
                  <a:lnTo>
                    <a:pt x="3264862" y="270542"/>
                  </a:lnTo>
                  <a:lnTo>
                    <a:pt x="3252759" y="189305"/>
                  </a:lnTo>
                  <a:lnTo>
                    <a:pt x="3249394" y="166337"/>
                  </a:lnTo>
                  <a:lnTo>
                    <a:pt x="3245343" y="138049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800350"/>
              <a:ext cx="11277600" cy="3600450"/>
            </a:xfrm>
            <a:custGeom>
              <a:avLst/>
              <a:gdLst/>
              <a:ahLst/>
              <a:cxnLst/>
              <a:rect l="l" t="t" r="r" b="b"/>
              <a:pathLst>
                <a:path w="11277600" h="3600450">
                  <a:moveTo>
                    <a:pt x="0" y="0"/>
                  </a:moveTo>
                  <a:lnTo>
                    <a:pt x="0" y="3599992"/>
                  </a:lnTo>
                  <a:lnTo>
                    <a:pt x="11277600" y="3600450"/>
                  </a:lnTo>
                  <a:lnTo>
                    <a:pt x="11277600" y="399669"/>
                  </a:lnTo>
                  <a:lnTo>
                    <a:pt x="6013196" y="399669"/>
                  </a:lnTo>
                  <a:lnTo>
                    <a:pt x="5546344" y="398272"/>
                  </a:lnTo>
                  <a:lnTo>
                    <a:pt x="4648581" y="380619"/>
                  </a:lnTo>
                  <a:lnTo>
                    <a:pt x="4006977" y="356997"/>
                  </a:lnTo>
                  <a:lnTo>
                    <a:pt x="2828416" y="290449"/>
                  </a:lnTo>
                  <a:lnTo>
                    <a:pt x="2131441" y="237871"/>
                  </a:lnTo>
                  <a:lnTo>
                    <a:pt x="1519047" y="180848"/>
                  </a:lnTo>
                  <a:lnTo>
                    <a:pt x="773645" y="100075"/>
                  </a:lnTo>
                  <a:lnTo>
                    <a:pt x="403733" y="55752"/>
                  </a:lnTo>
                  <a:lnTo>
                    <a:pt x="0" y="0"/>
                  </a:lnTo>
                  <a:close/>
                </a:path>
                <a:path w="11277600" h="3600450">
                  <a:moveTo>
                    <a:pt x="11277600" y="1777"/>
                  </a:moveTo>
                  <a:lnTo>
                    <a:pt x="10510774" y="115950"/>
                  </a:lnTo>
                  <a:lnTo>
                    <a:pt x="9740519" y="209296"/>
                  </a:lnTo>
                  <a:lnTo>
                    <a:pt x="9486773" y="234696"/>
                  </a:lnTo>
                  <a:lnTo>
                    <a:pt x="8973566" y="280924"/>
                  </a:lnTo>
                  <a:lnTo>
                    <a:pt x="8467217" y="319024"/>
                  </a:lnTo>
                  <a:lnTo>
                    <a:pt x="8215757" y="334899"/>
                  </a:lnTo>
                  <a:lnTo>
                    <a:pt x="7465822" y="371094"/>
                  </a:lnTo>
                  <a:lnTo>
                    <a:pt x="6730492" y="391922"/>
                  </a:lnTo>
                  <a:lnTo>
                    <a:pt x="6013196" y="399669"/>
                  </a:lnTo>
                  <a:lnTo>
                    <a:pt x="11277600" y="399669"/>
                  </a:lnTo>
                  <a:lnTo>
                    <a:pt x="11277600" y="1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12192000" cy="6381750"/>
            </a:xfrm>
            <a:custGeom>
              <a:avLst/>
              <a:gdLst/>
              <a:ahLst/>
              <a:cxnLst/>
              <a:rect l="l" t="t" r="r" b="b"/>
              <a:pathLst>
                <a:path w="12192000" h="6381750">
                  <a:moveTo>
                    <a:pt x="12192000" y="470027"/>
                  </a:moveTo>
                  <a:lnTo>
                    <a:pt x="11709273" y="470027"/>
                  </a:lnTo>
                  <a:lnTo>
                    <a:pt x="11709273" y="6381636"/>
                  </a:lnTo>
                  <a:lnTo>
                    <a:pt x="12192000" y="6381636"/>
                  </a:lnTo>
                  <a:lnTo>
                    <a:pt x="12192000" y="470027"/>
                  </a:lnTo>
                  <a:close/>
                </a:path>
                <a:path w="12192000" h="638175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1750"/>
                  </a:lnTo>
                  <a:lnTo>
                    <a:pt x="476377" y="638175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1775" y="0"/>
              <a:ext cx="776287" cy="12143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538226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53822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68195" y="2003000"/>
            <a:ext cx="5637530" cy="423291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170"/>
              </a:spcBef>
              <a:buClr>
                <a:srgbClr val="A42F0F"/>
              </a:buClr>
              <a:buFont typeface="Arial"/>
              <a:buChar char="•"/>
              <a:tabLst>
                <a:tab pos="299085" algn="l"/>
              </a:tabLst>
            </a:pPr>
            <a:r>
              <a:rPr sz="3050" spc="15" dirty="0">
                <a:solidFill>
                  <a:srgbClr val="404040"/>
                </a:solidFill>
                <a:latin typeface="Gothic Uralic"/>
                <a:cs typeface="Gothic Uralic"/>
              </a:rPr>
              <a:t>Problem</a:t>
            </a:r>
            <a:r>
              <a:rPr sz="3050" spc="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050" spc="20" dirty="0">
                <a:solidFill>
                  <a:srgbClr val="404040"/>
                </a:solidFill>
                <a:latin typeface="Gothic Uralic"/>
                <a:cs typeface="Gothic Uralic"/>
              </a:rPr>
              <a:t>statement</a:t>
            </a:r>
            <a:endParaRPr sz="3050">
              <a:latin typeface="Gothic Uralic"/>
              <a:cs typeface="Gothic Uralic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•"/>
              <a:tabLst>
                <a:tab pos="299085" algn="l"/>
              </a:tabLst>
            </a:pPr>
            <a:r>
              <a:rPr sz="3050" spc="-5" dirty="0">
                <a:solidFill>
                  <a:srgbClr val="404040"/>
                </a:solidFill>
                <a:latin typeface="Gothic Uralic"/>
                <a:cs typeface="Gothic Uralic"/>
              </a:rPr>
              <a:t>About</a:t>
            </a:r>
            <a:endParaRPr sz="3050">
              <a:latin typeface="Gothic Uralic"/>
              <a:cs typeface="Gothic Uralic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•"/>
              <a:tabLst>
                <a:tab pos="299085" algn="l"/>
              </a:tabLst>
            </a:pPr>
            <a:r>
              <a:rPr sz="3050" spc="-5" dirty="0">
                <a:solidFill>
                  <a:srgbClr val="404040"/>
                </a:solidFill>
                <a:latin typeface="Gothic Uralic"/>
                <a:cs typeface="Gothic Uralic"/>
              </a:rPr>
              <a:t>Abstract</a:t>
            </a:r>
            <a:endParaRPr sz="3050">
              <a:latin typeface="Gothic Uralic"/>
              <a:cs typeface="Gothic Uralic"/>
            </a:endParaRPr>
          </a:p>
          <a:p>
            <a:pPr marL="298450" indent="-286385">
              <a:lnSpc>
                <a:spcPct val="100000"/>
              </a:lnSpc>
              <a:spcBef>
                <a:spcPts val="1075"/>
              </a:spcBef>
              <a:buClr>
                <a:srgbClr val="A42F0F"/>
              </a:buClr>
              <a:buFont typeface="Arial"/>
              <a:buChar char="•"/>
              <a:tabLst>
                <a:tab pos="299085" algn="l"/>
              </a:tabLst>
            </a:pPr>
            <a:r>
              <a:rPr sz="3050" spc="40" dirty="0">
                <a:solidFill>
                  <a:srgbClr val="404040"/>
                </a:solidFill>
                <a:latin typeface="Gothic Uralic"/>
                <a:cs typeface="Gothic Uralic"/>
              </a:rPr>
              <a:t>Use</a:t>
            </a:r>
            <a:r>
              <a:rPr sz="305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050" spc="20" dirty="0">
                <a:solidFill>
                  <a:srgbClr val="404040"/>
                </a:solidFill>
                <a:latin typeface="Gothic Uralic"/>
                <a:cs typeface="Gothic Uralic"/>
              </a:rPr>
              <a:t>case</a:t>
            </a:r>
            <a:endParaRPr sz="3050">
              <a:latin typeface="Gothic Uralic"/>
              <a:cs typeface="Gothic Uralic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•"/>
              <a:tabLst>
                <a:tab pos="299085" algn="l"/>
              </a:tabLst>
            </a:pPr>
            <a:r>
              <a:rPr sz="3050" spc="30" dirty="0">
                <a:solidFill>
                  <a:srgbClr val="404040"/>
                </a:solidFill>
                <a:latin typeface="Gothic Uralic"/>
                <a:cs typeface="Gothic Uralic"/>
              </a:rPr>
              <a:t>Dependencies </a:t>
            </a:r>
            <a:r>
              <a:rPr sz="3050" spc="10" dirty="0">
                <a:solidFill>
                  <a:srgbClr val="404040"/>
                </a:solidFill>
                <a:latin typeface="Gothic Uralic"/>
                <a:cs typeface="Gothic Uralic"/>
              </a:rPr>
              <a:t>and</a:t>
            </a:r>
            <a:r>
              <a:rPr sz="305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050" spc="5" dirty="0">
                <a:solidFill>
                  <a:srgbClr val="404040"/>
                </a:solidFill>
                <a:latin typeface="Gothic Uralic"/>
                <a:cs typeface="Gothic Uralic"/>
              </a:rPr>
              <a:t>Purpose</a:t>
            </a:r>
            <a:endParaRPr sz="3050">
              <a:latin typeface="Gothic Uralic"/>
              <a:cs typeface="Gothic Uralic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•"/>
              <a:tabLst>
                <a:tab pos="299085" algn="l"/>
              </a:tabLst>
            </a:pPr>
            <a:r>
              <a:rPr sz="3050" spc="30" dirty="0">
                <a:solidFill>
                  <a:srgbClr val="404040"/>
                </a:solidFill>
                <a:latin typeface="Gothic Uralic"/>
                <a:cs typeface="Gothic Uralic"/>
              </a:rPr>
              <a:t>Topics</a:t>
            </a:r>
            <a:endParaRPr sz="3050">
              <a:latin typeface="Gothic Uralic"/>
              <a:cs typeface="Gothic Uralic"/>
            </a:endParaRPr>
          </a:p>
          <a:p>
            <a:pPr marL="298450" indent="-286385">
              <a:lnSpc>
                <a:spcPct val="100000"/>
              </a:lnSpc>
              <a:spcBef>
                <a:spcPts val="1075"/>
              </a:spcBef>
              <a:buClr>
                <a:srgbClr val="A42F0F"/>
              </a:buClr>
              <a:buFont typeface="Arial"/>
              <a:buChar char="•"/>
              <a:tabLst>
                <a:tab pos="299085" algn="l"/>
              </a:tabLst>
            </a:pPr>
            <a:r>
              <a:rPr sz="3050" spc="30" dirty="0">
                <a:solidFill>
                  <a:srgbClr val="404040"/>
                </a:solidFill>
                <a:latin typeface="Gothic Uralic"/>
                <a:cs typeface="Gothic Uralic"/>
              </a:rPr>
              <a:t>Google </a:t>
            </a:r>
            <a:r>
              <a:rPr sz="3050" spc="5" dirty="0">
                <a:solidFill>
                  <a:srgbClr val="404040"/>
                </a:solidFill>
                <a:latin typeface="Gothic Uralic"/>
                <a:cs typeface="Gothic Uralic"/>
              </a:rPr>
              <a:t>Earth</a:t>
            </a:r>
            <a:r>
              <a:rPr sz="305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3050" spc="20" dirty="0">
                <a:solidFill>
                  <a:srgbClr val="404040"/>
                </a:solidFill>
                <a:latin typeface="Gothic Uralic"/>
                <a:cs typeface="Gothic Uralic"/>
              </a:rPr>
              <a:t>Engine</a:t>
            </a:r>
            <a:endParaRPr sz="305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57400" y="538226"/>
            <a:ext cx="9353550" cy="1076325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28384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2235"/>
              </a:spcBef>
            </a:pPr>
            <a:r>
              <a:rPr sz="3200" spc="15" dirty="0">
                <a:solidFill>
                  <a:srgbClr val="000000"/>
                </a:solidFill>
              </a:rPr>
              <a:t>CONTENT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71974"/>
            <a:ext cx="12191999" cy="248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4200" y="2304478"/>
            <a:ext cx="8473440" cy="14903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3829"/>
              </a:lnSpc>
              <a:spcBef>
                <a:spcPts val="260"/>
              </a:spcBef>
            </a:pPr>
            <a:r>
              <a:rPr sz="3200" b="1" spc="20" dirty="0">
                <a:solidFill>
                  <a:srgbClr val="252525"/>
                </a:solidFill>
                <a:latin typeface="Gothic Uralic"/>
                <a:cs typeface="Gothic Uralic"/>
              </a:rPr>
              <a:t>Develop </a:t>
            </a:r>
            <a:r>
              <a:rPr sz="3200" b="1" spc="15" dirty="0">
                <a:solidFill>
                  <a:srgbClr val="252525"/>
                </a:solidFill>
                <a:latin typeface="Gothic Uralic"/>
                <a:cs typeface="Gothic Uralic"/>
              </a:rPr>
              <a:t>a real </a:t>
            </a:r>
            <a:r>
              <a:rPr sz="3200" b="1" dirty="0">
                <a:solidFill>
                  <a:srgbClr val="252525"/>
                </a:solidFill>
                <a:latin typeface="Gothic Uralic"/>
                <a:cs typeface="Gothic Uralic"/>
              </a:rPr>
              <a:t>time land </a:t>
            </a:r>
            <a:r>
              <a:rPr sz="3200" b="1" spc="5" dirty="0">
                <a:solidFill>
                  <a:srgbClr val="252525"/>
                </a:solidFill>
                <a:latin typeface="Gothic Uralic"/>
                <a:cs typeface="Gothic Uralic"/>
              </a:rPr>
              <a:t>usage</a:t>
            </a:r>
            <a:r>
              <a:rPr sz="3200" b="1" spc="-4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3200" b="1" spc="10" dirty="0">
                <a:solidFill>
                  <a:srgbClr val="252525"/>
                </a:solidFill>
                <a:latin typeface="Gothic Uralic"/>
                <a:cs typeface="Gothic Uralic"/>
              </a:rPr>
              <a:t>monitoring  </a:t>
            </a:r>
            <a:r>
              <a:rPr sz="3200" b="1" spc="30" dirty="0">
                <a:solidFill>
                  <a:srgbClr val="252525"/>
                </a:solidFill>
                <a:latin typeface="Gothic Uralic"/>
                <a:cs typeface="Gothic Uralic"/>
              </a:rPr>
              <a:t>tool </a:t>
            </a:r>
            <a:r>
              <a:rPr sz="3200" b="1" spc="10" dirty="0">
                <a:solidFill>
                  <a:srgbClr val="252525"/>
                </a:solidFill>
                <a:latin typeface="Gothic Uralic"/>
                <a:cs typeface="Gothic Uralic"/>
              </a:rPr>
              <a:t>using </a:t>
            </a:r>
            <a:r>
              <a:rPr sz="3200" b="1" dirty="0">
                <a:solidFill>
                  <a:srgbClr val="252525"/>
                </a:solidFill>
                <a:latin typeface="Gothic Uralic"/>
                <a:cs typeface="Gothic Uralic"/>
              </a:rPr>
              <a:t>Satellite data </a:t>
            </a:r>
            <a:r>
              <a:rPr sz="3200" b="1" spc="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3200" b="1" spc="5" dirty="0">
                <a:solidFill>
                  <a:srgbClr val="252525"/>
                </a:solidFill>
                <a:latin typeface="Gothic Uralic"/>
                <a:cs typeface="Gothic Uralic"/>
              </a:rPr>
              <a:t>Artificial  </a:t>
            </a:r>
            <a:r>
              <a:rPr sz="3200" b="1" spc="10" dirty="0">
                <a:solidFill>
                  <a:srgbClr val="252525"/>
                </a:solidFill>
                <a:latin typeface="Gothic Uralic"/>
                <a:cs typeface="Gothic Uralic"/>
              </a:rPr>
              <a:t>Intelligence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0700" y="1138300"/>
            <a:ext cx="9620250" cy="676275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20"/>
              </a:spcBef>
            </a:pPr>
            <a:r>
              <a:rPr sz="3600" b="1" u="heavy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PROBLEM</a:t>
            </a:r>
            <a:r>
              <a:rPr sz="3600" b="1" u="heavy" spc="10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STATEMENT</a:t>
            </a:r>
            <a:endParaRPr sz="3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71974"/>
            <a:ext cx="12191999" cy="248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1675" y="442976"/>
            <a:ext cx="9858375" cy="647700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55"/>
              </a:spcBef>
            </a:pPr>
            <a:r>
              <a:rPr sz="2750" spc="5" dirty="0">
                <a:solidFill>
                  <a:srgbClr val="000000"/>
                </a:solidFill>
              </a:rPr>
              <a:t>ABOUT</a:t>
            </a:r>
            <a:endParaRPr sz="2750"/>
          </a:p>
        </p:txBody>
      </p:sp>
      <p:sp>
        <p:nvSpPr>
          <p:cNvPr id="5" name="object 5"/>
          <p:cNvSpPr/>
          <p:nvPr/>
        </p:nvSpPr>
        <p:spPr>
          <a:xfrm>
            <a:off x="6858000" y="1390650"/>
            <a:ext cx="4010025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19604" y="1347088"/>
            <a:ext cx="4561840" cy="30054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12090" marR="190500" indent="10795" algn="ctr">
              <a:lnSpc>
                <a:spcPct val="101899"/>
              </a:lnSpc>
              <a:spcBef>
                <a:spcPts val="65"/>
              </a:spcBef>
              <a:tabLst>
                <a:tab pos="2668905" algn="l"/>
              </a:tabLst>
            </a:pPr>
            <a:r>
              <a:rPr sz="2750" spc="10" dirty="0">
                <a:latin typeface="Gothic Uralic"/>
                <a:cs typeface="Gothic Uralic"/>
              </a:rPr>
              <a:t>This </a:t>
            </a:r>
            <a:r>
              <a:rPr sz="2750" dirty="0">
                <a:latin typeface="Gothic Uralic"/>
                <a:cs typeface="Gothic Uralic"/>
              </a:rPr>
              <a:t>project  </a:t>
            </a:r>
            <a:r>
              <a:rPr sz="2750" spc="-10" dirty="0">
                <a:latin typeface="Gothic Uralic"/>
                <a:cs typeface="Gothic Uralic"/>
              </a:rPr>
              <a:t>demonstrates	</a:t>
            </a:r>
            <a:r>
              <a:rPr sz="2750" spc="-20" dirty="0">
                <a:latin typeface="Gothic Uralic"/>
                <a:cs typeface="Gothic Uralic"/>
              </a:rPr>
              <a:t>the  </a:t>
            </a:r>
            <a:r>
              <a:rPr sz="2750" spc="10" dirty="0">
                <a:latin typeface="Gothic Uralic"/>
                <a:cs typeface="Gothic Uralic"/>
              </a:rPr>
              <a:t>capabilities </a:t>
            </a:r>
            <a:r>
              <a:rPr sz="2750" dirty="0">
                <a:latin typeface="Gothic Uralic"/>
                <a:cs typeface="Gothic Uralic"/>
              </a:rPr>
              <a:t>of </a:t>
            </a:r>
            <a:r>
              <a:rPr sz="2750" spc="30" dirty="0">
                <a:latin typeface="Gothic Uralic"/>
                <a:cs typeface="Gothic Uralic"/>
              </a:rPr>
              <a:t>field  </a:t>
            </a:r>
            <a:r>
              <a:rPr sz="2750" spc="5" dirty="0">
                <a:latin typeface="Gothic Uralic"/>
                <a:cs typeface="Gothic Uralic"/>
              </a:rPr>
              <a:t>monitoring </a:t>
            </a:r>
            <a:r>
              <a:rPr sz="2750" spc="-15" dirty="0">
                <a:latin typeface="Gothic Uralic"/>
                <a:cs typeface="Gothic Uralic"/>
              </a:rPr>
              <a:t>,crop </a:t>
            </a:r>
            <a:r>
              <a:rPr sz="2750" spc="5" dirty="0">
                <a:latin typeface="Gothic Uralic"/>
                <a:cs typeface="Gothic Uralic"/>
              </a:rPr>
              <a:t>growth  analysis </a:t>
            </a:r>
            <a:r>
              <a:rPr sz="2750" spc="15" dirty="0">
                <a:latin typeface="Gothic Uralic"/>
                <a:cs typeface="Gothic Uralic"/>
              </a:rPr>
              <a:t>and</a:t>
            </a:r>
            <a:r>
              <a:rPr sz="2750" spc="114" dirty="0">
                <a:latin typeface="Gothic Uralic"/>
                <a:cs typeface="Gothic Uralic"/>
              </a:rPr>
              <a:t> </a:t>
            </a:r>
            <a:r>
              <a:rPr sz="2750" spc="10" dirty="0">
                <a:latin typeface="Gothic Uralic"/>
                <a:cs typeface="Gothic Uralic"/>
              </a:rPr>
              <a:t>yield</a:t>
            </a:r>
            <a:endParaRPr sz="2750">
              <a:latin typeface="Gothic Uralic"/>
              <a:cs typeface="Gothic Uralic"/>
            </a:endParaRPr>
          </a:p>
          <a:p>
            <a:pPr marL="12700" marR="5080" algn="ctr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Gothic Uralic"/>
                <a:cs typeface="Gothic Uralic"/>
              </a:rPr>
              <a:t>prediction </a:t>
            </a:r>
            <a:r>
              <a:rPr sz="2750" spc="15" dirty="0">
                <a:latin typeface="Gothic Uralic"/>
                <a:cs typeface="Gothic Uralic"/>
              </a:rPr>
              <a:t>with </a:t>
            </a:r>
            <a:r>
              <a:rPr sz="2750" spc="-20" dirty="0">
                <a:latin typeface="Gothic Uralic"/>
                <a:cs typeface="Gothic Uralic"/>
              </a:rPr>
              <a:t>the </a:t>
            </a:r>
            <a:r>
              <a:rPr sz="2750" spc="25" dirty="0">
                <a:latin typeface="Gothic Uralic"/>
                <a:cs typeface="Gothic Uralic"/>
              </a:rPr>
              <a:t>help </a:t>
            </a:r>
            <a:r>
              <a:rPr sz="2750" dirty="0">
                <a:latin typeface="Gothic Uralic"/>
                <a:cs typeface="Gothic Uralic"/>
              </a:rPr>
              <a:t>of  </a:t>
            </a:r>
            <a:r>
              <a:rPr sz="2750" spc="-10" dirty="0">
                <a:latin typeface="Gothic Uralic"/>
                <a:cs typeface="Gothic Uralic"/>
              </a:rPr>
              <a:t>satellite </a:t>
            </a:r>
            <a:r>
              <a:rPr sz="2750" spc="5" dirty="0">
                <a:latin typeface="Gothic Uralic"/>
                <a:cs typeface="Gothic Uralic"/>
              </a:rPr>
              <a:t>imagery</a:t>
            </a:r>
            <a:r>
              <a:rPr sz="2750" spc="-340" dirty="0">
                <a:latin typeface="Gothic Uralic"/>
                <a:cs typeface="Gothic Uralic"/>
              </a:rPr>
              <a:t> </a:t>
            </a:r>
            <a:r>
              <a:rPr sz="2750" spc="5" dirty="0">
                <a:latin typeface="Gothic Uralic"/>
                <a:cs typeface="Gothic Uralic"/>
              </a:rPr>
              <a:t>.</a:t>
            </a:r>
            <a:endParaRPr sz="275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47975" cy="6858000"/>
            <a:chOff x="0" y="0"/>
            <a:chExt cx="284797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47975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0975" cy="6858000"/>
            </a:xfrm>
            <a:custGeom>
              <a:avLst/>
              <a:gdLst/>
              <a:ahLst/>
              <a:cxnLst/>
              <a:rect l="l" t="t" r="r" b="b"/>
              <a:pathLst>
                <a:path w="180975" h="6858000">
                  <a:moveTo>
                    <a:pt x="1809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0975" y="685800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0250" y="976375"/>
            <a:ext cx="8791575" cy="571500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85"/>
              </a:spcBef>
            </a:pPr>
            <a:r>
              <a:rPr sz="2400" spc="10" dirty="0">
                <a:solidFill>
                  <a:srgbClr val="000000"/>
                </a:solidFill>
              </a:rPr>
              <a:t>ABSTRACT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739645" y="1836674"/>
            <a:ext cx="8250555" cy="3556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6385">
              <a:lnSpc>
                <a:spcPct val="100400"/>
              </a:lnSpc>
              <a:spcBef>
                <a:spcPts val="90"/>
              </a:spcBef>
              <a:buFont typeface="Arial"/>
              <a:buChar char="•"/>
              <a:tabLst>
                <a:tab pos="298450" algn="l"/>
                <a:tab pos="299085" algn="l"/>
                <a:tab pos="982980" algn="l"/>
              </a:tabLst>
            </a:pPr>
            <a:r>
              <a:rPr sz="2400" spc="-5" dirty="0">
                <a:latin typeface="Gothic Uralic"/>
                <a:cs typeface="Gothic Uralic"/>
              </a:rPr>
              <a:t>The	</a:t>
            </a:r>
            <a:r>
              <a:rPr sz="2400" spc="-10" dirty="0">
                <a:latin typeface="Gothic Uralic"/>
                <a:cs typeface="Gothic Uralic"/>
              </a:rPr>
              <a:t>temperature </a:t>
            </a:r>
            <a:r>
              <a:rPr sz="2400" spc="15" dirty="0">
                <a:latin typeface="Gothic Uralic"/>
                <a:cs typeface="Gothic Uralic"/>
              </a:rPr>
              <a:t>change </a:t>
            </a:r>
            <a:r>
              <a:rPr sz="2400" spc="10" dirty="0">
                <a:latin typeface="Gothic Uralic"/>
                <a:cs typeface="Gothic Uralic"/>
              </a:rPr>
              <a:t>and </a:t>
            </a:r>
            <a:r>
              <a:rPr sz="2400" spc="-10" dirty="0">
                <a:latin typeface="Gothic Uralic"/>
                <a:cs typeface="Gothic Uralic"/>
              </a:rPr>
              <a:t>its </a:t>
            </a:r>
            <a:r>
              <a:rPr sz="2400" dirty="0">
                <a:latin typeface="Gothic Uralic"/>
                <a:cs typeface="Gothic Uralic"/>
              </a:rPr>
              <a:t>unpredictability,</a:t>
            </a:r>
            <a:r>
              <a:rPr sz="2400" spc="-285" dirty="0">
                <a:latin typeface="Gothic Uralic"/>
                <a:cs typeface="Gothic Uralic"/>
              </a:rPr>
              <a:t> </a:t>
            </a:r>
            <a:r>
              <a:rPr sz="2400" spc="10" dirty="0">
                <a:latin typeface="Gothic Uralic"/>
                <a:cs typeface="Gothic Uralic"/>
              </a:rPr>
              <a:t>has  </a:t>
            </a:r>
            <a:r>
              <a:rPr sz="2400" spc="-10" dirty="0">
                <a:latin typeface="Gothic Uralic"/>
                <a:cs typeface="Gothic Uralic"/>
              </a:rPr>
              <a:t>caused </a:t>
            </a:r>
            <a:r>
              <a:rPr sz="2400" spc="5" dirty="0">
                <a:latin typeface="Gothic Uralic"/>
                <a:cs typeface="Gothic Uralic"/>
              </a:rPr>
              <a:t>majority </a:t>
            </a:r>
            <a:r>
              <a:rPr sz="2400" dirty="0">
                <a:latin typeface="Gothic Uralic"/>
                <a:cs typeface="Gothic Uralic"/>
              </a:rPr>
              <a:t>of </a:t>
            </a:r>
            <a:r>
              <a:rPr sz="2400" spc="-10" dirty="0">
                <a:latin typeface="Gothic Uralic"/>
                <a:cs typeface="Gothic Uralic"/>
              </a:rPr>
              <a:t>the </a:t>
            </a:r>
            <a:r>
              <a:rPr sz="2400" spc="-5" dirty="0">
                <a:latin typeface="Gothic Uralic"/>
                <a:cs typeface="Gothic Uralic"/>
              </a:rPr>
              <a:t>agricultural </a:t>
            </a:r>
            <a:r>
              <a:rPr sz="2400" spc="10" dirty="0">
                <a:latin typeface="Gothic Uralic"/>
                <a:cs typeface="Gothic Uralic"/>
              </a:rPr>
              <a:t>crops </a:t>
            </a:r>
            <a:r>
              <a:rPr sz="2400" spc="20" dirty="0">
                <a:latin typeface="Gothic Uralic"/>
                <a:cs typeface="Gothic Uralic"/>
              </a:rPr>
              <a:t>in  </a:t>
            </a:r>
            <a:r>
              <a:rPr sz="2400" spc="-5" dirty="0">
                <a:latin typeface="Gothic Uralic"/>
                <a:cs typeface="Gothic Uralic"/>
              </a:rPr>
              <a:t>production </a:t>
            </a:r>
            <a:r>
              <a:rPr sz="2400" spc="10" dirty="0">
                <a:latin typeface="Gothic Uralic"/>
                <a:cs typeface="Gothic Uralic"/>
              </a:rPr>
              <a:t>and</a:t>
            </a:r>
            <a:r>
              <a:rPr sz="2400" spc="-90" dirty="0">
                <a:latin typeface="Gothic Uralic"/>
                <a:cs typeface="Gothic Uralic"/>
              </a:rPr>
              <a:t> </a:t>
            </a:r>
            <a:r>
              <a:rPr sz="2400" spc="10" dirty="0">
                <a:latin typeface="Gothic Uralic"/>
                <a:cs typeface="Gothic Uralic"/>
              </a:rPr>
              <a:t>maintenance.</a:t>
            </a:r>
            <a:endParaRPr sz="2400">
              <a:latin typeface="Gothic Uralic"/>
              <a:cs typeface="Gothic Uralic"/>
            </a:endParaRPr>
          </a:p>
          <a:p>
            <a:pPr marL="355600" marR="226695" indent="-343535">
              <a:lnSpc>
                <a:spcPct val="100400"/>
              </a:lnSpc>
              <a:spcBef>
                <a:spcPts val="18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latin typeface="Gothic Uralic"/>
                <a:cs typeface="Gothic Uralic"/>
              </a:rPr>
              <a:t>Forecasting </a:t>
            </a:r>
            <a:r>
              <a:rPr sz="2400" dirty="0">
                <a:latin typeface="Gothic Uralic"/>
                <a:cs typeface="Gothic Uralic"/>
              </a:rPr>
              <a:t>or </a:t>
            </a:r>
            <a:r>
              <a:rPr sz="2400" spc="10" dirty="0">
                <a:latin typeface="Gothic Uralic"/>
                <a:cs typeface="Gothic Uralic"/>
              </a:rPr>
              <a:t>predicting </a:t>
            </a:r>
            <a:r>
              <a:rPr sz="2400" spc="-15" dirty="0">
                <a:latin typeface="Gothic Uralic"/>
                <a:cs typeface="Gothic Uralic"/>
              </a:rPr>
              <a:t>the </a:t>
            </a:r>
            <a:r>
              <a:rPr sz="2400" spc="10" dirty="0">
                <a:latin typeface="Gothic Uralic"/>
                <a:cs typeface="Gothic Uralic"/>
              </a:rPr>
              <a:t>crop </a:t>
            </a:r>
            <a:r>
              <a:rPr sz="2400" dirty="0">
                <a:latin typeface="Gothic Uralic"/>
                <a:cs typeface="Gothic Uralic"/>
              </a:rPr>
              <a:t>yield </a:t>
            </a:r>
            <a:r>
              <a:rPr sz="2400" spc="20" dirty="0">
                <a:latin typeface="Gothic Uralic"/>
                <a:cs typeface="Gothic Uralic"/>
              </a:rPr>
              <a:t>well </a:t>
            </a:r>
            <a:r>
              <a:rPr sz="2400" spc="10" dirty="0">
                <a:latin typeface="Gothic Uralic"/>
                <a:cs typeface="Gothic Uralic"/>
              </a:rPr>
              <a:t>prior </a:t>
            </a:r>
            <a:r>
              <a:rPr sz="2400" spc="-35" dirty="0">
                <a:latin typeface="Gothic Uralic"/>
                <a:cs typeface="Gothic Uralic"/>
              </a:rPr>
              <a:t>to  </a:t>
            </a:r>
            <a:r>
              <a:rPr sz="2400" spc="-10" dirty="0">
                <a:latin typeface="Gothic Uralic"/>
                <a:cs typeface="Gothic Uralic"/>
              </a:rPr>
              <a:t>its </a:t>
            </a:r>
            <a:r>
              <a:rPr sz="2400" spc="15" dirty="0">
                <a:latin typeface="Gothic Uralic"/>
                <a:cs typeface="Gothic Uralic"/>
              </a:rPr>
              <a:t>harvest </a:t>
            </a:r>
            <a:r>
              <a:rPr sz="2400" spc="-5" dirty="0">
                <a:latin typeface="Gothic Uralic"/>
                <a:cs typeface="Gothic Uralic"/>
              </a:rPr>
              <a:t>time </a:t>
            </a:r>
            <a:r>
              <a:rPr sz="2400" spc="5" dirty="0">
                <a:latin typeface="Gothic Uralic"/>
                <a:cs typeface="Gothic Uralic"/>
              </a:rPr>
              <a:t>would </a:t>
            </a:r>
            <a:r>
              <a:rPr sz="2400" spc="-10" dirty="0">
                <a:latin typeface="Gothic Uralic"/>
                <a:cs typeface="Gothic Uralic"/>
              </a:rPr>
              <a:t>assist the </a:t>
            </a:r>
            <a:r>
              <a:rPr sz="2400" spc="5" dirty="0">
                <a:latin typeface="Gothic Uralic"/>
                <a:cs typeface="Gothic Uralic"/>
              </a:rPr>
              <a:t>farmers </a:t>
            </a:r>
            <a:r>
              <a:rPr sz="2400" dirty="0">
                <a:latin typeface="Gothic Uralic"/>
                <a:cs typeface="Gothic Uralic"/>
              </a:rPr>
              <a:t>for taking  </a:t>
            </a:r>
            <a:r>
              <a:rPr sz="2400" spc="5" dirty="0">
                <a:latin typeface="Gothic Uralic"/>
                <a:cs typeface="Gothic Uralic"/>
              </a:rPr>
              <a:t>appropriate </a:t>
            </a:r>
            <a:r>
              <a:rPr sz="2400" spc="-5" dirty="0">
                <a:latin typeface="Gothic Uralic"/>
                <a:cs typeface="Gothic Uralic"/>
              </a:rPr>
              <a:t>measures </a:t>
            </a:r>
            <a:r>
              <a:rPr sz="2400" dirty="0">
                <a:latin typeface="Gothic Uralic"/>
                <a:cs typeface="Gothic Uralic"/>
              </a:rPr>
              <a:t>for mercantilism </a:t>
            </a:r>
            <a:r>
              <a:rPr sz="2400" spc="10" dirty="0">
                <a:latin typeface="Gothic Uralic"/>
                <a:cs typeface="Gothic Uralic"/>
              </a:rPr>
              <a:t>and</a:t>
            </a:r>
            <a:r>
              <a:rPr sz="2400" spc="-27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storage.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350">
              <a:latin typeface="Gothic Uralic"/>
              <a:cs typeface="Gothic Uralic"/>
            </a:endParaRPr>
          </a:p>
          <a:p>
            <a:pPr marL="355600" marR="31115" indent="-343535">
              <a:lnSpc>
                <a:spcPct val="101699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Gothic Uralic"/>
                <a:cs typeface="Gothic Uralic"/>
              </a:rPr>
              <a:t>Correct </a:t>
            </a:r>
            <a:r>
              <a:rPr sz="2400" spc="5" dirty="0">
                <a:latin typeface="Gothic Uralic"/>
                <a:cs typeface="Gothic Uralic"/>
              </a:rPr>
              <a:t>prediction </a:t>
            </a:r>
            <a:r>
              <a:rPr sz="2400" dirty="0">
                <a:latin typeface="Gothic Uralic"/>
                <a:cs typeface="Gothic Uralic"/>
              </a:rPr>
              <a:t>of </a:t>
            </a:r>
            <a:r>
              <a:rPr sz="2400" spc="10" dirty="0">
                <a:latin typeface="Gothic Uralic"/>
                <a:cs typeface="Gothic Uralic"/>
              </a:rPr>
              <a:t>crop development</a:t>
            </a:r>
            <a:r>
              <a:rPr sz="2400" spc="-475" dirty="0">
                <a:latin typeface="Gothic Uralic"/>
                <a:cs typeface="Gothic Uralic"/>
              </a:rPr>
              <a:t> </a:t>
            </a:r>
            <a:r>
              <a:rPr sz="2400" spc="-10" dirty="0">
                <a:latin typeface="Gothic Uralic"/>
                <a:cs typeface="Gothic Uralic"/>
              </a:rPr>
              <a:t>stages plays  </a:t>
            </a:r>
            <a:r>
              <a:rPr sz="2400" dirty="0">
                <a:latin typeface="Gothic Uralic"/>
                <a:cs typeface="Gothic Uralic"/>
              </a:rPr>
              <a:t>a </a:t>
            </a:r>
            <a:r>
              <a:rPr sz="2400" spc="5" dirty="0">
                <a:latin typeface="Gothic Uralic"/>
                <a:cs typeface="Gothic Uralic"/>
              </a:rPr>
              <a:t>crucial </a:t>
            </a:r>
            <a:r>
              <a:rPr sz="2400" spc="-5" dirty="0">
                <a:latin typeface="Gothic Uralic"/>
                <a:cs typeface="Gothic Uralic"/>
              </a:rPr>
              <a:t>role </a:t>
            </a:r>
            <a:r>
              <a:rPr sz="2400" spc="20" dirty="0">
                <a:latin typeface="Gothic Uralic"/>
                <a:cs typeface="Gothic Uralic"/>
              </a:rPr>
              <a:t>in </a:t>
            </a:r>
            <a:r>
              <a:rPr sz="2400" spc="10" dirty="0">
                <a:latin typeface="Gothic Uralic"/>
                <a:cs typeface="Gothic Uralic"/>
              </a:rPr>
              <a:t>crop </a:t>
            </a:r>
            <a:r>
              <a:rPr sz="2400" spc="-5" dirty="0">
                <a:latin typeface="Gothic Uralic"/>
                <a:cs typeface="Gothic Uralic"/>
              </a:rPr>
              <a:t>production</a:t>
            </a:r>
            <a:r>
              <a:rPr sz="2400" spc="-300" dirty="0">
                <a:latin typeface="Gothic Uralic"/>
                <a:cs typeface="Gothic Uralic"/>
              </a:rPr>
              <a:t> </a:t>
            </a:r>
            <a:r>
              <a:rPr sz="2400" spc="5" dirty="0">
                <a:latin typeface="Gothic Uralic"/>
                <a:cs typeface="Gothic Uralic"/>
              </a:rPr>
              <a:t>management.</a:t>
            </a:r>
            <a:endParaRPr sz="2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855" y="426085"/>
            <a:ext cx="9566910" cy="6130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latin typeface="Gothic Uralic"/>
                <a:cs typeface="Gothic Uralic"/>
              </a:rPr>
              <a:t>Crop </a:t>
            </a:r>
            <a:r>
              <a:rPr sz="2400" spc="10" dirty="0">
                <a:latin typeface="Gothic Uralic"/>
                <a:cs typeface="Gothic Uralic"/>
              </a:rPr>
              <a:t>monitoring </a:t>
            </a:r>
            <a:r>
              <a:rPr sz="2400" spc="15" dirty="0">
                <a:latin typeface="Gothic Uralic"/>
                <a:cs typeface="Gothic Uralic"/>
              </a:rPr>
              <a:t>and </a:t>
            </a:r>
            <a:r>
              <a:rPr sz="2400" dirty="0">
                <a:latin typeface="Gothic Uralic"/>
                <a:cs typeface="Gothic Uralic"/>
              </a:rPr>
              <a:t>forecasting of </a:t>
            </a:r>
            <a:r>
              <a:rPr sz="2400" spc="10" dirty="0">
                <a:latin typeface="Gothic Uralic"/>
                <a:cs typeface="Gothic Uralic"/>
              </a:rPr>
              <a:t>crop </a:t>
            </a:r>
            <a:r>
              <a:rPr sz="2400" dirty="0">
                <a:latin typeface="Gothic Uralic"/>
                <a:cs typeface="Gothic Uralic"/>
              </a:rPr>
              <a:t>yields for </a:t>
            </a:r>
            <a:r>
              <a:rPr sz="2400" spc="-10" dirty="0">
                <a:latin typeface="Gothic Uralic"/>
                <a:cs typeface="Gothic Uralic"/>
              </a:rPr>
              <a:t>the  </a:t>
            </a:r>
            <a:r>
              <a:rPr sz="2400" dirty="0">
                <a:latin typeface="Gothic Uralic"/>
                <a:cs typeface="Gothic Uralic"/>
              </a:rPr>
              <a:t>proposed </a:t>
            </a:r>
            <a:r>
              <a:rPr sz="2400" spc="-25" dirty="0">
                <a:latin typeface="Gothic Uralic"/>
                <a:cs typeface="Gothic Uralic"/>
              </a:rPr>
              <a:t>system </a:t>
            </a:r>
            <a:r>
              <a:rPr sz="2400" spc="5" dirty="0">
                <a:latin typeface="Gothic Uralic"/>
                <a:cs typeface="Gothic Uralic"/>
              </a:rPr>
              <a:t>are </a:t>
            </a:r>
            <a:r>
              <a:rPr sz="2400" spc="20" dirty="0">
                <a:latin typeface="Gothic Uralic"/>
                <a:cs typeface="Gothic Uralic"/>
              </a:rPr>
              <a:t>going </a:t>
            </a:r>
            <a:r>
              <a:rPr sz="2400" spc="-35" dirty="0">
                <a:latin typeface="Gothic Uralic"/>
                <a:cs typeface="Gothic Uralic"/>
              </a:rPr>
              <a:t>to </a:t>
            </a:r>
            <a:r>
              <a:rPr sz="2400" spc="5" dirty="0">
                <a:latin typeface="Gothic Uralic"/>
                <a:cs typeface="Gothic Uralic"/>
              </a:rPr>
              <a:t>be </a:t>
            </a:r>
            <a:r>
              <a:rPr sz="2400" spc="-10" dirty="0">
                <a:latin typeface="Gothic Uralic"/>
                <a:cs typeface="Gothic Uralic"/>
              </a:rPr>
              <a:t>dole out </a:t>
            </a:r>
            <a:r>
              <a:rPr sz="2400" spc="40" dirty="0">
                <a:latin typeface="Gothic Uralic"/>
                <a:cs typeface="Gothic Uralic"/>
              </a:rPr>
              <a:t>via </a:t>
            </a:r>
            <a:r>
              <a:rPr sz="2400" spc="-20" dirty="0">
                <a:latin typeface="Gothic Uralic"/>
                <a:cs typeface="Gothic Uralic"/>
              </a:rPr>
              <a:t>satellite </a:t>
            </a:r>
            <a:r>
              <a:rPr sz="2400" dirty="0">
                <a:latin typeface="Gothic Uralic"/>
                <a:cs typeface="Gothic Uralic"/>
              </a:rPr>
              <a:t>pictures  </a:t>
            </a:r>
            <a:r>
              <a:rPr sz="2400" spc="20" dirty="0">
                <a:latin typeface="Gothic Uralic"/>
                <a:cs typeface="Gothic Uralic"/>
              </a:rPr>
              <a:t>with </a:t>
            </a:r>
            <a:r>
              <a:rPr sz="2400" spc="-15" dirty="0">
                <a:latin typeface="Gothic Uralic"/>
                <a:cs typeface="Gothic Uralic"/>
              </a:rPr>
              <a:t>low</a:t>
            </a:r>
            <a:r>
              <a:rPr sz="2400" spc="-9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resolution.</a:t>
            </a:r>
            <a:endParaRPr sz="2400">
              <a:latin typeface="Gothic Uralic"/>
              <a:cs typeface="Gothic Uralic"/>
            </a:endParaRPr>
          </a:p>
          <a:p>
            <a:pPr marL="355600" marR="678180" indent="-343535">
              <a:lnSpc>
                <a:spcPct val="100400"/>
              </a:lnSpc>
              <a:spcBef>
                <a:spcPts val="2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Gothic Uralic"/>
                <a:cs typeface="Gothic Uralic"/>
              </a:rPr>
              <a:t>The </a:t>
            </a:r>
            <a:r>
              <a:rPr sz="2400" spc="5" dirty="0">
                <a:latin typeface="Gothic Uralic"/>
                <a:cs typeface="Gothic Uralic"/>
              </a:rPr>
              <a:t>combination </a:t>
            </a:r>
            <a:r>
              <a:rPr sz="2400" dirty="0">
                <a:latin typeface="Gothic Uralic"/>
                <a:cs typeface="Gothic Uralic"/>
              </a:rPr>
              <a:t>of </a:t>
            </a:r>
            <a:r>
              <a:rPr sz="2400" spc="5" dirty="0">
                <a:latin typeface="Gothic Uralic"/>
                <a:cs typeface="Gothic Uralic"/>
              </a:rPr>
              <a:t>extensive </a:t>
            </a:r>
            <a:r>
              <a:rPr sz="2400" spc="10" dirty="0">
                <a:latin typeface="Gothic Uralic"/>
                <a:cs typeface="Gothic Uralic"/>
              </a:rPr>
              <a:t>and </a:t>
            </a:r>
            <a:r>
              <a:rPr sz="2400" spc="-5" dirty="0">
                <a:latin typeface="Gothic Uralic"/>
                <a:cs typeface="Gothic Uralic"/>
              </a:rPr>
              <a:t>extended</a:t>
            </a:r>
            <a:r>
              <a:rPr sz="2400" spc="-229" dirty="0">
                <a:latin typeface="Gothic Uralic"/>
                <a:cs typeface="Gothic Uralic"/>
              </a:rPr>
              <a:t> </a:t>
            </a:r>
            <a:r>
              <a:rPr sz="2400" spc="5" dirty="0">
                <a:latin typeface="Gothic Uralic"/>
                <a:cs typeface="Gothic Uralic"/>
              </a:rPr>
              <a:t>topographic  </a:t>
            </a:r>
            <a:r>
              <a:rPr sz="2400" spc="20" dirty="0">
                <a:latin typeface="Gothic Uralic"/>
                <a:cs typeface="Gothic Uralic"/>
              </a:rPr>
              <a:t>coverage </a:t>
            </a:r>
            <a:r>
              <a:rPr sz="2400" spc="15" dirty="0">
                <a:latin typeface="Gothic Uralic"/>
                <a:cs typeface="Gothic Uralic"/>
              </a:rPr>
              <a:t>and </a:t>
            </a:r>
            <a:r>
              <a:rPr sz="2400" spc="-10" dirty="0">
                <a:latin typeface="Gothic Uralic"/>
                <a:cs typeface="Gothic Uralic"/>
              </a:rPr>
              <a:t>its </a:t>
            </a:r>
            <a:r>
              <a:rPr sz="2400" spc="25" dirty="0">
                <a:latin typeface="Gothic Uralic"/>
                <a:cs typeface="Gothic Uralic"/>
              </a:rPr>
              <a:t>high </a:t>
            </a:r>
            <a:r>
              <a:rPr sz="2400" dirty="0">
                <a:latin typeface="Gothic Uralic"/>
                <a:cs typeface="Gothic Uralic"/>
              </a:rPr>
              <a:t>temporal </a:t>
            </a:r>
            <a:r>
              <a:rPr sz="2400" spc="5" dirty="0">
                <a:latin typeface="Gothic Uralic"/>
                <a:cs typeface="Gothic Uralic"/>
              </a:rPr>
              <a:t>frequency </a:t>
            </a:r>
            <a:r>
              <a:rPr sz="2400" spc="-5" dirty="0">
                <a:latin typeface="Gothic Uralic"/>
                <a:cs typeface="Gothic Uralic"/>
              </a:rPr>
              <a:t>build </a:t>
            </a:r>
            <a:r>
              <a:rPr sz="2400" spc="-10" dirty="0">
                <a:latin typeface="Gothic Uralic"/>
                <a:cs typeface="Gothic Uralic"/>
              </a:rPr>
              <a:t>these  </a:t>
            </a:r>
            <a:r>
              <a:rPr sz="2400" dirty="0">
                <a:latin typeface="Gothic Uralic"/>
                <a:cs typeface="Gothic Uralic"/>
              </a:rPr>
              <a:t>pictures an </a:t>
            </a:r>
            <a:r>
              <a:rPr sz="2400" spc="5" dirty="0">
                <a:latin typeface="Gothic Uralic"/>
                <a:cs typeface="Gothic Uralic"/>
              </a:rPr>
              <a:t>appropriate </a:t>
            </a:r>
            <a:r>
              <a:rPr sz="2400" spc="20" dirty="0">
                <a:latin typeface="Gothic Uralic"/>
                <a:cs typeface="Gothic Uralic"/>
              </a:rPr>
              <a:t>choice </a:t>
            </a:r>
            <a:r>
              <a:rPr sz="2400" dirty="0">
                <a:latin typeface="Gothic Uralic"/>
                <a:cs typeface="Gothic Uralic"/>
              </a:rPr>
              <a:t>for </a:t>
            </a:r>
            <a:r>
              <a:rPr sz="2400" spc="-15" dirty="0">
                <a:latin typeface="Gothic Uralic"/>
                <a:cs typeface="Gothic Uralic"/>
              </a:rPr>
              <a:t>the </a:t>
            </a:r>
            <a:r>
              <a:rPr sz="2400" spc="5" dirty="0">
                <a:latin typeface="Gothic Uralic"/>
                <a:cs typeface="Gothic Uralic"/>
              </a:rPr>
              <a:t>prediction </a:t>
            </a:r>
            <a:r>
              <a:rPr sz="2400" dirty="0">
                <a:latin typeface="Gothic Uralic"/>
                <a:cs typeface="Gothic Uralic"/>
              </a:rPr>
              <a:t>of </a:t>
            </a:r>
            <a:r>
              <a:rPr sz="2400" spc="10" dirty="0">
                <a:latin typeface="Gothic Uralic"/>
                <a:cs typeface="Gothic Uralic"/>
              </a:rPr>
              <a:t>crop  </a:t>
            </a:r>
            <a:r>
              <a:rPr sz="2400" dirty="0">
                <a:latin typeface="Gothic Uralic"/>
                <a:cs typeface="Gothic Uralic"/>
              </a:rPr>
              <a:t>yields </a:t>
            </a:r>
            <a:r>
              <a:rPr sz="2400" spc="15" dirty="0">
                <a:latin typeface="Gothic Uralic"/>
                <a:cs typeface="Gothic Uralic"/>
              </a:rPr>
              <a:t>and </a:t>
            </a:r>
            <a:r>
              <a:rPr sz="2400" spc="-10" dirty="0">
                <a:latin typeface="Gothic Uralic"/>
                <a:cs typeface="Gothic Uralic"/>
              </a:rPr>
              <a:t>these </a:t>
            </a:r>
            <a:r>
              <a:rPr sz="2400" dirty="0">
                <a:latin typeface="Gothic Uralic"/>
                <a:cs typeface="Gothic Uralic"/>
              </a:rPr>
              <a:t>pictures </a:t>
            </a:r>
            <a:r>
              <a:rPr sz="2400" spc="10" dirty="0">
                <a:latin typeface="Gothic Uralic"/>
                <a:cs typeface="Gothic Uralic"/>
              </a:rPr>
              <a:t>are </a:t>
            </a:r>
            <a:r>
              <a:rPr sz="2400" spc="5" dirty="0">
                <a:latin typeface="Gothic Uralic"/>
                <a:cs typeface="Gothic Uralic"/>
              </a:rPr>
              <a:t>trained </a:t>
            </a:r>
            <a:r>
              <a:rPr sz="2400" dirty="0">
                <a:latin typeface="Gothic Uralic"/>
                <a:cs typeface="Gothic Uralic"/>
              </a:rPr>
              <a:t>using </a:t>
            </a:r>
            <a:r>
              <a:rPr sz="2400" spc="10" dirty="0">
                <a:latin typeface="Gothic Uralic"/>
                <a:cs typeface="Gothic Uralic"/>
              </a:rPr>
              <a:t>artificial  </a:t>
            </a:r>
            <a:r>
              <a:rPr sz="2400" spc="5" dirty="0">
                <a:latin typeface="Gothic Uralic"/>
                <a:cs typeface="Gothic Uralic"/>
              </a:rPr>
              <a:t>intelligence.</a:t>
            </a:r>
            <a:endParaRPr sz="2400">
              <a:latin typeface="Gothic Uralic"/>
              <a:cs typeface="Gothic Uralic"/>
            </a:endParaRPr>
          </a:p>
          <a:p>
            <a:pPr marL="355600" marR="71755" indent="-343535">
              <a:lnSpc>
                <a:spcPct val="10040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Gothic Uralic"/>
                <a:cs typeface="Gothic Uralic"/>
              </a:rPr>
              <a:t>The </a:t>
            </a:r>
            <a:r>
              <a:rPr sz="2400" spc="15" dirty="0">
                <a:latin typeface="Gothic Uralic"/>
                <a:cs typeface="Gothic Uralic"/>
              </a:rPr>
              <a:t>paradigm </a:t>
            </a:r>
            <a:r>
              <a:rPr sz="2400" spc="5" dirty="0">
                <a:latin typeface="Gothic Uralic"/>
                <a:cs typeface="Gothic Uralic"/>
              </a:rPr>
              <a:t>distinguishes </a:t>
            </a:r>
            <a:r>
              <a:rPr sz="2400" spc="10" dirty="0">
                <a:latin typeface="Gothic Uralic"/>
                <a:cs typeface="Gothic Uralic"/>
              </a:rPr>
              <a:t>between </a:t>
            </a:r>
            <a:r>
              <a:rPr sz="2400" dirty="0">
                <a:latin typeface="Gothic Uralic"/>
                <a:cs typeface="Gothic Uralic"/>
              </a:rPr>
              <a:t>crops, </a:t>
            </a:r>
            <a:r>
              <a:rPr sz="2400" spc="-15" dirty="0">
                <a:latin typeface="Gothic Uralic"/>
                <a:cs typeface="Gothic Uralic"/>
              </a:rPr>
              <a:t>the </a:t>
            </a:r>
            <a:r>
              <a:rPr sz="2400" spc="15" dirty="0">
                <a:latin typeface="Gothic Uralic"/>
                <a:cs typeface="Gothic Uralic"/>
              </a:rPr>
              <a:t>infrared </a:t>
            </a:r>
            <a:r>
              <a:rPr sz="2400" spc="10" dirty="0">
                <a:latin typeface="Gothic Uralic"/>
                <a:cs typeface="Gothic Uralic"/>
              </a:rPr>
              <a:t>and  </a:t>
            </a:r>
            <a:r>
              <a:rPr sz="2400" spc="-10" dirty="0">
                <a:latin typeface="Gothic Uralic"/>
                <a:cs typeface="Gothic Uralic"/>
              </a:rPr>
              <a:t>temperature </a:t>
            </a:r>
            <a:r>
              <a:rPr sz="2400" spc="5" dirty="0">
                <a:latin typeface="Gothic Uralic"/>
                <a:cs typeface="Gothic Uralic"/>
              </a:rPr>
              <a:t>bands </a:t>
            </a:r>
            <a:r>
              <a:rPr sz="2400" dirty="0">
                <a:latin typeface="Gothic Uralic"/>
                <a:cs typeface="Gothic Uralic"/>
              </a:rPr>
              <a:t>of pictures </a:t>
            </a:r>
            <a:r>
              <a:rPr sz="2400" spc="-10" dirty="0">
                <a:latin typeface="Gothic Uralic"/>
                <a:cs typeface="Gothic Uralic"/>
              </a:rPr>
              <a:t>taken </a:t>
            </a:r>
            <a:r>
              <a:rPr sz="2400" spc="-5" dirty="0">
                <a:latin typeface="Gothic Uralic"/>
                <a:cs typeface="Gothic Uralic"/>
              </a:rPr>
              <a:t>throughout </a:t>
            </a:r>
            <a:r>
              <a:rPr sz="2400" spc="5" dirty="0">
                <a:latin typeface="Gothic Uralic"/>
                <a:cs typeface="Gothic Uralic"/>
              </a:rPr>
              <a:t>apex </a:t>
            </a:r>
            <a:r>
              <a:rPr sz="2400" spc="-10" dirty="0">
                <a:latin typeface="Gothic Uralic"/>
                <a:cs typeface="Gothic Uralic"/>
              </a:rPr>
              <a:t>season  </a:t>
            </a:r>
            <a:r>
              <a:rPr sz="2400" spc="-5" dirty="0">
                <a:latin typeface="Gothic Uralic"/>
                <a:cs typeface="Gothic Uralic"/>
              </a:rPr>
              <a:t>contribute </a:t>
            </a:r>
            <a:r>
              <a:rPr sz="2400" spc="-10" dirty="0">
                <a:latin typeface="Gothic Uralic"/>
                <a:cs typeface="Gothic Uralic"/>
              </a:rPr>
              <a:t>the </a:t>
            </a:r>
            <a:r>
              <a:rPr sz="2400" dirty="0">
                <a:latin typeface="Gothic Uralic"/>
                <a:cs typeface="Gothic Uralic"/>
              </a:rPr>
              <a:t>foremost </a:t>
            </a:r>
            <a:r>
              <a:rPr sz="2400" spc="-35" dirty="0">
                <a:latin typeface="Gothic Uralic"/>
                <a:cs typeface="Gothic Uralic"/>
              </a:rPr>
              <a:t>to </a:t>
            </a:r>
            <a:r>
              <a:rPr sz="2400" spc="-10" dirty="0">
                <a:latin typeface="Gothic Uralic"/>
                <a:cs typeface="Gothic Uralic"/>
              </a:rPr>
              <a:t>the </a:t>
            </a:r>
            <a:r>
              <a:rPr sz="2400" spc="10" dirty="0">
                <a:latin typeface="Gothic Uralic"/>
                <a:cs typeface="Gothic Uralic"/>
              </a:rPr>
              <a:t>crop</a:t>
            </a:r>
            <a:r>
              <a:rPr sz="2400" spc="80" dirty="0">
                <a:latin typeface="Gothic Uralic"/>
                <a:cs typeface="Gothic Uralic"/>
              </a:rPr>
              <a:t> </a:t>
            </a:r>
            <a:r>
              <a:rPr sz="2400" spc="10" dirty="0">
                <a:latin typeface="Gothic Uralic"/>
                <a:cs typeface="Gothic Uralic"/>
              </a:rPr>
              <a:t>prediction.</a:t>
            </a:r>
            <a:endParaRPr sz="2400">
              <a:latin typeface="Gothic Uralic"/>
              <a:cs typeface="Gothic Uralic"/>
            </a:endParaRPr>
          </a:p>
          <a:p>
            <a:pPr marL="355600" marR="566420" indent="-343535">
              <a:lnSpc>
                <a:spcPct val="100800"/>
              </a:lnSpc>
              <a:spcBef>
                <a:spcPts val="1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Gothic Uralic"/>
                <a:cs typeface="Gothic Uralic"/>
              </a:rPr>
              <a:t>The </a:t>
            </a:r>
            <a:r>
              <a:rPr sz="2400" spc="10" dirty="0">
                <a:latin typeface="Gothic Uralic"/>
                <a:cs typeface="Gothic Uralic"/>
              </a:rPr>
              <a:t>main </a:t>
            </a:r>
            <a:r>
              <a:rPr sz="2400" spc="15" dirty="0">
                <a:latin typeface="Gothic Uralic"/>
                <a:cs typeface="Gothic Uralic"/>
              </a:rPr>
              <a:t>aim </a:t>
            </a:r>
            <a:r>
              <a:rPr sz="2400" spc="20" dirty="0">
                <a:latin typeface="Gothic Uralic"/>
                <a:cs typeface="Gothic Uralic"/>
              </a:rPr>
              <a:t>is </a:t>
            </a:r>
            <a:r>
              <a:rPr sz="2400" spc="-35" dirty="0">
                <a:latin typeface="Gothic Uralic"/>
                <a:cs typeface="Gothic Uralic"/>
              </a:rPr>
              <a:t>to </a:t>
            </a:r>
            <a:r>
              <a:rPr sz="2400" spc="-10" dirty="0">
                <a:latin typeface="Gothic Uralic"/>
                <a:cs typeface="Gothic Uralic"/>
              </a:rPr>
              <a:t>match </a:t>
            </a:r>
            <a:r>
              <a:rPr sz="2400" spc="-15" dirty="0">
                <a:latin typeface="Gothic Uralic"/>
                <a:cs typeface="Gothic Uralic"/>
              </a:rPr>
              <a:t>the </a:t>
            </a:r>
            <a:r>
              <a:rPr sz="2400" spc="-20" dirty="0">
                <a:latin typeface="Gothic Uralic"/>
                <a:cs typeface="Gothic Uralic"/>
              </a:rPr>
              <a:t>output </a:t>
            </a:r>
            <a:r>
              <a:rPr sz="2400" dirty="0">
                <a:latin typeface="Gothic Uralic"/>
                <a:cs typeface="Gothic Uralic"/>
              </a:rPr>
              <a:t>of </a:t>
            </a:r>
            <a:r>
              <a:rPr sz="2400" spc="10" dirty="0">
                <a:latin typeface="Gothic Uralic"/>
                <a:cs typeface="Gothic Uralic"/>
              </a:rPr>
              <a:t>crops </a:t>
            </a:r>
            <a:r>
              <a:rPr sz="2400" spc="-35" dirty="0">
                <a:latin typeface="Gothic Uralic"/>
                <a:cs typeface="Gothic Uralic"/>
              </a:rPr>
              <a:t>to </a:t>
            </a:r>
            <a:r>
              <a:rPr sz="2400" spc="25" dirty="0">
                <a:latin typeface="Gothic Uralic"/>
                <a:cs typeface="Gothic Uralic"/>
              </a:rPr>
              <a:t>verify  </a:t>
            </a:r>
            <a:r>
              <a:rPr sz="2400" spc="15" dirty="0">
                <a:latin typeface="Gothic Uralic"/>
                <a:cs typeface="Gothic Uralic"/>
              </a:rPr>
              <a:t>whether </a:t>
            </a:r>
            <a:r>
              <a:rPr sz="2400" dirty="0">
                <a:latin typeface="Gothic Uralic"/>
                <a:cs typeface="Gothic Uralic"/>
              </a:rPr>
              <a:t>or </a:t>
            </a:r>
            <a:r>
              <a:rPr sz="2400" spc="10" dirty="0">
                <a:latin typeface="Gothic Uralic"/>
                <a:cs typeface="Gothic Uralic"/>
              </a:rPr>
              <a:t>not </a:t>
            </a:r>
            <a:r>
              <a:rPr sz="2400" spc="-10" dirty="0">
                <a:latin typeface="Gothic Uralic"/>
                <a:cs typeface="Gothic Uralic"/>
              </a:rPr>
              <a:t>the </a:t>
            </a:r>
            <a:r>
              <a:rPr sz="2400" spc="-20" dirty="0">
                <a:latin typeface="Gothic Uralic"/>
                <a:cs typeface="Gothic Uralic"/>
              </a:rPr>
              <a:t>results </a:t>
            </a:r>
            <a:r>
              <a:rPr sz="2400" spc="10" dirty="0">
                <a:latin typeface="Gothic Uralic"/>
                <a:cs typeface="Gothic Uralic"/>
              </a:rPr>
              <a:t>are correct </a:t>
            </a:r>
            <a:r>
              <a:rPr sz="2400" dirty="0">
                <a:latin typeface="Gothic Uralic"/>
                <a:cs typeface="Gothic Uralic"/>
              </a:rPr>
              <a:t>for </a:t>
            </a:r>
            <a:r>
              <a:rPr sz="2400" spc="10" dirty="0">
                <a:latin typeface="Gothic Uralic"/>
                <a:cs typeface="Gothic Uralic"/>
              </a:rPr>
              <a:t>crop </a:t>
            </a:r>
            <a:r>
              <a:rPr sz="2400" dirty="0">
                <a:latin typeface="Gothic Uralic"/>
                <a:cs typeface="Gothic Uralic"/>
              </a:rPr>
              <a:t>yield  forecasting </a:t>
            </a:r>
            <a:r>
              <a:rPr sz="2400" spc="-10" dirty="0">
                <a:latin typeface="Gothic Uralic"/>
                <a:cs typeface="Gothic Uralic"/>
              </a:rPr>
              <a:t>then </a:t>
            </a:r>
            <a:r>
              <a:rPr sz="2400" spc="-15" dirty="0">
                <a:latin typeface="Gothic Uralic"/>
                <a:cs typeface="Gothic Uralic"/>
              </a:rPr>
              <a:t>these </a:t>
            </a:r>
            <a:r>
              <a:rPr sz="2400" spc="-20" dirty="0">
                <a:latin typeface="Gothic Uralic"/>
                <a:cs typeface="Gothic Uralic"/>
              </a:rPr>
              <a:t>output </a:t>
            </a:r>
            <a:r>
              <a:rPr sz="2400" spc="5" dirty="0">
                <a:latin typeface="Gothic Uralic"/>
                <a:cs typeface="Gothic Uralic"/>
              </a:rPr>
              <a:t>are </a:t>
            </a:r>
            <a:r>
              <a:rPr sz="2400" spc="20" dirty="0">
                <a:latin typeface="Gothic Uralic"/>
                <a:cs typeface="Gothic Uralic"/>
              </a:rPr>
              <a:t>going </a:t>
            </a:r>
            <a:r>
              <a:rPr sz="2400" spc="-35" dirty="0">
                <a:latin typeface="Gothic Uralic"/>
                <a:cs typeface="Gothic Uralic"/>
              </a:rPr>
              <a:t>to </a:t>
            </a:r>
            <a:r>
              <a:rPr sz="2400" spc="5" dirty="0">
                <a:latin typeface="Gothic Uralic"/>
                <a:cs typeface="Gothic Uralic"/>
              </a:rPr>
              <a:t>be </a:t>
            </a:r>
            <a:r>
              <a:rPr sz="2400" spc="-5" dirty="0">
                <a:latin typeface="Gothic Uralic"/>
                <a:cs typeface="Gothic Uralic"/>
              </a:rPr>
              <a:t>displayed </a:t>
            </a:r>
            <a:r>
              <a:rPr sz="2400" spc="20" dirty="0">
                <a:latin typeface="Gothic Uralic"/>
                <a:cs typeface="Gothic Uralic"/>
              </a:rPr>
              <a:t>in  </a:t>
            </a:r>
            <a:r>
              <a:rPr sz="2400" spc="-15" dirty="0">
                <a:latin typeface="Gothic Uralic"/>
                <a:cs typeface="Gothic Uralic"/>
              </a:rPr>
              <a:t>the</a:t>
            </a:r>
            <a:r>
              <a:rPr sz="2400" spc="15" dirty="0">
                <a:latin typeface="Gothic Uralic"/>
                <a:cs typeface="Gothic Uralic"/>
              </a:rPr>
              <a:t> </a:t>
            </a:r>
            <a:r>
              <a:rPr sz="2400" spc="5" dirty="0">
                <a:latin typeface="Gothic Uralic"/>
                <a:cs typeface="Gothic Uralic"/>
              </a:rPr>
              <a:t>map.</a:t>
            </a:r>
            <a:endParaRPr sz="2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810750" cy="6858000"/>
            <a:chOff x="0" y="0"/>
            <a:chExt cx="981075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375"/>
              <a:ext cx="1588770" cy="504825"/>
            </a:xfrm>
            <a:custGeom>
              <a:avLst/>
              <a:gdLst/>
              <a:ahLst/>
              <a:cxnLst/>
              <a:rect l="l" t="t" r="r" b="b"/>
              <a:pathLst>
                <a:path w="1588770" h="504825">
                  <a:moveTo>
                    <a:pt x="4274" y="0"/>
                  </a:moveTo>
                  <a:lnTo>
                    <a:pt x="0" y="501269"/>
                  </a:lnTo>
                  <a:lnTo>
                    <a:pt x="1243825" y="504825"/>
                  </a:lnTo>
                  <a:lnTo>
                    <a:pt x="1343660" y="504825"/>
                  </a:lnTo>
                  <a:lnTo>
                    <a:pt x="1348232" y="500125"/>
                  </a:lnTo>
                  <a:lnTo>
                    <a:pt x="1349883" y="498475"/>
                  </a:lnTo>
                  <a:lnTo>
                    <a:pt x="1351661" y="496950"/>
                  </a:lnTo>
                  <a:lnTo>
                    <a:pt x="1353185" y="495300"/>
                  </a:lnTo>
                  <a:lnTo>
                    <a:pt x="1581150" y="267462"/>
                  </a:lnTo>
                  <a:lnTo>
                    <a:pt x="1586436" y="260391"/>
                  </a:lnTo>
                  <a:lnTo>
                    <a:pt x="1588198" y="253285"/>
                  </a:lnTo>
                  <a:lnTo>
                    <a:pt x="1586436" y="246155"/>
                  </a:lnTo>
                  <a:lnTo>
                    <a:pt x="1581150" y="239013"/>
                  </a:lnTo>
                  <a:lnTo>
                    <a:pt x="1353185" y="11175"/>
                  </a:lnTo>
                  <a:lnTo>
                    <a:pt x="1348232" y="11175"/>
                  </a:lnTo>
                  <a:lnTo>
                    <a:pt x="1348232" y="6476"/>
                  </a:lnTo>
                  <a:lnTo>
                    <a:pt x="1343660" y="6476"/>
                  </a:lnTo>
                  <a:lnTo>
                    <a:pt x="1338834" y="1777"/>
                  </a:lnTo>
                  <a:lnTo>
                    <a:pt x="1243825" y="1777"/>
                  </a:lnTo>
                  <a:lnTo>
                    <a:pt x="4274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3500" y="1514475"/>
              <a:ext cx="8477250" cy="4352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3326" y="319150"/>
            <a:ext cx="5124450" cy="447675"/>
          </a:xfrm>
          <a:prstGeom prst="rect">
            <a:avLst/>
          </a:prstGeom>
          <a:solidFill>
            <a:srgbClr val="CAA19F"/>
          </a:solidFill>
          <a:ln w="9534">
            <a:solidFill>
              <a:srgbClr val="9D2C0E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480"/>
              </a:spcBef>
            </a:pPr>
            <a:r>
              <a:rPr sz="2000" spc="30" dirty="0">
                <a:solidFill>
                  <a:srgbClr val="000000"/>
                </a:solidFill>
              </a:rPr>
              <a:t>USE</a:t>
            </a:r>
            <a:r>
              <a:rPr sz="2000" spc="-120" dirty="0">
                <a:solidFill>
                  <a:srgbClr val="000000"/>
                </a:solidFill>
              </a:rPr>
              <a:t> </a:t>
            </a:r>
            <a:r>
              <a:rPr sz="2000" spc="15" dirty="0">
                <a:solidFill>
                  <a:srgbClr val="000000"/>
                </a:solidFill>
              </a:rPr>
              <a:t>CASE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1256</Words>
  <Application>Microsoft Office PowerPoint</Application>
  <PresentationFormat>Custom</PresentationFormat>
  <Paragraphs>133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This is Black codes Representing</vt:lpstr>
      <vt:lpstr>Slide 2</vt:lpstr>
      <vt:lpstr>REAL TIME CROP  MONITORING USING  ARTIFICIAL INTELLIGENCE</vt:lpstr>
      <vt:lpstr>CONTENT</vt:lpstr>
      <vt:lpstr>Slide 5</vt:lpstr>
      <vt:lpstr>ABOUT</vt:lpstr>
      <vt:lpstr>ABSTRACT</vt:lpstr>
      <vt:lpstr>Slide 8</vt:lpstr>
      <vt:lpstr>USE CASE</vt:lpstr>
      <vt:lpstr>Slide 10</vt:lpstr>
      <vt:lpstr>TOPICS</vt:lpstr>
      <vt:lpstr>GOOGLE EARTH ENGINE</vt:lpstr>
      <vt:lpstr>U-NET</vt:lpstr>
      <vt:lpstr>Slide 14</vt:lpstr>
      <vt:lpstr>Slide 15</vt:lpstr>
      <vt:lpstr>Slide 16</vt:lpstr>
      <vt:lpstr>Slide 17</vt:lpstr>
      <vt:lpstr>Slide 18</vt:lpstr>
      <vt:lpstr>Slide 19</vt:lpstr>
      <vt:lpstr>TABLE</vt:lpstr>
      <vt:lpstr>Graph analysis</vt:lpstr>
      <vt:lpstr>Slide 22</vt:lpstr>
      <vt:lpstr>Slide 23</vt:lpstr>
      <vt:lpstr>PIE CHART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Black codes Representing</dc:title>
  <dc:creator>LAVANYA</dc:creator>
  <cp:lastModifiedBy>LAVANYA</cp:lastModifiedBy>
  <cp:revision>3</cp:revision>
  <dcterms:created xsi:type="dcterms:W3CDTF">2020-08-03T11:36:26Z</dcterms:created>
  <dcterms:modified xsi:type="dcterms:W3CDTF">2020-08-03T12:01:09Z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2020-08-03T00:00:00Z</vt:filetime>
  </property>
  <property fmtid="{D5CDD505-2E9C-101B-9397-08002B2CF9AE}" pid="3" name="LastSaved">
    <vt:filetime>2020-08-03T00:00:00Z</vt:filetime>
  </property>
</Properties>
</file>