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5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1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7994-B99F-41B6-9BC3-DBA2572ADAE7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4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726B1743-F7A7-4CD4-A0DE-9866A420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51F61FA-D089-4849-AA9D-C43B6C89C253}"/>
              </a:ext>
            </a:extLst>
          </p:cNvPr>
          <p:cNvGrpSpPr/>
          <p:nvPr/>
        </p:nvGrpSpPr>
        <p:grpSpPr>
          <a:xfrm>
            <a:off x="122865" y="3946136"/>
            <a:ext cx="6860114" cy="901121"/>
            <a:chOff x="409452" y="1918964"/>
            <a:chExt cx="3782971" cy="673489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667057" y="1918964"/>
              <a:ext cx="3525366" cy="673489"/>
            </a:xfrm>
            <a:prstGeom prst="rect">
              <a:avLst/>
            </a:prstGeom>
            <a:grpFill/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NAO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がトレーニングのガイドを行う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トレーニングを共に行うガイド役が見本を見せることで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適切なリハビリ効果を得られる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409452" y="1918965"/>
              <a:ext cx="229386" cy="66424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特徴②</a:t>
              </a: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83F243C3-7F93-4683-A5D3-AE9040C58E16}"/>
                </a:ext>
              </a:extLst>
            </p:cNvPr>
            <p:cNvSpPr/>
            <p:nvPr/>
          </p:nvSpPr>
          <p:spPr>
            <a:xfrm>
              <a:off x="731514" y="2220323"/>
              <a:ext cx="229386" cy="34178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81A5C54-4E3B-4CE9-8F09-1DD0517F3DC4}"/>
              </a:ext>
            </a:extLst>
          </p:cNvPr>
          <p:cNvGrpSpPr/>
          <p:nvPr/>
        </p:nvGrpSpPr>
        <p:grpSpPr>
          <a:xfrm>
            <a:off x="137034" y="2799858"/>
            <a:ext cx="6860114" cy="897441"/>
            <a:chOff x="-365883" y="2802236"/>
            <a:chExt cx="6821945" cy="897441"/>
          </a:xfrm>
          <a:solidFill>
            <a:schemeClr val="bg1"/>
          </a:solidFill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EC75CA-D33D-4579-8B82-1E8768097B08}"/>
                </a:ext>
              </a:extLst>
            </p:cNvPr>
            <p:cNvGrpSpPr/>
            <p:nvPr/>
          </p:nvGrpSpPr>
          <p:grpSpPr>
            <a:xfrm>
              <a:off x="64038" y="2802236"/>
              <a:ext cx="6392024" cy="887080"/>
              <a:chOff x="1975791" y="3027416"/>
              <a:chExt cx="5754421" cy="887080"/>
            </a:xfrm>
            <a:grpFill/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373D1DC-A620-45E5-8847-DD8FEF28CAD0}"/>
                  </a:ext>
                </a:extLst>
              </p:cNvPr>
              <p:cNvSpPr/>
              <p:nvPr/>
            </p:nvSpPr>
            <p:spPr>
              <a:xfrm>
                <a:off x="1975791" y="3027416"/>
                <a:ext cx="5754421" cy="887080"/>
              </a:xfrm>
              <a:prstGeom prst="rect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前向きな言葉をかける　</a:t>
                </a: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トレーニングのモチベーション向上のためには肯定的な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評価を含む励ましや目標を示す言葉が 効果的である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dirty="0">
                    <a:solidFill>
                      <a:schemeClr val="tx1"/>
                    </a:solidFill>
                  </a:rPr>
                  <a:t>　　　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矢印: 右 38">
                <a:extLst>
                  <a:ext uri="{FF2B5EF4-FFF2-40B4-BE49-F238E27FC236}">
                    <a16:creationId xmlns:a16="http://schemas.microsoft.com/office/drawing/2014/main" id="{45A80AD0-4A9C-4E91-A73D-C2497AD5B17D}"/>
                  </a:ext>
                </a:extLst>
              </p:cNvPr>
              <p:cNvSpPr/>
              <p:nvPr/>
            </p:nvSpPr>
            <p:spPr>
              <a:xfrm>
                <a:off x="2043212" y="3375091"/>
                <a:ext cx="302446" cy="40655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D4CD0DC-5D28-43C6-BEC5-59A5AF43617F}"/>
                </a:ext>
              </a:extLst>
            </p:cNvPr>
            <p:cNvSpPr/>
            <p:nvPr/>
          </p:nvSpPr>
          <p:spPr>
            <a:xfrm>
              <a:off x="-365883" y="2812596"/>
              <a:ext cx="414872" cy="887081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特徴①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595886E-3C3C-42F8-8A54-8E32E8D46FB7}"/>
              </a:ext>
            </a:extLst>
          </p:cNvPr>
          <p:cNvGrpSpPr/>
          <p:nvPr/>
        </p:nvGrpSpPr>
        <p:grpSpPr>
          <a:xfrm>
            <a:off x="137034" y="5109547"/>
            <a:ext cx="6860114" cy="871276"/>
            <a:chOff x="-405328" y="5130967"/>
            <a:chExt cx="6954790" cy="871276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249559B-2A86-439A-B5F5-2C49268447B6}"/>
                </a:ext>
              </a:extLst>
            </p:cNvPr>
            <p:cNvSpPr/>
            <p:nvPr/>
          </p:nvSpPr>
          <p:spPr>
            <a:xfrm>
              <a:off x="8890" y="5130968"/>
              <a:ext cx="6540572" cy="871275"/>
            </a:xfrm>
            <a:prstGeom prst="rect">
              <a:avLst/>
            </a:prstGeom>
            <a:noFill/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結果を表示する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	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過去のデータと比較が可能　トレーニングによる成果を実感し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やすくなりモチベーションアップにつながる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　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29B91062-90EB-4E1E-B392-3D53B13A41B7}"/>
                </a:ext>
              </a:extLst>
            </p:cNvPr>
            <p:cNvSpPr/>
            <p:nvPr/>
          </p:nvSpPr>
          <p:spPr>
            <a:xfrm>
              <a:off x="174499" y="5391217"/>
              <a:ext cx="375142" cy="446150"/>
            </a:xfrm>
            <a:prstGeom prst="rightArrow">
              <a:avLst/>
            </a:prstGeom>
            <a:solidFill>
              <a:srgbClr val="FF33CC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2E06CC7-1EF7-40B4-BCE7-C2B739D32B9A}"/>
                </a:ext>
              </a:extLst>
            </p:cNvPr>
            <p:cNvSpPr/>
            <p:nvPr/>
          </p:nvSpPr>
          <p:spPr>
            <a:xfrm>
              <a:off x="-405328" y="5130967"/>
              <a:ext cx="440999" cy="8712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特徴③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F8590A-C77C-4F30-AC5A-50645AB876D7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36B4625-8412-43F0-BEBE-DF1EA3F27172}"/>
              </a:ext>
            </a:extLst>
          </p:cNvPr>
          <p:cNvGrpSpPr/>
          <p:nvPr/>
        </p:nvGrpSpPr>
        <p:grpSpPr>
          <a:xfrm>
            <a:off x="137034" y="1546344"/>
            <a:ext cx="7449620" cy="993265"/>
            <a:chOff x="-2125258" y="1042040"/>
            <a:chExt cx="8251396" cy="113254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594BE64-ECE2-4970-BA48-643CAD961EA9}"/>
                </a:ext>
              </a:extLst>
            </p:cNvPr>
            <p:cNvSpPr/>
            <p:nvPr/>
          </p:nvSpPr>
          <p:spPr>
            <a:xfrm>
              <a:off x="-2125258" y="1430436"/>
              <a:ext cx="8251396" cy="74414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ja-JP" altLang="en-US" dirty="0">
                  <a:solidFill>
                    <a:schemeClr val="tx1"/>
                  </a:solidFill>
                </a:rPr>
                <a:t>高齢者の運動や，リハビリの場面において，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just"/>
              <a:r>
                <a:rPr lang="ja-JP" altLang="en-US" dirty="0">
                  <a:solidFill>
                    <a:schemeClr val="tx1"/>
                  </a:solidFill>
                </a:rPr>
                <a:t>モチベーション向上のために一緒に運動し声掛けを行う</a:t>
              </a:r>
              <a:r>
                <a:rPr lang="en-US" altLang="ja-JP" dirty="0">
                  <a:solidFill>
                    <a:schemeClr val="tx1"/>
                  </a:solidFill>
                </a:rPr>
                <a:t>RTC</a:t>
              </a:r>
              <a:r>
                <a:rPr lang="ja-JP" altLang="en-US" dirty="0">
                  <a:solidFill>
                    <a:schemeClr val="tx1"/>
                  </a:solidFill>
                </a:rPr>
                <a:t>群の開発 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AC2C173-A592-4883-9186-A6BEB0914FAC}"/>
                </a:ext>
              </a:extLst>
            </p:cNvPr>
            <p:cNvSpPr/>
            <p:nvPr/>
          </p:nvSpPr>
          <p:spPr>
            <a:xfrm>
              <a:off x="-1993070" y="1042040"/>
              <a:ext cx="860949" cy="4291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目的</a:t>
              </a: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0AC8BA90-B7A4-4A13-B244-AA3EE0FF0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5" r="8383" b="5419"/>
          <a:stretch/>
        </p:blipFill>
        <p:spPr>
          <a:xfrm>
            <a:off x="7048321" y="3105252"/>
            <a:ext cx="1983201" cy="2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7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58FDDE5-523F-4C03-AB4F-65F383A3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794FBB-4ADA-4DF1-B2B3-2210DA071C0C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2681B03-D949-415F-956A-1AEF59B68498}"/>
              </a:ext>
            </a:extLst>
          </p:cNvPr>
          <p:cNvGrpSpPr/>
          <p:nvPr/>
        </p:nvGrpSpPr>
        <p:grpSpPr>
          <a:xfrm>
            <a:off x="274556" y="1758773"/>
            <a:ext cx="8594887" cy="4329402"/>
            <a:chOff x="72035" y="2397267"/>
            <a:chExt cx="8462365" cy="3700594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72035" y="2584347"/>
              <a:ext cx="8462365" cy="351351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①</a:t>
              </a:r>
              <a:r>
                <a:rPr lang="ja-JP" altLang="ja-JP" dirty="0">
                  <a:solidFill>
                    <a:schemeClr val="tx1"/>
                  </a:solidFill>
                </a:rPr>
                <a:t>座った状態</a:t>
              </a:r>
              <a:r>
                <a:rPr lang="ja-JP" altLang="en-US" dirty="0">
                  <a:solidFill>
                    <a:schemeClr val="tx1"/>
                  </a:solidFill>
                </a:rPr>
                <a:t>の使用者に対して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ja-JP" dirty="0">
                  <a:solidFill>
                    <a:schemeClr val="tx1"/>
                  </a:solidFill>
                </a:rPr>
                <a:t>が「今日も頑張りましょう」</a:t>
              </a:r>
              <a:r>
                <a:rPr lang="ja-JP" altLang="en-US" dirty="0">
                  <a:solidFill>
                    <a:schemeClr val="tx1"/>
                  </a:solidFill>
                </a:rPr>
                <a:t>と</a:t>
              </a:r>
              <a:r>
                <a:rPr lang="ja-JP" altLang="ja-JP" dirty="0">
                  <a:solidFill>
                    <a:schemeClr val="tx1"/>
                  </a:solidFill>
                </a:rPr>
                <a:t>言葉をかけ</a:t>
              </a:r>
              <a:r>
                <a:rPr lang="ja-JP" altLang="en-US" dirty="0">
                  <a:solidFill>
                    <a:schemeClr val="tx1"/>
                  </a:solidFill>
                </a:rPr>
                <a:t>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②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en-US" dirty="0">
                  <a:solidFill>
                    <a:schemeClr val="tx1"/>
                  </a:solidFill>
                </a:rPr>
                <a:t>が</a:t>
              </a:r>
              <a:r>
                <a:rPr lang="ja-JP" altLang="ja-JP" dirty="0">
                  <a:solidFill>
                    <a:schemeClr val="tx1"/>
                  </a:solidFill>
                </a:rPr>
                <a:t>「僕みたいに立ってね」と言い立ち上がる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③</a:t>
              </a:r>
              <a:r>
                <a:rPr lang="ja-JP" altLang="ja-JP" dirty="0">
                  <a:solidFill>
                    <a:schemeClr val="tx1"/>
                  </a:solidFill>
                </a:rPr>
                <a:t>使用者が立ち</a:t>
              </a:r>
              <a:r>
                <a:rPr lang="ja-JP" altLang="en-US" dirty="0">
                  <a:solidFill>
                    <a:schemeClr val="tx1"/>
                  </a:solidFill>
                </a:rPr>
                <a:t>上がったことをセンサで判断する</a:t>
              </a:r>
              <a:r>
                <a:rPr lang="ja-JP" altLang="ja-JP" dirty="0">
                  <a:solidFill>
                    <a:schemeClr val="tx1"/>
                  </a:solidFill>
                </a:rPr>
                <a:t>と「上手に立てたね」など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　</a:t>
              </a:r>
              <a:r>
                <a:rPr lang="ja-JP" altLang="ja-JP" dirty="0">
                  <a:solidFill>
                    <a:schemeClr val="tx1"/>
                  </a:solidFill>
                </a:rPr>
                <a:t>の励ましの言葉や「重心が左に偏っています」などのアドバイスをかける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272132" y="2397267"/>
              <a:ext cx="996474" cy="37415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概要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B7E44DC-4C68-4A52-AA8D-42ACBD46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967" y="3828079"/>
              <a:ext cx="6910324" cy="226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6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031821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システムの構成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5316004" y="2463808"/>
            <a:ext cx="40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①使用者が音声で開始の合図をだす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②立ち上がりの回数を入力する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③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がガイド役となって</a:t>
            </a:r>
            <a:endParaRPr kumimoji="1" lang="en-US" altLang="ja-JP" dirty="0"/>
          </a:p>
          <a:p>
            <a:r>
              <a:rPr kumimoji="1" lang="ja-JP" altLang="en-US" dirty="0"/>
              <a:t>立ち上がりトレーニングを行う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がアドバイスをする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⑤立ち上がり回数が目標に到達する　　</a:t>
            </a:r>
            <a:r>
              <a:rPr kumimoji="1" lang="en-US" altLang="ja-JP" dirty="0"/>
              <a:t>                </a:t>
            </a:r>
          </a:p>
          <a:p>
            <a:r>
              <a:rPr kumimoji="1" lang="ja-JP" altLang="en-US" dirty="0"/>
              <a:t>　とトレーニングに要した時間が</a:t>
            </a:r>
            <a:endParaRPr kumimoji="1" lang="en-US" altLang="ja-JP" dirty="0"/>
          </a:p>
          <a:p>
            <a:r>
              <a:rPr kumimoji="1" lang="ja-JP" altLang="en-US" dirty="0"/>
              <a:t>　表示される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6867269" y="275293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6867269" y="332872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6868398" y="413835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493EE7A0-396D-47D7-B97B-8618569DFC2B}"/>
              </a:ext>
            </a:extLst>
          </p:cNvPr>
          <p:cNvSpPr/>
          <p:nvPr/>
        </p:nvSpPr>
        <p:spPr>
          <a:xfrm>
            <a:off x="6867269" y="4658123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CBA16FB-37FB-417E-B855-50262B87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844" y="2017141"/>
            <a:ext cx="5371411" cy="3998256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99CAE29-754C-4306-9F9D-99F0CE228C85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</p:spTree>
    <p:extLst>
      <p:ext uri="{BB962C8B-B14F-4D97-AF65-F5344CB8AC3E}">
        <p14:creationId xmlns:p14="http://schemas.microsoft.com/office/powerpoint/2010/main" val="41438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足底センサ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機器の配置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281239" y="4933589"/>
            <a:ext cx="4768117" cy="1117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圧力センサ（</a:t>
            </a:r>
            <a:r>
              <a:rPr kumimoji="1" lang="en-US" altLang="ja-JP" dirty="0">
                <a:solidFill>
                  <a:schemeClr val="tx1"/>
                </a:solidFill>
              </a:rPr>
              <a:t>FSR-408</a:t>
            </a:r>
            <a:r>
              <a:rPr kumimoji="1" lang="ja-JP" altLang="en-US" dirty="0">
                <a:solidFill>
                  <a:schemeClr val="tx1"/>
                </a:solidFill>
              </a:rPr>
              <a:t>）を複数設置し足底にかかる荷重を測定する足底センサを作成した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センサ値の変化から立ち上がりや座り込みの検出を行う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3166B8-B08A-4B02-B84F-683AC4C9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03" y="1952045"/>
            <a:ext cx="3567216" cy="271803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C263C6-D4B1-4291-A303-AE9743A15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87" y="2522471"/>
            <a:ext cx="3037122" cy="324247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2178FB2-F6D7-4F13-87C4-03A641AE6412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</p:spTree>
    <p:extLst>
      <p:ext uri="{BB962C8B-B14F-4D97-AF65-F5344CB8AC3E}">
        <p14:creationId xmlns:p14="http://schemas.microsoft.com/office/powerpoint/2010/main" val="37350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111813" y="1591933"/>
            <a:ext cx="5630556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363253" y="1367100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タイミング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6028391" y="2253291"/>
            <a:ext cx="3066473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6519601" y="2020421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使用の流れ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6175440" y="2564759"/>
            <a:ext cx="2772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②前足部の力が増加し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③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が座る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④前足部の力が減少し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使用者が座る</a:t>
            </a:r>
            <a:endParaRPr kumimoji="1" lang="en-US" altLang="ja-JP" sz="2000" dirty="0"/>
          </a:p>
          <a:p>
            <a:endParaRPr kumimoji="1" lang="ja-JP" altLang="en-US" sz="1600" dirty="0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7294136" y="291177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7300834" y="382261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7300834" y="446604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5DADA64-9203-4DCC-A17A-6D642641633E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922569" y="5242207"/>
            <a:ext cx="4303978" cy="8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赤線→</a:t>
            </a:r>
            <a:r>
              <a:rPr kumimoji="1" lang="en-US" altLang="ja-JP" dirty="0">
                <a:solidFill>
                  <a:schemeClr val="tx1"/>
                </a:solidFill>
              </a:rPr>
              <a:t>NAO</a:t>
            </a:r>
            <a:r>
              <a:rPr kumimoji="1" lang="ja-JP" altLang="en-US" dirty="0">
                <a:solidFill>
                  <a:schemeClr val="tx1"/>
                </a:solidFill>
              </a:rPr>
              <a:t>の状態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その他→人の足底センサの値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2BD360F-ADEB-4C69-B045-2BE2C087BD26}"/>
              </a:ext>
            </a:extLst>
          </p:cNvPr>
          <p:cNvGrpSpPr/>
          <p:nvPr/>
        </p:nvGrpSpPr>
        <p:grpSpPr>
          <a:xfrm>
            <a:off x="111813" y="1962854"/>
            <a:ext cx="5618722" cy="3282479"/>
            <a:chOff x="111813" y="1962854"/>
            <a:chExt cx="5618722" cy="328247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BDE6D7A-7049-4CE3-B032-6B17C2477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13" y="1962854"/>
              <a:ext cx="5618722" cy="3282479"/>
            </a:xfrm>
            <a:prstGeom prst="rect">
              <a:avLst/>
            </a:prstGeom>
          </p:spPr>
        </p:pic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46C5B30-965B-474B-BC20-8001EC57BBEF}"/>
                </a:ext>
              </a:extLst>
            </p:cNvPr>
            <p:cNvGrpSpPr/>
            <p:nvPr/>
          </p:nvGrpSpPr>
          <p:grpSpPr>
            <a:xfrm>
              <a:off x="922569" y="1979335"/>
              <a:ext cx="397565" cy="495789"/>
              <a:chOff x="922569" y="1979335"/>
              <a:chExt cx="397565" cy="495789"/>
            </a:xfrm>
          </p:grpSpPr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DA90FAF9-FE1F-4B16-ACDA-87C1CF1ECD79}"/>
                  </a:ext>
                </a:extLst>
              </p:cNvPr>
              <p:cNvSpPr/>
              <p:nvPr/>
            </p:nvSpPr>
            <p:spPr>
              <a:xfrm rot="10800000">
                <a:off x="990234" y="2276808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ローチャート: 結合子 15">
                <a:extLst>
                  <a:ext uri="{FF2B5EF4-FFF2-40B4-BE49-F238E27FC236}">
                    <a16:creationId xmlns:a16="http://schemas.microsoft.com/office/drawing/2014/main" id="{596555AC-2F4A-4CDE-8788-E5C4496B0CF1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CB9783AC-E0E4-4B6A-A715-442161A63D8B}"/>
                </a:ext>
              </a:extLst>
            </p:cNvPr>
            <p:cNvGrpSpPr/>
            <p:nvPr/>
          </p:nvGrpSpPr>
          <p:grpSpPr>
            <a:xfrm>
              <a:off x="1320134" y="3661710"/>
              <a:ext cx="488248" cy="437967"/>
              <a:chOff x="870553" y="2017448"/>
              <a:chExt cx="488248" cy="437967"/>
            </a:xfrm>
          </p:grpSpPr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C8E14B8F-B855-40C0-8036-1A15D56E979C}"/>
                  </a:ext>
                </a:extLst>
              </p:cNvPr>
              <p:cNvSpPr/>
              <p:nvPr/>
            </p:nvSpPr>
            <p:spPr>
              <a:xfrm rot="7767275">
                <a:off x="1128526" y="2225141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ローチャート: 結合子 41">
                <a:extLst>
                  <a:ext uri="{FF2B5EF4-FFF2-40B4-BE49-F238E27FC236}">
                    <a16:creationId xmlns:a16="http://schemas.microsoft.com/office/drawing/2014/main" id="{F5E8389C-6545-451A-9CCE-CEA93ED92095}"/>
                  </a:ext>
                </a:extLst>
              </p:cNvPr>
              <p:cNvSpPr/>
              <p:nvPr/>
            </p:nvSpPr>
            <p:spPr>
              <a:xfrm>
                <a:off x="870553" y="2017448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5586D63-B6B3-4AAA-9817-0F1051077B32}"/>
                </a:ext>
              </a:extLst>
            </p:cNvPr>
            <p:cNvGrpSpPr/>
            <p:nvPr/>
          </p:nvGrpSpPr>
          <p:grpSpPr>
            <a:xfrm>
              <a:off x="2229358" y="4455940"/>
              <a:ext cx="483767" cy="397927"/>
              <a:chOff x="836367" y="1978039"/>
              <a:chExt cx="483767" cy="397927"/>
            </a:xfrm>
          </p:grpSpPr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8CD969AF-BB87-4777-B274-1CA987A6ED6B}"/>
                  </a:ext>
                </a:extLst>
              </p:cNvPr>
              <p:cNvSpPr/>
              <p:nvPr/>
            </p:nvSpPr>
            <p:spPr>
              <a:xfrm rot="11620913">
                <a:off x="836367" y="1978039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ローチャート: 結合子 53">
                <a:extLst>
                  <a:ext uri="{FF2B5EF4-FFF2-40B4-BE49-F238E27FC236}">
                    <a16:creationId xmlns:a16="http://schemas.microsoft.com/office/drawing/2014/main" id="{CB42E08C-2D31-4984-B96D-89762326BD7E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B71002D1-0832-4173-B897-5DF1CE017380}"/>
                </a:ext>
              </a:extLst>
            </p:cNvPr>
            <p:cNvGrpSpPr/>
            <p:nvPr/>
          </p:nvGrpSpPr>
          <p:grpSpPr>
            <a:xfrm>
              <a:off x="2431930" y="3416112"/>
              <a:ext cx="457948" cy="464911"/>
              <a:chOff x="2519000" y="3379669"/>
              <a:chExt cx="457948" cy="464911"/>
            </a:xfrm>
          </p:grpSpPr>
          <p:sp>
            <p:nvSpPr>
              <p:cNvPr id="56" name="二等辺三角形 55">
                <a:extLst>
                  <a:ext uri="{FF2B5EF4-FFF2-40B4-BE49-F238E27FC236}">
                    <a16:creationId xmlns:a16="http://schemas.microsoft.com/office/drawing/2014/main" id="{BCAE8782-BE05-4D97-96D1-F18FD2E15009}"/>
                  </a:ext>
                </a:extLst>
              </p:cNvPr>
              <p:cNvSpPr/>
              <p:nvPr/>
            </p:nvSpPr>
            <p:spPr>
              <a:xfrm rot="13821406">
                <a:off x="2487041" y="3614306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ローチャート: 結合子 56">
                <a:extLst>
                  <a:ext uri="{FF2B5EF4-FFF2-40B4-BE49-F238E27FC236}">
                    <a16:creationId xmlns:a16="http://schemas.microsoft.com/office/drawing/2014/main" id="{090CC8FD-8D60-40FA-B7E1-667254A6942B}"/>
                  </a:ext>
                </a:extLst>
              </p:cNvPr>
              <p:cNvSpPr/>
              <p:nvPr/>
            </p:nvSpPr>
            <p:spPr>
              <a:xfrm>
                <a:off x="2579383" y="3379669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3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371</Words>
  <Application>Microsoft Office PowerPoint</Application>
  <PresentationFormat>画面に合わせる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Abadi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新田怜香</dc:creator>
  <cp:lastModifiedBy>新田怜香</cp:lastModifiedBy>
  <cp:revision>60</cp:revision>
  <dcterms:created xsi:type="dcterms:W3CDTF">2019-07-25T02:16:57Z</dcterms:created>
  <dcterms:modified xsi:type="dcterms:W3CDTF">2019-10-31T08:41:21Z</dcterms:modified>
</cp:coreProperties>
</file>