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5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07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8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4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0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74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9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1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05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98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7994-B99F-41B6-9BC3-DBA2572ADAE7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F947-590D-4125-9F6A-42394C61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4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726B1743-F7A7-4CD4-A0DE-9866A420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DDBBA7-FA72-49C2-9F65-CE963D48D328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B86B29-7B15-46DA-8F1E-7DE304B7E3EB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51F61FA-D089-4849-AA9D-C43B6C89C253}"/>
              </a:ext>
            </a:extLst>
          </p:cNvPr>
          <p:cNvGrpSpPr/>
          <p:nvPr/>
        </p:nvGrpSpPr>
        <p:grpSpPr>
          <a:xfrm>
            <a:off x="122865" y="3946136"/>
            <a:ext cx="6860114" cy="901121"/>
            <a:chOff x="409452" y="1918964"/>
            <a:chExt cx="3782971" cy="673489"/>
          </a:xfrm>
          <a:solidFill>
            <a:schemeClr val="bg1"/>
          </a:solidFill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51F037B-D746-49EC-827D-C43936717C05}"/>
                </a:ext>
              </a:extLst>
            </p:cNvPr>
            <p:cNvSpPr/>
            <p:nvPr/>
          </p:nvSpPr>
          <p:spPr>
            <a:xfrm>
              <a:off x="667057" y="1918964"/>
              <a:ext cx="3525366" cy="673489"/>
            </a:xfrm>
            <a:prstGeom prst="rect">
              <a:avLst/>
            </a:prstGeom>
            <a:grpFill/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kumimoji="1" lang="en-US" altLang="ja-JP" sz="1600" dirty="0">
                  <a:solidFill>
                    <a:schemeClr val="tx1"/>
                  </a:solidFill>
                </a:rPr>
                <a:t>NAO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がトレーニングのガイドを行う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　　トレーニングを共に行うガイド役が見本を見せることで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　　適切なリハビリ効果を得られる</a:t>
              </a:r>
              <a:r>
                <a:rPr kumimoji="1" lang="ja-JP" altLang="en-US" sz="2000" dirty="0">
                  <a:solidFill>
                    <a:schemeClr val="tx1"/>
                  </a:solidFill>
                </a:rPr>
                <a:t>　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　　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387A9CA-2D83-45B7-8DAA-1B9FE1276937}"/>
                </a:ext>
              </a:extLst>
            </p:cNvPr>
            <p:cNvSpPr/>
            <p:nvPr/>
          </p:nvSpPr>
          <p:spPr>
            <a:xfrm>
              <a:off x="409452" y="1918965"/>
              <a:ext cx="229386" cy="66424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特徴②</a:t>
              </a: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83F243C3-7F93-4683-A5D3-AE9040C58E16}"/>
                </a:ext>
              </a:extLst>
            </p:cNvPr>
            <p:cNvSpPr/>
            <p:nvPr/>
          </p:nvSpPr>
          <p:spPr>
            <a:xfrm>
              <a:off x="731514" y="2220323"/>
              <a:ext cx="229386" cy="341781"/>
            </a:xfrm>
            <a:prstGeom prst="rightArrow">
              <a:avLst/>
            </a:prstGeom>
            <a:solidFill>
              <a:srgbClr val="FF66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81A5C54-4E3B-4CE9-8F09-1DD0517F3DC4}"/>
              </a:ext>
            </a:extLst>
          </p:cNvPr>
          <p:cNvGrpSpPr/>
          <p:nvPr/>
        </p:nvGrpSpPr>
        <p:grpSpPr>
          <a:xfrm>
            <a:off x="137034" y="2799858"/>
            <a:ext cx="6860114" cy="897441"/>
            <a:chOff x="-365883" y="2802236"/>
            <a:chExt cx="6821945" cy="897441"/>
          </a:xfrm>
          <a:solidFill>
            <a:schemeClr val="bg1"/>
          </a:solidFill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FEC75CA-D33D-4579-8B82-1E8768097B08}"/>
                </a:ext>
              </a:extLst>
            </p:cNvPr>
            <p:cNvGrpSpPr/>
            <p:nvPr/>
          </p:nvGrpSpPr>
          <p:grpSpPr>
            <a:xfrm>
              <a:off x="64038" y="2802236"/>
              <a:ext cx="6392024" cy="887080"/>
              <a:chOff x="1975791" y="3027416"/>
              <a:chExt cx="5754421" cy="887080"/>
            </a:xfrm>
            <a:grpFill/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2373D1DC-A620-45E5-8847-DD8FEF28CAD0}"/>
                  </a:ext>
                </a:extLst>
              </p:cNvPr>
              <p:cNvSpPr/>
              <p:nvPr/>
            </p:nvSpPr>
            <p:spPr>
              <a:xfrm>
                <a:off x="1975791" y="3027416"/>
                <a:ext cx="5754421" cy="887080"/>
              </a:xfrm>
              <a:prstGeom prst="rect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kumimoji="1" lang="ja-JP" altLang="en-US" sz="1600" dirty="0">
                    <a:solidFill>
                      <a:schemeClr val="tx1"/>
                    </a:solidFill>
                  </a:rPr>
                  <a:t>前向きな言葉をかける　</a:t>
                </a:r>
              </a:p>
              <a:p>
                <a:pPr algn="just"/>
                <a:r>
                  <a:rPr kumimoji="1" lang="ja-JP" altLang="en-US" sz="1600" dirty="0">
                    <a:solidFill>
                      <a:schemeClr val="tx1"/>
                    </a:solidFill>
                  </a:rPr>
                  <a:t>　　トレーニングのモチベーション向上のためには肯定的な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kumimoji="1" lang="ja-JP" altLang="en-US" sz="1600" dirty="0">
                    <a:solidFill>
                      <a:schemeClr val="tx1"/>
                    </a:solidFill>
                  </a:rPr>
                  <a:t>　　評価を含む励ましや目標を示す言葉が 効果的である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kumimoji="1" lang="ja-JP" altLang="en-US" dirty="0">
                    <a:solidFill>
                      <a:schemeClr val="tx1"/>
                    </a:solidFill>
                  </a:rPr>
                  <a:t>　　　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矢印: 右 38">
                <a:extLst>
                  <a:ext uri="{FF2B5EF4-FFF2-40B4-BE49-F238E27FC236}">
                    <a16:creationId xmlns:a16="http://schemas.microsoft.com/office/drawing/2014/main" id="{45A80AD0-4A9C-4E91-A73D-C2497AD5B17D}"/>
                  </a:ext>
                </a:extLst>
              </p:cNvPr>
              <p:cNvSpPr/>
              <p:nvPr/>
            </p:nvSpPr>
            <p:spPr>
              <a:xfrm>
                <a:off x="2043212" y="3375091"/>
                <a:ext cx="302446" cy="406550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D4CD0DC-5D28-43C6-BEC5-59A5AF43617F}"/>
                </a:ext>
              </a:extLst>
            </p:cNvPr>
            <p:cNvSpPr/>
            <p:nvPr/>
          </p:nvSpPr>
          <p:spPr>
            <a:xfrm>
              <a:off x="-365883" y="2812596"/>
              <a:ext cx="414872" cy="887081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特徴①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595886E-3C3C-42F8-8A54-8E32E8D46FB7}"/>
              </a:ext>
            </a:extLst>
          </p:cNvPr>
          <p:cNvGrpSpPr/>
          <p:nvPr/>
        </p:nvGrpSpPr>
        <p:grpSpPr>
          <a:xfrm>
            <a:off x="137034" y="5109547"/>
            <a:ext cx="6860114" cy="871276"/>
            <a:chOff x="-405328" y="5130967"/>
            <a:chExt cx="6954790" cy="871276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249559B-2A86-439A-B5F5-2C49268447B6}"/>
                </a:ext>
              </a:extLst>
            </p:cNvPr>
            <p:cNvSpPr/>
            <p:nvPr/>
          </p:nvSpPr>
          <p:spPr>
            <a:xfrm>
              <a:off x="8890" y="5130968"/>
              <a:ext cx="6540572" cy="871275"/>
            </a:xfrm>
            <a:prstGeom prst="rect">
              <a:avLst/>
            </a:prstGeom>
            <a:noFill/>
            <a:ln w="5715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結果を表示する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en-US" altLang="ja-JP" sz="1600" dirty="0">
                  <a:solidFill>
                    <a:schemeClr val="tx1"/>
                  </a:solidFill>
                </a:rPr>
                <a:t>	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過去のデータと比較が可能　トレーニングによる成果を実感し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sz="1600" dirty="0">
                  <a:solidFill>
                    <a:schemeClr val="tx1"/>
                  </a:solidFill>
                </a:rPr>
                <a:t>　　やすくなりモチベーションアップにつながる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　　　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29B91062-90EB-4E1E-B392-3D53B13A41B7}"/>
                </a:ext>
              </a:extLst>
            </p:cNvPr>
            <p:cNvSpPr/>
            <p:nvPr/>
          </p:nvSpPr>
          <p:spPr>
            <a:xfrm>
              <a:off x="174499" y="5391217"/>
              <a:ext cx="375142" cy="446150"/>
            </a:xfrm>
            <a:prstGeom prst="rightArrow">
              <a:avLst/>
            </a:prstGeom>
            <a:solidFill>
              <a:srgbClr val="FF33CC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2E06CC7-1EF7-40B4-BCE7-C2B739D32B9A}"/>
                </a:ext>
              </a:extLst>
            </p:cNvPr>
            <p:cNvSpPr/>
            <p:nvPr/>
          </p:nvSpPr>
          <p:spPr>
            <a:xfrm>
              <a:off x="-405328" y="5130967"/>
              <a:ext cx="440999" cy="8712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特徴③</a:t>
              </a: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F8590A-C77C-4F30-AC5A-50645AB876D7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36B4625-8412-43F0-BEBE-DF1EA3F27172}"/>
              </a:ext>
            </a:extLst>
          </p:cNvPr>
          <p:cNvGrpSpPr/>
          <p:nvPr/>
        </p:nvGrpSpPr>
        <p:grpSpPr>
          <a:xfrm>
            <a:off x="137034" y="1546344"/>
            <a:ext cx="7449620" cy="993265"/>
            <a:chOff x="-2125258" y="1042040"/>
            <a:chExt cx="8251396" cy="113254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594BE64-ECE2-4970-BA48-643CAD961EA9}"/>
                </a:ext>
              </a:extLst>
            </p:cNvPr>
            <p:cNvSpPr/>
            <p:nvPr/>
          </p:nvSpPr>
          <p:spPr>
            <a:xfrm>
              <a:off x="-2125258" y="1430436"/>
              <a:ext cx="8251396" cy="74414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ja-JP" altLang="en-US" dirty="0">
                  <a:solidFill>
                    <a:schemeClr val="tx1"/>
                  </a:solidFill>
                </a:rPr>
                <a:t>高齢者の運動や，リハビリの場面において，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just"/>
              <a:r>
                <a:rPr lang="ja-JP" altLang="en-US" b="1" dirty="0">
                  <a:solidFill>
                    <a:srgbClr val="FF0000"/>
                  </a:solidFill>
                </a:rPr>
                <a:t>モチベーション向上のために</a:t>
              </a:r>
              <a:r>
                <a:rPr lang="ja-JP" altLang="en-US" dirty="0">
                  <a:solidFill>
                    <a:schemeClr val="tx1"/>
                  </a:solidFill>
                </a:rPr>
                <a:t>一緒に運動し声掛けを行う</a:t>
              </a:r>
              <a:r>
                <a:rPr lang="en-US" altLang="ja-JP" dirty="0">
                  <a:solidFill>
                    <a:schemeClr val="tx1"/>
                  </a:solidFill>
                </a:rPr>
                <a:t>RTC</a:t>
              </a:r>
              <a:r>
                <a:rPr lang="ja-JP" altLang="en-US" dirty="0">
                  <a:solidFill>
                    <a:schemeClr val="tx1"/>
                  </a:solidFill>
                </a:rPr>
                <a:t>群の開発 </a:t>
              </a:r>
              <a:endParaRPr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AC2C173-A592-4883-9186-A6BEB0914FAC}"/>
                </a:ext>
              </a:extLst>
            </p:cNvPr>
            <p:cNvSpPr/>
            <p:nvPr/>
          </p:nvSpPr>
          <p:spPr>
            <a:xfrm>
              <a:off x="-1993070" y="1042040"/>
              <a:ext cx="860949" cy="4291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</a:rPr>
                <a:t>目的</a:t>
              </a:r>
            </a:p>
          </p:txBody>
        </p: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0AC8BA90-B7A4-4A13-B244-AA3EE0FF0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15" r="8383" b="5419"/>
          <a:stretch/>
        </p:blipFill>
        <p:spPr>
          <a:xfrm>
            <a:off x="7048321" y="3105252"/>
            <a:ext cx="1983201" cy="29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DDBBA7-FA72-49C2-9F65-CE963D48D328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B86B29-7B15-46DA-8F1E-7DE304B7E3EB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7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58FDDE5-523F-4C03-AB4F-65F383A35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5794FBB-4ADA-4DF1-B2B3-2210DA071C0C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2681B03-D949-415F-956A-1AEF59B68498}"/>
              </a:ext>
            </a:extLst>
          </p:cNvPr>
          <p:cNvGrpSpPr/>
          <p:nvPr/>
        </p:nvGrpSpPr>
        <p:grpSpPr>
          <a:xfrm>
            <a:off x="274556" y="1758773"/>
            <a:ext cx="8594887" cy="4329402"/>
            <a:chOff x="72035" y="2397267"/>
            <a:chExt cx="8462365" cy="3700594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51F037B-D746-49EC-827D-C43936717C05}"/>
                </a:ext>
              </a:extLst>
            </p:cNvPr>
            <p:cNvSpPr/>
            <p:nvPr/>
          </p:nvSpPr>
          <p:spPr>
            <a:xfrm>
              <a:off x="72035" y="2584347"/>
              <a:ext cx="8462365" cy="3513514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①</a:t>
              </a:r>
              <a:r>
                <a:rPr lang="ja-JP" altLang="ja-JP" dirty="0">
                  <a:solidFill>
                    <a:schemeClr val="tx1"/>
                  </a:solidFill>
                </a:rPr>
                <a:t>座った状態</a:t>
              </a:r>
              <a:r>
                <a:rPr lang="ja-JP" altLang="en-US" dirty="0">
                  <a:solidFill>
                    <a:schemeClr val="tx1"/>
                  </a:solidFill>
                </a:rPr>
                <a:t>の使用者に対して</a:t>
              </a:r>
              <a:r>
                <a:rPr lang="en-US" altLang="ja-JP" dirty="0">
                  <a:solidFill>
                    <a:schemeClr val="tx1"/>
                  </a:solidFill>
                </a:rPr>
                <a:t>NAO</a:t>
              </a:r>
              <a:r>
                <a:rPr lang="ja-JP" altLang="ja-JP" dirty="0">
                  <a:solidFill>
                    <a:schemeClr val="tx1"/>
                  </a:solidFill>
                </a:rPr>
                <a:t>が「今日も頑張りましょう」</a:t>
              </a:r>
              <a:r>
                <a:rPr lang="ja-JP" altLang="en-US" dirty="0">
                  <a:solidFill>
                    <a:schemeClr val="tx1"/>
                  </a:solidFill>
                </a:rPr>
                <a:t>と</a:t>
              </a:r>
              <a:r>
                <a:rPr lang="ja-JP" altLang="ja-JP" dirty="0">
                  <a:solidFill>
                    <a:schemeClr val="tx1"/>
                  </a:solidFill>
                </a:rPr>
                <a:t>言葉をかけ</a:t>
              </a:r>
              <a:r>
                <a:rPr lang="ja-JP" altLang="en-US" dirty="0">
                  <a:solidFill>
                    <a:schemeClr val="tx1"/>
                  </a:solidFill>
                </a:rPr>
                <a:t>る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②</a:t>
              </a:r>
              <a:r>
                <a:rPr lang="en-US" altLang="ja-JP" dirty="0">
                  <a:solidFill>
                    <a:schemeClr val="tx1"/>
                  </a:solidFill>
                </a:rPr>
                <a:t>NAO</a:t>
              </a:r>
              <a:r>
                <a:rPr lang="ja-JP" altLang="en-US" dirty="0">
                  <a:solidFill>
                    <a:schemeClr val="tx1"/>
                  </a:solidFill>
                </a:rPr>
                <a:t>が</a:t>
              </a:r>
              <a:r>
                <a:rPr lang="ja-JP" altLang="ja-JP" dirty="0">
                  <a:solidFill>
                    <a:schemeClr val="tx1"/>
                  </a:solidFill>
                </a:rPr>
                <a:t>「僕みたいに立ってね」と言い立ち上がる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③</a:t>
              </a:r>
              <a:r>
                <a:rPr lang="ja-JP" altLang="ja-JP" dirty="0">
                  <a:solidFill>
                    <a:schemeClr val="tx1"/>
                  </a:solidFill>
                </a:rPr>
                <a:t>使用者が立ち</a:t>
              </a:r>
              <a:r>
                <a:rPr lang="ja-JP" altLang="en-US" dirty="0">
                  <a:solidFill>
                    <a:schemeClr val="tx1"/>
                  </a:solidFill>
                </a:rPr>
                <a:t>上がったことをセンサで判断する</a:t>
              </a:r>
              <a:r>
                <a:rPr lang="ja-JP" altLang="ja-JP" dirty="0">
                  <a:solidFill>
                    <a:schemeClr val="tx1"/>
                  </a:solidFill>
                </a:rPr>
                <a:t>と「上手に立てたね」など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　</a:t>
              </a:r>
              <a:r>
                <a:rPr lang="ja-JP" altLang="ja-JP" dirty="0">
                  <a:solidFill>
                    <a:schemeClr val="tx1"/>
                  </a:solidFill>
                </a:rPr>
                <a:t>の励ましの言葉や「重心が左に偏っています」などのアドバイスをかける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387A9CA-2D83-45B7-8DAA-1B9FE1276937}"/>
                </a:ext>
              </a:extLst>
            </p:cNvPr>
            <p:cNvSpPr/>
            <p:nvPr/>
          </p:nvSpPr>
          <p:spPr>
            <a:xfrm>
              <a:off x="272132" y="2397267"/>
              <a:ext cx="996474" cy="37415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概要</a:t>
              </a: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B7E44DC-4C68-4A52-AA8D-42ACBD469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967" y="3828079"/>
              <a:ext cx="6910324" cy="226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62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952D5C9-F825-4FCD-9E37-E09B79E514A5}"/>
              </a:ext>
            </a:extLst>
          </p:cNvPr>
          <p:cNvSpPr/>
          <p:nvPr/>
        </p:nvSpPr>
        <p:spPr>
          <a:xfrm>
            <a:off x="49135" y="1576364"/>
            <a:ext cx="5232327" cy="45122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02017B-0722-4C87-AAA7-D541A6A35052}"/>
              </a:ext>
            </a:extLst>
          </p:cNvPr>
          <p:cNvSpPr/>
          <p:nvPr/>
        </p:nvSpPr>
        <p:spPr>
          <a:xfrm>
            <a:off x="168040" y="1365906"/>
            <a:ext cx="2031821" cy="42091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システムの構成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9419F9-4A76-4A40-BFFA-E61EC58FCB76}"/>
              </a:ext>
            </a:extLst>
          </p:cNvPr>
          <p:cNvSpPr/>
          <p:nvPr/>
        </p:nvSpPr>
        <p:spPr>
          <a:xfrm>
            <a:off x="5385130" y="2253291"/>
            <a:ext cx="3709735" cy="38373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D27BE16-20E6-40A0-B6F0-620710098598}"/>
              </a:ext>
            </a:extLst>
          </p:cNvPr>
          <p:cNvSpPr/>
          <p:nvPr/>
        </p:nvSpPr>
        <p:spPr>
          <a:xfrm>
            <a:off x="5538062" y="2005908"/>
            <a:ext cx="1862563" cy="3966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システムの流れ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444D15-8465-4DF4-94A6-52C9CEF0AD86}"/>
              </a:ext>
            </a:extLst>
          </p:cNvPr>
          <p:cNvSpPr txBox="1"/>
          <p:nvPr/>
        </p:nvSpPr>
        <p:spPr>
          <a:xfrm>
            <a:off x="5316004" y="2463808"/>
            <a:ext cx="4030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①使用者が音声で開始の合図をだす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②立ち上がりの回数を入力する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③</a:t>
            </a:r>
            <a:r>
              <a:rPr kumimoji="1" lang="en-US" altLang="ja-JP" dirty="0"/>
              <a:t>NAO</a:t>
            </a:r>
            <a:r>
              <a:rPr kumimoji="1" lang="ja-JP" altLang="en-US" dirty="0"/>
              <a:t>がガイド役となって</a:t>
            </a:r>
            <a:endParaRPr kumimoji="1" lang="en-US" altLang="ja-JP" dirty="0"/>
          </a:p>
          <a:p>
            <a:r>
              <a:rPr kumimoji="1" lang="ja-JP" altLang="en-US" dirty="0"/>
              <a:t>立ち上がりトレーニングを行う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④</a:t>
            </a:r>
            <a:r>
              <a:rPr kumimoji="1" lang="en-US" altLang="ja-JP" dirty="0"/>
              <a:t>NAO</a:t>
            </a:r>
            <a:r>
              <a:rPr kumimoji="1" lang="ja-JP" altLang="en-US" dirty="0"/>
              <a:t>がアドバイスをする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⑤立ち上がり回数が目標に到達する　　</a:t>
            </a:r>
            <a:r>
              <a:rPr kumimoji="1" lang="en-US" altLang="ja-JP" dirty="0"/>
              <a:t>                </a:t>
            </a:r>
          </a:p>
          <a:p>
            <a:r>
              <a:rPr kumimoji="1" lang="ja-JP" altLang="en-US" dirty="0"/>
              <a:t>　とトレーニングに要した時間が</a:t>
            </a:r>
            <a:endParaRPr kumimoji="1" lang="en-US" altLang="ja-JP" dirty="0"/>
          </a:p>
          <a:p>
            <a:r>
              <a:rPr kumimoji="1" lang="ja-JP" altLang="en-US" dirty="0"/>
              <a:t>　表示される</a:t>
            </a: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232B0560-6648-40BC-BFDE-C7B81BC6F48C}"/>
              </a:ext>
            </a:extLst>
          </p:cNvPr>
          <p:cNvSpPr/>
          <p:nvPr/>
        </p:nvSpPr>
        <p:spPr>
          <a:xfrm>
            <a:off x="6867269" y="2752935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309CCDC8-59F5-4C52-815A-02ABB5A68FE0}"/>
              </a:ext>
            </a:extLst>
          </p:cNvPr>
          <p:cNvSpPr/>
          <p:nvPr/>
        </p:nvSpPr>
        <p:spPr>
          <a:xfrm>
            <a:off x="6867269" y="3328724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0D231CC1-6D20-4829-A3C0-29306FA5D3ED}"/>
              </a:ext>
            </a:extLst>
          </p:cNvPr>
          <p:cNvSpPr/>
          <p:nvPr/>
        </p:nvSpPr>
        <p:spPr>
          <a:xfrm>
            <a:off x="6868398" y="4138357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矢印: 下 47">
            <a:extLst>
              <a:ext uri="{FF2B5EF4-FFF2-40B4-BE49-F238E27FC236}">
                <a16:creationId xmlns:a16="http://schemas.microsoft.com/office/drawing/2014/main" id="{493EE7A0-396D-47D7-B97B-8618569DFC2B}"/>
              </a:ext>
            </a:extLst>
          </p:cNvPr>
          <p:cNvSpPr/>
          <p:nvPr/>
        </p:nvSpPr>
        <p:spPr>
          <a:xfrm>
            <a:off x="6867269" y="4658123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A192137-127D-454B-A988-37DAA22F7F1B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5FDDEC5-309D-450C-97DC-9BF1805E58EE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4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9C4710A-7481-4847-8E3B-6E7F71EA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99CAE29-754C-4306-9F9D-99F0CE228C85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ED794D5-BCB8-4AF7-913F-1A3D01D4CCA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699" y="1758773"/>
            <a:ext cx="5488927" cy="42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3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952D5C9-F825-4FCD-9E37-E09B79E514A5}"/>
              </a:ext>
            </a:extLst>
          </p:cNvPr>
          <p:cNvSpPr/>
          <p:nvPr/>
        </p:nvSpPr>
        <p:spPr>
          <a:xfrm>
            <a:off x="49135" y="1576364"/>
            <a:ext cx="5232327" cy="45122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02017B-0722-4C87-AAA7-D541A6A35052}"/>
              </a:ext>
            </a:extLst>
          </p:cNvPr>
          <p:cNvSpPr/>
          <p:nvPr/>
        </p:nvSpPr>
        <p:spPr>
          <a:xfrm>
            <a:off x="168040" y="1365906"/>
            <a:ext cx="2151090" cy="42091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足底センサ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9419F9-4A76-4A40-BFFA-E61EC58FCB76}"/>
              </a:ext>
            </a:extLst>
          </p:cNvPr>
          <p:cNvSpPr/>
          <p:nvPr/>
        </p:nvSpPr>
        <p:spPr>
          <a:xfrm>
            <a:off x="5385130" y="2253291"/>
            <a:ext cx="3709735" cy="38373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D27BE16-20E6-40A0-B6F0-620710098598}"/>
              </a:ext>
            </a:extLst>
          </p:cNvPr>
          <p:cNvSpPr/>
          <p:nvPr/>
        </p:nvSpPr>
        <p:spPr>
          <a:xfrm>
            <a:off x="5538062" y="2005908"/>
            <a:ext cx="1862563" cy="3966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機器の配置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A192137-127D-454B-A988-37DAA22F7F1B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5FDDEC5-309D-450C-97DC-9BF1805E58EE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4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9C4710A-7481-4847-8E3B-6E7F71EA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76A6F6-3D77-49F4-BC3E-A3D20BE4A5EE}"/>
              </a:ext>
            </a:extLst>
          </p:cNvPr>
          <p:cNvSpPr/>
          <p:nvPr/>
        </p:nvSpPr>
        <p:spPr>
          <a:xfrm>
            <a:off x="281239" y="4933589"/>
            <a:ext cx="4768117" cy="1117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圧力センサ（</a:t>
            </a:r>
            <a:r>
              <a:rPr kumimoji="1" lang="en-US" altLang="ja-JP" dirty="0">
                <a:solidFill>
                  <a:schemeClr val="tx1"/>
                </a:solidFill>
              </a:rPr>
              <a:t>FSR-408</a:t>
            </a:r>
            <a:r>
              <a:rPr kumimoji="1" lang="ja-JP" altLang="en-US" dirty="0">
                <a:solidFill>
                  <a:schemeClr val="tx1"/>
                </a:solidFill>
              </a:rPr>
              <a:t>）を複数設置し足底にかかる荷重を測定する足底センサを作成した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センサ値の変化から立ち上がりや座り込みの検出を行う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3166B8-B08A-4B02-B84F-683AC4C92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03" y="1952045"/>
            <a:ext cx="3567216" cy="271803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C263C6-D4B1-4291-A303-AE9743A15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287" y="2522471"/>
            <a:ext cx="3037122" cy="324247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2178FB2-F6D7-4F13-87C4-03A641AE6412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</p:spTree>
    <p:extLst>
      <p:ext uri="{BB962C8B-B14F-4D97-AF65-F5344CB8AC3E}">
        <p14:creationId xmlns:p14="http://schemas.microsoft.com/office/powerpoint/2010/main" val="373509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952D5C9-F825-4FCD-9E37-E09B79E514A5}"/>
              </a:ext>
            </a:extLst>
          </p:cNvPr>
          <p:cNvSpPr/>
          <p:nvPr/>
        </p:nvSpPr>
        <p:spPr>
          <a:xfrm>
            <a:off x="111813" y="1591933"/>
            <a:ext cx="5630556" cy="45122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03582-C5AF-44AE-8545-4DD551269CAA}"/>
              </a:ext>
            </a:extLst>
          </p:cNvPr>
          <p:cNvGrpSpPr/>
          <p:nvPr/>
        </p:nvGrpSpPr>
        <p:grpSpPr>
          <a:xfrm>
            <a:off x="0" y="6210575"/>
            <a:ext cx="9144000" cy="647429"/>
            <a:chOff x="-1919702" y="8585106"/>
            <a:chExt cx="21216813" cy="198053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8F71534-13AA-42CC-A3A5-B558D317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3AD357F-169A-4590-9610-F519E709F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21"/>
              <a:ext cx="12845312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4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SHIBAURA INSTITUTE OF TECHNOLOGY</a:t>
              </a: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6845DA-1A3C-408D-8674-5EA84F2E1C47}"/>
              </a:ext>
            </a:extLst>
          </p:cNvPr>
          <p:cNvGrpSpPr/>
          <p:nvPr/>
        </p:nvGrpSpPr>
        <p:grpSpPr>
          <a:xfrm>
            <a:off x="0" y="1"/>
            <a:ext cx="9144000" cy="420915"/>
            <a:chOff x="-1919702" y="8585106"/>
            <a:chExt cx="21216813" cy="1980532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FED496A-9A7E-478C-9711-C1AA85FB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19702" y="8585106"/>
              <a:ext cx="21216813" cy="1980532"/>
            </a:xfrm>
            <a:prstGeom prst="rect">
              <a:avLst/>
            </a:prstGeom>
            <a:solidFill>
              <a:srgbClr val="53A4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61AB4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CC0DB16-272D-457A-9F96-B0109163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99" y="8774818"/>
              <a:ext cx="13881615" cy="17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2121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000" b="1" dirty="0">
                  <a:solidFill>
                    <a:srgbClr val="FFFFFF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　</a:t>
              </a:r>
              <a:endParaRPr lang="ja-JP" altLang="ja-JP" sz="1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A35082-9910-480D-815A-B7DD5CA9E4F3}"/>
              </a:ext>
            </a:extLst>
          </p:cNvPr>
          <p:cNvSpPr/>
          <p:nvPr/>
        </p:nvSpPr>
        <p:spPr>
          <a:xfrm>
            <a:off x="2541399" y="0"/>
            <a:ext cx="4572000" cy="63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Intelligent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Mechanical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Systems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b="1" kern="1400" dirty="0">
                <a:solidFill>
                  <a:srgbClr val="FFFFFF"/>
                </a:solidFill>
                <a:latin typeface="HGS創英角ｺﾞｼｯｸUB" panose="020B0900000000000000" pitchFamily="50" charset="-128"/>
              </a:rPr>
              <a:t>Lab.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altLang="ja-JP" sz="800" kern="1400" dirty="0">
                <a:solidFill>
                  <a:srgbClr val="000000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rPr>
              <a:t> </a:t>
            </a:r>
            <a:endParaRPr lang="en-US" altLang="ja-JP" sz="800" kern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02017B-0722-4C87-AAA7-D541A6A35052}"/>
              </a:ext>
            </a:extLst>
          </p:cNvPr>
          <p:cNvSpPr/>
          <p:nvPr/>
        </p:nvSpPr>
        <p:spPr>
          <a:xfrm>
            <a:off x="363253" y="1367100"/>
            <a:ext cx="2151090" cy="42091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タイミング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99419F9-4A76-4A40-BFFA-E61EC58FCB76}"/>
              </a:ext>
            </a:extLst>
          </p:cNvPr>
          <p:cNvSpPr/>
          <p:nvPr/>
        </p:nvSpPr>
        <p:spPr>
          <a:xfrm>
            <a:off x="6028391" y="2253291"/>
            <a:ext cx="3066473" cy="38373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D27BE16-20E6-40A0-B6F0-620710098598}"/>
              </a:ext>
            </a:extLst>
          </p:cNvPr>
          <p:cNvSpPr/>
          <p:nvPr/>
        </p:nvSpPr>
        <p:spPr>
          <a:xfrm>
            <a:off x="6519601" y="2020421"/>
            <a:ext cx="1862563" cy="3966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使用の流れ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444D15-8465-4DF4-94A6-52C9CEF0AD86}"/>
              </a:ext>
            </a:extLst>
          </p:cNvPr>
          <p:cNvSpPr txBox="1"/>
          <p:nvPr/>
        </p:nvSpPr>
        <p:spPr>
          <a:xfrm>
            <a:off x="6175440" y="2564759"/>
            <a:ext cx="27723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①</a:t>
            </a:r>
            <a:r>
              <a:rPr kumimoji="1" lang="en-US" altLang="ja-JP" sz="2000" dirty="0"/>
              <a:t>NAO</a:t>
            </a:r>
            <a:r>
              <a:rPr kumimoji="1" lang="ja-JP" altLang="en-US" sz="2000" dirty="0"/>
              <a:t>が立ち上がる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②前足部の力が増加し</a:t>
            </a:r>
            <a:endParaRPr kumimoji="1" lang="en-US" altLang="ja-JP" sz="2000" dirty="0"/>
          </a:p>
          <a:p>
            <a:r>
              <a:rPr kumimoji="1" lang="ja-JP" altLang="en-US" sz="2000" dirty="0"/>
              <a:t>　使用者が立ち上がる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③</a:t>
            </a:r>
            <a:r>
              <a:rPr kumimoji="1" lang="en-US" altLang="ja-JP" sz="2000" dirty="0"/>
              <a:t>NAO</a:t>
            </a:r>
            <a:r>
              <a:rPr kumimoji="1" lang="ja-JP" altLang="en-US" sz="2000" dirty="0"/>
              <a:t>が座る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④前足部の力が減少し</a:t>
            </a:r>
            <a:endParaRPr kumimoji="1" lang="en-US" altLang="ja-JP" sz="2000" dirty="0"/>
          </a:p>
          <a:p>
            <a:r>
              <a:rPr kumimoji="1" lang="ja-JP" altLang="en-US" sz="2000" dirty="0"/>
              <a:t>　使用者が座る</a:t>
            </a:r>
            <a:endParaRPr kumimoji="1" lang="en-US" altLang="ja-JP" sz="2000" dirty="0"/>
          </a:p>
          <a:p>
            <a:endParaRPr kumimoji="1" lang="ja-JP" altLang="en-US" sz="1600" dirty="0"/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232B0560-6648-40BC-BFDE-C7B81BC6F48C}"/>
              </a:ext>
            </a:extLst>
          </p:cNvPr>
          <p:cNvSpPr/>
          <p:nvPr/>
        </p:nvSpPr>
        <p:spPr>
          <a:xfrm>
            <a:off x="7294136" y="2911774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309CCDC8-59F5-4C52-815A-02ABB5A68FE0}"/>
              </a:ext>
            </a:extLst>
          </p:cNvPr>
          <p:cNvSpPr/>
          <p:nvPr/>
        </p:nvSpPr>
        <p:spPr>
          <a:xfrm>
            <a:off x="7300834" y="3822617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0D231CC1-6D20-4829-A3C0-29306FA5D3ED}"/>
              </a:ext>
            </a:extLst>
          </p:cNvPr>
          <p:cNvSpPr/>
          <p:nvPr/>
        </p:nvSpPr>
        <p:spPr>
          <a:xfrm>
            <a:off x="7300834" y="4466045"/>
            <a:ext cx="341537" cy="29641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A192137-127D-454B-A988-37DAA22F7F1B}"/>
              </a:ext>
            </a:extLst>
          </p:cNvPr>
          <p:cNvSpPr txBox="1"/>
          <p:nvPr/>
        </p:nvSpPr>
        <p:spPr>
          <a:xfrm>
            <a:off x="-110998" y="473745"/>
            <a:ext cx="95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badi" panose="020B0604020202020204" pitchFamily="34" charset="0"/>
              </a:rPr>
              <a:t>2019</a:t>
            </a:r>
            <a:r>
              <a:rPr lang="ja-JP" altLang="en-US" dirty="0">
                <a:latin typeface="Abadi" panose="020B0604020202020204" pitchFamily="34" charset="0"/>
              </a:rPr>
              <a:t>年度</a:t>
            </a:r>
            <a:r>
              <a:rPr lang="en-US" altLang="ja-JP" dirty="0">
                <a:latin typeface="Abadi" panose="020B0604020202020204" pitchFamily="34" charset="0"/>
              </a:rPr>
              <a:t>RTM</a:t>
            </a:r>
            <a:r>
              <a:rPr lang="ja-JP" altLang="en-US" dirty="0">
                <a:latin typeface="Abadi" panose="020B0604020202020204" pitchFamily="34" charset="0"/>
              </a:rPr>
              <a:t>コンテスト</a:t>
            </a:r>
            <a:endParaRPr lang="en-US" altLang="ja-JP" sz="2400" dirty="0">
              <a:latin typeface="Abadi" panose="020B0604020202020204" pitchFamily="34" charset="0"/>
            </a:endParaRPr>
          </a:p>
          <a:p>
            <a:r>
              <a:rPr lang="en-US" altLang="ja-JP" sz="2400" b="1" dirty="0" err="1">
                <a:latin typeface="Abadi" panose="020B0604020202020204" pitchFamily="34" charset="0"/>
              </a:rPr>
              <a:t>ヒューマノイドロボットによる高齢者のためのトレーニングＲＴＣ</a:t>
            </a:r>
            <a:endParaRPr kumimoji="1" lang="ja-JP" altLang="en-US" sz="2400" b="1" dirty="0">
              <a:latin typeface="Abadi" panose="020B0604020202020204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5FDDEC5-309D-450C-97DC-9BF1805E58EE}"/>
              </a:ext>
            </a:extLst>
          </p:cNvPr>
          <p:cNvSpPr/>
          <p:nvPr/>
        </p:nvSpPr>
        <p:spPr>
          <a:xfrm>
            <a:off x="3" y="1179230"/>
            <a:ext cx="9144001" cy="781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5DADA64-9203-4DCC-A17A-6D642641633E}"/>
              </a:ext>
            </a:extLst>
          </p:cNvPr>
          <p:cNvSpPr txBox="1"/>
          <p:nvPr/>
        </p:nvSpPr>
        <p:spPr>
          <a:xfrm>
            <a:off x="5728972" y="1321332"/>
            <a:ext cx="381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新田怜香，大塚菜々</a:t>
            </a:r>
            <a:endParaRPr kumimoji="1" lang="en-US" altLang="ja-JP" sz="1600" dirty="0"/>
          </a:p>
          <a:p>
            <a:r>
              <a:rPr kumimoji="1" lang="ja-JP" altLang="en-US" sz="1600" dirty="0"/>
              <a:t>岡野憲，松日楽信人（芝浦工業大学）</a:t>
            </a:r>
          </a:p>
        </p:txBody>
      </p:sp>
      <p:pic>
        <p:nvPicPr>
          <p:cNvPr id="104" name="Picture 2" descr="「芝浦工業大学 校章」の画像検索結果&quot;">
            <a:extLst>
              <a:ext uri="{FF2B5EF4-FFF2-40B4-BE49-F238E27FC236}">
                <a16:creationId xmlns:a16="http://schemas.microsoft.com/office/drawing/2014/main" id="{69C4710A-7481-4847-8E3B-6E7F71EA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6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" y="6210575"/>
            <a:ext cx="593477" cy="6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76A6F6-3D77-49F4-BC3E-A3D20BE4A5EE}"/>
              </a:ext>
            </a:extLst>
          </p:cNvPr>
          <p:cNvSpPr/>
          <p:nvPr/>
        </p:nvSpPr>
        <p:spPr>
          <a:xfrm>
            <a:off x="922569" y="5242207"/>
            <a:ext cx="4303978" cy="8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赤線→</a:t>
            </a:r>
            <a:r>
              <a:rPr kumimoji="1" lang="en-US" altLang="ja-JP" dirty="0">
                <a:solidFill>
                  <a:schemeClr val="tx1"/>
                </a:solidFill>
              </a:rPr>
              <a:t>NAO</a:t>
            </a:r>
            <a:r>
              <a:rPr kumimoji="1" lang="ja-JP" altLang="en-US" dirty="0">
                <a:solidFill>
                  <a:schemeClr val="tx1"/>
                </a:solidFill>
              </a:rPr>
              <a:t>の状態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その他→人の足底センサの値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2BD360F-ADEB-4C69-B045-2BE2C087BD26}"/>
              </a:ext>
            </a:extLst>
          </p:cNvPr>
          <p:cNvGrpSpPr/>
          <p:nvPr/>
        </p:nvGrpSpPr>
        <p:grpSpPr>
          <a:xfrm>
            <a:off x="111813" y="1962854"/>
            <a:ext cx="5618722" cy="3282479"/>
            <a:chOff x="111813" y="1962854"/>
            <a:chExt cx="5618722" cy="328247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ABDE6D7A-7049-4CE3-B032-6B17C2477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813" y="1962854"/>
              <a:ext cx="5618722" cy="3282479"/>
            </a:xfrm>
            <a:prstGeom prst="rect">
              <a:avLst/>
            </a:prstGeom>
          </p:spPr>
        </p:pic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46C5B30-965B-474B-BC20-8001EC57BBEF}"/>
                </a:ext>
              </a:extLst>
            </p:cNvPr>
            <p:cNvGrpSpPr/>
            <p:nvPr/>
          </p:nvGrpSpPr>
          <p:grpSpPr>
            <a:xfrm>
              <a:off x="922569" y="1979335"/>
              <a:ext cx="397565" cy="495789"/>
              <a:chOff x="922569" y="1979335"/>
              <a:chExt cx="397565" cy="495789"/>
            </a:xfrm>
          </p:grpSpPr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DA90FAF9-FE1F-4B16-ACDA-87C1CF1ECD79}"/>
                  </a:ext>
                </a:extLst>
              </p:cNvPr>
              <p:cNvSpPr/>
              <p:nvPr/>
            </p:nvSpPr>
            <p:spPr>
              <a:xfrm rot="10800000">
                <a:off x="990234" y="2276808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フローチャート: 結合子 15">
                <a:extLst>
                  <a:ext uri="{FF2B5EF4-FFF2-40B4-BE49-F238E27FC236}">
                    <a16:creationId xmlns:a16="http://schemas.microsoft.com/office/drawing/2014/main" id="{596555AC-2F4A-4CDE-8788-E5C4496B0CF1}"/>
                  </a:ext>
                </a:extLst>
              </p:cNvPr>
              <p:cNvSpPr/>
              <p:nvPr/>
            </p:nvSpPr>
            <p:spPr>
              <a:xfrm>
                <a:off x="922569" y="1979335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CB9783AC-E0E4-4B6A-A715-442161A63D8B}"/>
                </a:ext>
              </a:extLst>
            </p:cNvPr>
            <p:cNvGrpSpPr/>
            <p:nvPr/>
          </p:nvGrpSpPr>
          <p:grpSpPr>
            <a:xfrm>
              <a:off x="1320134" y="3661710"/>
              <a:ext cx="488248" cy="437967"/>
              <a:chOff x="870553" y="2017448"/>
              <a:chExt cx="488248" cy="437967"/>
            </a:xfrm>
          </p:grpSpPr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C8E14B8F-B855-40C0-8036-1A15D56E979C}"/>
                  </a:ext>
                </a:extLst>
              </p:cNvPr>
              <p:cNvSpPr/>
              <p:nvPr/>
            </p:nvSpPr>
            <p:spPr>
              <a:xfrm rot="7767275">
                <a:off x="1128526" y="2225141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ローチャート: 結合子 41">
                <a:extLst>
                  <a:ext uri="{FF2B5EF4-FFF2-40B4-BE49-F238E27FC236}">
                    <a16:creationId xmlns:a16="http://schemas.microsoft.com/office/drawing/2014/main" id="{F5E8389C-6545-451A-9CCE-CEA93ED92095}"/>
                  </a:ext>
                </a:extLst>
              </p:cNvPr>
              <p:cNvSpPr/>
              <p:nvPr/>
            </p:nvSpPr>
            <p:spPr>
              <a:xfrm>
                <a:off x="870553" y="2017448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2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5586D63-B6B3-4AAA-9817-0F1051077B32}"/>
                </a:ext>
              </a:extLst>
            </p:cNvPr>
            <p:cNvGrpSpPr/>
            <p:nvPr/>
          </p:nvGrpSpPr>
          <p:grpSpPr>
            <a:xfrm>
              <a:off x="2229358" y="4455940"/>
              <a:ext cx="483767" cy="397927"/>
              <a:chOff x="836367" y="1978039"/>
              <a:chExt cx="483767" cy="397927"/>
            </a:xfrm>
          </p:grpSpPr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8CD969AF-BB87-4777-B274-1CA987A6ED6B}"/>
                  </a:ext>
                </a:extLst>
              </p:cNvPr>
              <p:cNvSpPr/>
              <p:nvPr/>
            </p:nvSpPr>
            <p:spPr>
              <a:xfrm rot="11620913">
                <a:off x="836367" y="1978039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ローチャート: 結合子 53">
                <a:extLst>
                  <a:ext uri="{FF2B5EF4-FFF2-40B4-BE49-F238E27FC236}">
                    <a16:creationId xmlns:a16="http://schemas.microsoft.com/office/drawing/2014/main" id="{CB42E08C-2D31-4984-B96D-89762326BD7E}"/>
                  </a:ext>
                </a:extLst>
              </p:cNvPr>
              <p:cNvSpPr/>
              <p:nvPr/>
            </p:nvSpPr>
            <p:spPr>
              <a:xfrm>
                <a:off x="922569" y="1979335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3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B71002D1-0832-4173-B897-5DF1CE017380}"/>
                </a:ext>
              </a:extLst>
            </p:cNvPr>
            <p:cNvGrpSpPr/>
            <p:nvPr/>
          </p:nvGrpSpPr>
          <p:grpSpPr>
            <a:xfrm>
              <a:off x="2431930" y="3416112"/>
              <a:ext cx="457948" cy="464911"/>
              <a:chOff x="2519000" y="3379669"/>
              <a:chExt cx="457948" cy="464911"/>
            </a:xfrm>
          </p:grpSpPr>
          <p:sp>
            <p:nvSpPr>
              <p:cNvPr id="56" name="二等辺三角形 55">
                <a:extLst>
                  <a:ext uri="{FF2B5EF4-FFF2-40B4-BE49-F238E27FC236}">
                    <a16:creationId xmlns:a16="http://schemas.microsoft.com/office/drawing/2014/main" id="{BCAE8782-BE05-4D97-96D1-F18FD2E15009}"/>
                  </a:ext>
                </a:extLst>
              </p:cNvPr>
              <p:cNvSpPr/>
              <p:nvPr/>
            </p:nvSpPr>
            <p:spPr>
              <a:xfrm rot="13821406">
                <a:off x="2487041" y="3614306"/>
                <a:ext cx="262233" cy="198316"/>
              </a:xfrm>
              <a:prstGeom prst="triangl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ローチャート: 結合子 56">
                <a:extLst>
                  <a:ext uri="{FF2B5EF4-FFF2-40B4-BE49-F238E27FC236}">
                    <a16:creationId xmlns:a16="http://schemas.microsoft.com/office/drawing/2014/main" id="{090CC8FD-8D60-40FA-B7E1-667254A6942B}"/>
                  </a:ext>
                </a:extLst>
              </p:cNvPr>
              <p:cNvSpPr/>
              <p:nvPr/>
            </p:nvSpPr>
            <p:spPr>
              <a:xfrm>
                <a:off x="2579383" y="3379669"/>
                <a:ext cx="397565" cy="396631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4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533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</TotalTime>
  <Words>506</Words>
  <Application>Microsoft Office PowerPoint</Application>
  <PresentationFormat>画面に合わせる (4:3)</PresentationFormat>
  <Paragraphs>98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HGS創英角ｺﾞｼｯｸUB</vt:lpstr>
      <vt:lpstr>Abadi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新田怜香</dc:creator>
  <cp:lastModifiedBy>新田怜香</cp:lastModifiedBy>
  <cp:revision>63</cp:revision>
  <dcterms:created xsi:type="dcterms:W3CDTF">2019-07-25T02:16:57Z</dcterms:created>
  <dcterms:modified xsi:type="dcterms:W3CDTF">2019-12-02T05:48:19Z</dcterms:modified>
</cp:coreProperties>
</file>