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79A0"/>
    <a:srgbClr val="E15759"/>
    <a:srgbClr val="FBDEDF"/>
    <a:srgbClr val="F28F2B"/>
    <a:srgbClr val="FDE8D9"/>
    <a:srgbClr val="4E79A8"/>
    <a:srgbClr val="BBB0AA"/>
    <a:srgbClr val="DCE5EE"/>
    <a:srgbClr val="FFFF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>
      <p:cViewPr>
        <p:scale>
          <a:sx n="96" d="100"/>
          <a:sy n="96" d="100"/>
        </p:scale>
        <p:origin x="14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70605"/>
            <a:ext cx="7772400" cy="397933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003397"/>
            <a:ext cx="6858000" cy="275960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AB1E-6CCD-AE4E-9C8F-B2C0199B8A21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55F9-14FB-BF43-AC84-C636AB6D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AB1E-6CCD-AE4E-9C8F-B2C0199B8A21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55F9-14FB-BF43-AC84-C636AB6D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1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08542"/>
            <a:ext cx="1971675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08542"/>
            <a:ext cx="5800725" cy="96863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AB1E-6CCD-AE4E-9C8F-B2C0199B8A21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55F9-14FB-BF43-AC84-C636AB6D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4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AB1E-6CCD-AE4E-9C8F-B2C0199B8A21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55F9-14FB-BF43-AC84-C636AB6D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3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849566"/>
            <a:ext cx="7886700" cy="47545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649107"/>
            <a:ext cx="7886700" cy="25003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AB1E-6CCD-AE4E-9C8F-B2C0199B8A21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55F9-14FB-BF43-AC84-C636AB6D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6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042708"/>
            <a:ext cx="388620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042708"/>
            <a:ext cx="388620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AB1E-6CCD-AE4E-9C8F-B2C0199B8A21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55F9-14FB-BF43-AC84-C636AB6D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6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8544"/>
            <a:ext cx="7886700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801938"/>
            <a:ext cx="3868340" cy="13731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175125"/>
            <a:ext cx="3868340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801938"/>
            <a:ext cx="3887391" cy="13731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175125"/>
            <a:ext cx="3887391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AB1E-6CCD-AE4E-9C8F-B2C0199B8A21}" type="datetimeFigureOut">
              <a:rPr lang="en-US" smtClean="0"/>
              <a:t>6/3/25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55F9-14FB-BF43-AC84-C636AB6D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1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AB1E-6CCD-AE4E-9C8F-B2C0199B8A21}" type="datetimeFigureOut">
              <a:rPr lang="en-US" smtClean="0"/>
              <a:t>6/3/25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55F9-14FB-BF43-AC84-C636AB6D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8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AB1E-6CCD-AE4E-9C8F-B2C0199B8A21}" type="datetimeFigureOut">
              <a:rPr lang="en-US" smtClean="0"/>
              <a:t>6/3/25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55F9-14FB-BF43-AC84-C636AB6D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2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62000"/>
            <a:ext cx="2949178" cy="2667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645711"/>
            <a:ext cx="4629150" cy="81227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429000"/>
            <a:ext cx="2949178" cy="635264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AB1E-6CCD-AE4E-9C8F-B2C0199B8A21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55F9-14FB-BF43-AC84-C636AB6D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62000"/>
            <a:ext cx="2949178" cy="2667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645711"/>
            <a:ext cx="4629150" cy="812270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429000"/>
            <a:ext cx="2949178" cy="635264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AB1E-6CCD-AE4E-9C8F-B2C0199B8A21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55F9-14FB-BF43-AC84-C636AB6D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9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08544"/>
            <a:ext cx="7886700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042708"/>
            <a:ext cx="7886700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0593919"/>
            <a:ext cx="20574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BDAB1E-6CCD-AE4E-9C8F-B2C0199B8A21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0593919"/>
            <a:ext cx="30861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0593919"/>
            <a:ext cx="20574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3655F9-14FB-BF43-AC84-C636AB6D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chelhorst.ca/" TargetMode="External"/><Relationship Id="rId2" Type="http://schemas.openxmlformats.org/officeDocument/2006/relationships/hyperlink" Target="https://github.com/rshorst/Entangled-Dimensions-of-AI-Literac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colorful lines&#10;&#10;AI-generated content may be incorrect.">
            <a:extLst>
              <a:ext uri="{FF2B5EF4-FFF2-40B4-BE49-F238E27FC236}">
                <a16:creationId xmlns:a16="http://schemas.microsoft.com/office/drawing/2014/main" id="{125A4077-1EDD-6279-E4AA-CD0420D39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263" y="0"/>
            <a:ext cx="6284945" cy="6284945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5480D6-6AE7-0B7E-A159-3CA93B6CBD39}"/>
              </a:ext>
            </a:extLst>
          </p:cNvPr>
          <p:cNvSpPr txBox="1"/>
          <p:nvPr/>
        </p:nvSpPr>
        <p:spPr>
          <a:xfrm>
            <a:off x="645255" y="6068310"/>
            <a:ext cx="768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venir Book" panose="02000503020000020003" pitchFamily="2" charset="0"/>
                <a:cs typeface="AL BAYAN PLAIN" pitchFamily="2" charset="-78"/>
              </a:rPr>
              <a:t>AI is not a separate domain to master</a:t>
            </a:r>
            <a:br>
              <a:rPr lang="en-CA" dirty="0">
                <a:latin typeface="Avenir Book" panose="02000503020000020003" pitchFamily="2" charset="0"/>
                <a:cs typeface="Al Bayan Plain" pitchFamily="2" charset="-78"/>
              </a:rPr>
            </a:br>
            <a:r>
              <a:rPr lang="en-CA" dirty="0">
                <a:latin typeface="Avenir Book" panose="02000503020000020003" pitchFamily="2" charset="0"/>
                <a:cs typeface="Al Bayan Plain" pitchFamily="2" charset="-78"/>
              </a:rPr>
              <a:t>but part of an already entangled landscape of learning, </a:t>
            </a:r>
          </a:p>
          <a:p>
            <a:pPr algn="ctr"/>
            <a:r>
              <a:rPr lang="en-CA" dirty="0">
                <a:latin typeface="Avenir Book" panose="02000503020000020003" pitchFamily="2" charset="0"/>
                <a:cs typeface="Al Bayan Plain" pitchFamily="2" charset="-78"/>
              </a:rPr>
              <a:t>technology, and society.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2B88A8-9877-4E4B-70BF-0B616F29E271}"/>
              </a:ext>
            </a:extLst>
          </p:cNvPr>
          <p:cNvSpPr txBox="1"/>
          <p:nvPr/>
        </p:nvSpPr>
        <p:spPr>
          <a:xfrm>
            <a:off x="645255" y="7163247"/>
            <a:ext cx="768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venir Book" panose="02000503020000020003" pitchFamily="2" charset="0"/>
                <a:cs typeface="Al Bayan Plain" pitchFamily="2" charset="-78"/>
              </a:rPr>
              <a:t>This framework maps ten entangled dimensions of AI literacy</a:t>
            </a:r>
          </a:p>
          <a:p>
            <a:pPr algn="ctr"/>
            <a:r>
              <a:rPr lang="en-CA" dirty="0">
                <a:latin typeface="Avenir Book" panose="02000503020000020003" pitchFamily="2" charset="0"/>
                <a:cs typeface="Al Bayan Plain" pitchFamily="2" charset="-78"/>
              </a:rPr>
              <a:t>not as isolated skills, but as overlapping concerns</a:t>
            </a:r>
          </a:p>
          <a:p>
            <a:pPr algn="ctr"/>
            <a:r>
              <a:rPr lang="en-CA" dirty="0">
                <a:latin typeface="Avenir Book" panose="02000503020000020003" pitchFamily="2" charset="0"/>
                <a:cs typeface="Al Bayan Plain" pitchFamily="2" charset="-78"/>
              </a:rPr>
              <a:t>that shape how we learn, relate, </a:t>
            </a:r>
          </a:p>
          <a:p>
            <a:pPr algn="ctr"/>
            <a:r>
              <a:rPr lang="en-CA" dirty="0">
                <a:latin typeface="Avenir Book" panose="02000503020000020003" pitchFamily="2" charset="0"/>
                <a:cs typeface="Al Bayan Plain" pitchFamily="2" charset="-78"/>
              </a:rPr>
              <a:t>and make meaning in AI-mediated worlds.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0F729-D533-57FB-8C7F-5CC893E6C7CB}"/>
              </a:ext>
            </a:extLst>
          </p:cNvPr>
          <p:cNvSpPr txBox="1"/>
          <p:nvPr/>
        </p:nvSpPr>
        <p:spPr>
          <a:xfrm>
            <a:off x="645256" y="8470107"/>
            <a:ext cx="768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venir Book" panose="02000503020000020003" pitchFamily="2" charset="0"/>
              </a:rPr>
              <a:t>This framework offers a starting point for navigating complexity,</a:t>
            </a:r>
            <a:br>
              <a:rPr lang="en-CA" dirty="0">
                <a:latin typeface="Avenir Book" panose="02000503020000020003" pitchFamily="2" charset="0"/>
              </a:rPr>
            </a:br>
            <a:r>
              <a:rPr lang="en-CA" dirty="0">
                <a:latin typeface="Avenir Book" panose="02000503020000020003" pitchFamily="2" charset="0"/>
              </a:rPr>
              <a:t>and for thinking critically about the roles AI plays</a:t>
            </a:r>
            <a:br>
              <a:rPr lang="en-CA" dirty="0">
                <a:latin typeface="Avenir Book" panose="02000503020000020003" pitchFamily="2" charset="0"/>
              </a:rPr>
            </a:br>
            <a:r>
              <a:rPr lang="en-CA" dirty="0">
                <a:latin typeface="Avenir Book" panose="02000503020000020003" pitchFamily="2" charset="0"/>
              </a:rPr>
              <a:t>across disciplines, institutions, and everyday life.</a:t>
            </a:r>
            <a:endParaRPr lang="en-CA" dirty="0">
              <a:latin typeface="Avenir Book" panose="02000503020000020003" pitchFamily="2" charset="0"/>
              <a:cs typeface="Al Bayan Plain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71570-FF22-31CF-7BED-9BB46D32B470}"/>
              </a:ext>
            </a:extLst>
          </p:cNvPr>
          <p:cNvSpPr txBox="1"/>
          <p:nvPr/>
        </p:nvSpPr>
        <p:spPr>
          <a:xfrm>
            <a:off x="731520" y="9472711"/>
            <a:ext cx="768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latin typeface="Avenir Light Oblique" panose="020B0402020203090204" pitchFamily="34" charset="77"/>
              </a:rPr>
              <a:t>Swipe through to explore each dimension.</a:t>
            </a:r>
            <a:endParaRPr lang="en-CA" i="1" dirty="0">
              <a:latin typeface="Avenir Light Oblique" panose="020B0402020203090204" pitchFamily="34" charset="77"/>
              <a:cs typeface="Al Bayan Plain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3529AB-62F1-EB0F-F746-8A58EC0F2E73}"/>
              </a:ext>
            </a:extLst>
          </p:cNvPr>
          <p:cNvSpPr txBox="1"/>
          <p:nvPr/>
        </p:nvSpPr>
        <p:spPr>
          <a:xfrm>
            <a:off x="3263764" y="10766512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venir Light" panose="020B0402020203020204" pitchFamily="34" charset="77"/>
              </a:rPr>
              <a:t>Rachel Horst, PhD</a:t>
            </a:r>
            <a:endParaRPr lang="en-CA" dirty="0">
              <a:latin typeface="Avenir Light" panose="020B0402020203020204" pitchFamily="34" charset="77"/>
              <a:cs typeface="Al Bayan Plain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CBC575-32A4-5619-99E2-A0B8EF13F754}"/>
              </a:ext>
            </a:extLst>
          </p:cNvPr>
          <p:cNvSpPr/>
          <p:nvPr/>
        </p:nvSpPr>
        <p:spPr>
          <a:xfrm>
            <a:off x="2387600" y="4826000"/>
            <a:ext cx="203200" cy="22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63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1A1F2D-C7B1-0216-44A9-5989027A64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47"/>
          <a:stretch>
            <a:fillRect/>
          </a:stretch>
        </p:blipFill>
        <p:spPr>
          <a:xfrm>
            <a:off x="154081" y="0"/>
            <a:ext cx="8989919" cy="6421928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A1FA0B9-B18A-E4CC-7ADE-EB40D038651E}"/>
              </a:ext>
            </a:extLst>
          </p:cNvPr>
          <p:cNvSpPr/>
          <p:nvPr/>
        </p:nvSpPr>
        <p:spPr>
          <a:xfrm>
            <a:off x="773190" y="6977803"/>
            <a:ext cx="4306957" cy="3196976"/>
          </a:xfrm>
          <a:prstGeom prst="roundRect">
            <a:avLst/>
          </a:prstGeom>
          <a:solidFill>
            <a:srgbClr val="FDE8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C2BAC-6AB2-B46E-6CBA-EDF1D4D54BBA}"/>
              </a:ext>
            </a:extLst>
          </p:cNvPr>
          <p:cNvSpPr txBox="1"/>
          <p:nvPr/>
        </p:nvSpPr>
        <p:spPr>
          <a:xfrm>
            <a:off x="965379" y="7304573"/>
            <a:ext cx="25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28F2B"/>
                </a:solidFill>
                <a:latin typeface="Avenir Heavy" panose="02000503020000020003" pitchFamily="2" charset="0"/>
              </a:rPr>
              <a:t>PROVOCATION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2B0C4-5161-BDFF-7F7F-A30E416F5350}"/>
              </a:ext>
            </a:extLst>
          </p:cNvPr>
          <p:cNvSpPr txBox="1"/>
          <p:nvPr/>
        </p:nvSpPr>
        <p:spPr>
          <a:xfrm>
            <a:off x="965379" y="7741883"/>
            <a:ext cx="33533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Avenir Light Oblique" panose="020B0402020203090204" pitchFamily="34" charset="77"/>
              </a:rPr>
              <a:t>How do AI systems encode epistemic assumptions—about truth, evidence, coherence, or relevance—and how might these reshape our understanding of what it means to know?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88D71-43C3-5614-2836-C30B37C2EA7E}"/>
              </a:ext>
            </a:extLst>
          </p:cNvPr>
          <p:cNvSpPr txBox="1"/>
          <p:nvPr/>
        </p:nvSpPr>
        <p:spPr>
          <a:xfrm>
            <a:off x="4204606" y="8511324"/>
            <a:ext cx="1589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28F2B">
                    <a:alpha val="73000"/>
                  </a:srgbClr>
                </a:solidFill>
                <a:latin typeface="Avenir Heavy" panose="02000503020000020003" pitchFamily="2" charset="0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393D63-328D-C631-6766-BB00C943C1CA}"/>
              </a:ext>
            </a:extLst>
          </p:cNvPr>
          <p:cNvSpPr txBox="1"/>
          <p:nvPr/>
        </p:nvSpPr>
        <p:spPr>
          <a:xfrm>
            <a:off x="5406641" y="7160577"/>
            <a:ext cx="3353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Avenir Book" panose="02000503020000020003" pitchFamily="2" charset="0"/>
                <a:cs typeface="Al Bayan Plain" pitchFamily="2" charset="-78"/>
              </a:rPr>
              <a:t>AI raises questions about how knowledge is defined, who gets to define it, and what ways of knowing are privileged.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A31CC-5BA1-C95F-F306-5988EB5A32AA}"/>
              </a:ext>
            </a:extLst>
          </p:cNvPr>
          <p:cNvSpPr txBox="1"/>
          <p:nvPr/>
        </p:nvSpPr>
        <p:spPr>
          <a:xfrm>
            <a:off x="6700058" y="11084344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venir Light" panose="020B0402020203020204" pitchFamily="34" charset="77"/>
              </a:rPr>
              <a:t>Rachel Horst, PhD</a:t>
            </a:r>
            <a:endParaRPr lang="en-CA" dirty="0">
              <a:latin typeface="Avenir Light" panose="020B0402020203020204" pitchFamily="34" charset="77"/>
              <a:cs typeface="Al Bayan Pla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264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4C1095-F7A6-F7A6-53B6-4198907973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758"/>
          <a:stretch>
            <a:fillRect/>
          </a:stretch>
        </p:blipFill>
        <p:spPr>
          <a:xfrm>
            <a:off x="575901" y="885536"/>
            <a:ext cx="8568099" cy="63465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62B786-3D4A-90B5-1749-FFA09301607D}"/>
              </a:ext>
            </a:extLst>
          </p:cNvPr>
          <p:cNvSpPr/>
          <p:nvPr/>
        </p:nvSpPr>
        <p:spPr>
          <a:xfrm>
            <a:off x="773190" y="6977803"/>
            <a:ext cx="4306957" cy="3728990"/>
          </a:xfrm>
          <a:prstGeom prst="roundRect">
            <a:avLst/>
          </a:prstGeom>
          <a:solidFill>
            <a:srgbClr val="FBDE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FE6448-C9B4-4F04-A552-CBCBBD005F3F}"/>
              </a:ext>
            </a:extLst>
          </p:cNvPr>
          <p:cNvSpPr txBox="1"/>
          <p:nvPr/>
        </p:nvSpPr>
        <p:spPr>
          <a:xfrm>
            <a:off x="965379" y="7304573"/>
            <a:ext cx="25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15759"/>
                </a:solidFill>
                <a:latin typeface="Avenir Heavy" panose="02000503020000020003" pitchFamily="2" charset="0"/>
              </a:rPr>
              <a:t>PROVOCATION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49759-F11D-3E64-5625-9175A42152F7}"/>
              </a:ext>
            </a:extLst>
          </p:cNvPr>
          <p:cNvSpPr txBox="1"/>
          <p:nvPr/>
        </p:nvSpPr>
        <p:spPr>
          <a:xfrm>
            <a:off x="965379" y="7741883"/>
            <a:ext cx="33533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Avenir Light Oblique" panose="020B0402020203090204" pitchFamily="34" charset="77"/>
              </a:rPr>
              <a:t>What can we learn about knowledge itself by learning to converse well with AI?</a:t>
            </a:r>
          </a:p>
          <a:p>
            <a:r>
              <a:rPr lang="en-CA" i="1" dirty="0">
                <a:latin typeface="Avenir Light Oblique" panose="020B0402020203090204" pitchFamily="34" charset="77"/>
              </a:rPr>
              <a:t>How do prompting practices surface assumptions about relevance, authority, sourcing, and the structures through which knowledge is assembled?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AC26A1-B8EE-7EE9-114F-794DFD66C561}"/>
              </a:ext>
            </a:extLst>
          </p:cNvPr>
          <p:cNvSpPr txBox="1"/>
          <p:nvPr/>
        </p:nvSpPr>
        <p:spPr>
          <a:xfrm>
            <a:off x="4204606" y="8511324"/>
            <a:ext cx="1589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E15759">
                    <a:alpha val="73000"/>
                  </a:srgbClr>
                </a:solidFill>
                <a:latin typeface="Avenir Heavy" panose="02000503020000020003" pitchFamily="2" charset="0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D9479-4825-5A9D-F67D-C70A7C1879E6}"/>
              </a:ext>
            </a:extLst>
          </p:cNvPr>
          <p:cNvSpPr txBox="1"/>
          <p:nvPr/>
        </p:nvSpPr>
        <p:spPr>
          <a:xfrm>
            <a:off x="5406641" y="7160577"/>
            <a:ext cx="3353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Avenir Book" panose="02000503020000020003" pitchFamily="2" charset="0"/>
                <a:cs typeface="Al Bayan Plain" pitchFamily="2" charset="-78"/>
              </a:rPr>
              <a:t>Building knowledge with AI requires understanding how information is searched for, produced, organized, and evaluated in the construction of knowledge.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86F86-4F26-D34D-80A8-54F0A45EB23C}"/>
              </a:ext>
            </a:extLst>
          </p:cNvPr>
          <p:cNvSpPr txBox="1"/>
          <p:nvPr/>
        </p:nvSpPr>
        <p:spPr>
          <a:xfrm>
            <a:off x="6700058" y="11084344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venir Light" panose="020B0402020203020204" pitchFamily="34" charset="77"/>
              </a:rPr>
              <a:t>Rachel Horst, PhD</a:t>
            </a:r>
            <a:endParaRPr lang="en-CA" dirty="0">
              <a:latin typeface="Avenir Light" panose="020B0402020203020204" pitchFamily="34" charset="77"/>
              <a:cs typeface="Al Bayan Pla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08915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78A6E8-59C0-4795-949E-6878A06D235C}"/>
              </a:ext>
            </a:extLst>
          </p:cNvPr>
          <p:cNvSpPr txBox="1"/>
          <p:nvPr/>
        </p:nvSpPr>
        <p:spPr>
          <a:xfrm>
            <a:off x="1298714" y="3180522"/>
            <a:ext cx="67321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venir Medium" panose="02000503020000020003" pitchFamily="2" charset="0"/>
              </a:rPr>
              <a:t>This framework is the focus of an academic position paper I’m currently developing. It draws on feminist </a:t>
            </a:r>
            <a:r>
              <a:rPr lang="en-CA" dirty="0" err="1">
                <a:latin typeface="Avenir Medium" panose="02000503020000020003" pitchFamily="2" charset="0"/>
              </a:rPr>
              <a:t>posthumanist</a:t>
            </a:r>
            <a:r>
              <a:rPr lang="en-CA" dirty="0">
                <a:latin typeface="Avenir Medium" panose="02000503020000020003" pitchFamily="2" charset="0"/>
              </a:rPr>
              <a:t> theory as well as a situated review of AI literacy discourse—across scholarly work and the interdisciplinary conversations unfolding in this space. If you have thoughts, ideas, or suggestions, I’d love to hear from you.</a:t>
            </a:r>
          </a:p>
          <a:p>
            <a:r>
              <a:rPr lang="en-CA" dirty="0">
                <a:latin typeface="Avenir Medium" panose="02000503020000020003" pitchFamily="2" charset="0"/>
              </a:rPr>
              <a:t>Please feel free to use or adapt the materials with attribution.</a:t>
            </a:r>
          </a:p>
          <a:p>
            <a:br>
              <a:rPr lang="en-CA" dirty="0">
                <a:latin typeface="Avenir Medium" panose="02000503020000020003" pitchFamily="2" charset="0"/>
              </a:rPr>
            </a:br>
            <a:r>
              <a:rPr lang="en-CA" dirty="0">
                <a:latin typeface="Avenir Medium" panose="02000503020000020003" pitchFamily="2" charset="0"/>
              </a:rPr>
              <a:t>Full framework and graphics: </a:t>
            </a:r>
            <a:r>
              <a:rPr lang="en-CA" dirty="0">
                <a:latin typeface="Avenir Medium" panose="02000503020000020003" pitchFamily="2" charset="0"/>
                <a:hlinkClick r:id="rId2"/>
              </a:rPr>
              <a:t>https://github.com/rshorst/Entangled-Dimensions-of-AI-Literacy</a:t>
            </a:r>
            <a:endParaRPr lang="en-CA" dirty="0">
              <a:latin typeface="Avenir Medium" panose="02000503020000020003" pitchFamily="2" charset="0"/>
            </a:endParaRPr>
          </a:p>
          <a:p>
            <a:br>
              <a:rPr lang="en-CA" dirty="0">
                <a:latin typeface="Avenir Medium" panose="02000503020000020003" pitchFamily="2" charset="0"/>
              </a:rPr>
            </a:br>
            <a:r>
              <a:rPr lang="en-CA" dirty="0">
                <a:latin typeface="Avenir Medium" panose="02000503020000020003" pitchFamily="2" charset="0"/>
              </a:rPr>
              <a:t>Licensed under Creative Commons Attribution 4.0 International (CC BY 4.0)</a:t>
            </a:r>
          </a:p>
          <a:p>
            <a:endParaRPr lang="en-CA" dirty="0">
              <a:latin typeface="Avenir Medium" panose="02000503020000020003" pitchFamily="2" charset="0"/>
            </a:endParaRPr>
          </a:p>
          <a:p>
            <a:r>
              <a:rPr lang="en-CA" dirty="0">
                <a:latin typeface="Avenir Medium" panose="02000503020000020003" pitchFamily="2" charset="0"/>
              </a:rPr>
              <a:t>Rachel Horst, PhD</a:t>
            </a:r>
            <a:br>
              <a:rPr lang="en-CA" dirty="0">
                <a:latin typeface="Avenir Medium" panose="02000503020000020003" pitchFamily="2" charset="0"/>
              </a:rPr>
            </a:br>
            <a:r>
              <a:rPr lang="en-CA" dirty="0">
                <a:latin typeface="Avenir Medium" panose="02000503020000020003" pitchFamily="2" charset="0"/>
                <a:hlinkClick r:id="rId3"/>
              </a:rPr>
              <a:t>rachelhorst.ca</a:t>
            </a:r>
            <a:endParaRPr lang="en-CA" dirty="0">
              <a:latin typeface="Avenir Medium" panose="02000503020000020003" pitchFamily="2" charset="0"/>
            </a:endParaRPr>
          </a:p>
          <a:p>
            <a:endParaRPr lang="en-CA" dirty="0"/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9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59CAFD-D95A-A125-64E4-DDE349EB51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980"/>
          <a:stretch>
            <a:fillRect/>
          </a:stretch>
        </p:blipFill>
        <p:spPr>
          <a:xfrm>
            <a:off x="1232453" y="895032"/>
            <a:ext cx="7911547" cy="76717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D65AC-3EFE-A195-D0D3-030C4A85D900}"/>
              </a:ext>
            </a:extLst>
          </p:cNvPr>
          <p:cNvSpPr txBox="1"/>
          <p:nvPr/>
        </p:nvSpPr>
        <p:spPr>
          <a:xfrm>
            <a:off x="893227" y="4628446"/>
            <a:ext cx="3978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Avenir Book" panose="02000503020000020003" pitchFamily="2" charset="0"/>
                <a:cs typeface="Al Bayan Plain" pitchFamily="2" charset="-78"/>
              </a:rPr>
              <a:t>Every AI system is entangled with ecological systems—from extraction and energy use to waste and emissions.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D921FA1-F379-61CB-7FCD-47CF5B52AE09}"/>
              </a:ext>
            </a:extLst>
          </p:cNvPr>
          <p:cNvSpPr/>
          <p:nvPr/>
        </p:nvSpPr>
        <p:spPr>
          <a:xfrm>
            <a:off x="728867" y="6073776"/>
            <a:ext cx="4306957" cy="3114261"/>
          </a:xfrm>
          <a:prstGeom prst="roundRect">
            <a:avLst/>
          </a:prstGeom>
          <a:solidFill>
            <a:srgbClr val="E5F1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AAA02-8E02-6F41-937D-0467FFA1F517}"/>
              </a:ext>
            </a:extLst>
          </p:cNvPr>
          <p:cNvSpPr txBox="1"/>
          <p:nvPr/>
        </p:nvSpPr>
        <p:spPr>
          <a:xfrm>
            <a:off x="959618" y="6321218"/>
            <a:ext cx="25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7B8B3"/>
                </a:solidFill>
                <a:latin typeface="Avenir Heavy" panose="02000503020000020003" pitchFamily="2" charset="0"/>
              </a:rPr>
              <a:t>PROVOCATION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57E2C-C3C3-F53A-BFE2-3E4F9C544016}"/>
              </a:ext>
            </a:extLst>
          </p:cNvPr>
          <p:cNvSpPr txBox="1"/>
          <p:nvPr/>
        </p:nvSpPr>
        <p:spPr>
          <a:xfrm>
            <a:off x="959618" y="6690550"/>
            <a:ext cx="3353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Avenir Light" panose="020B0402020203020204" pitchFamily="34" charset="77"/>
              </a:rPr>
              <a:t>How do we weigh the environmental impacts of AI against its promises?</a:t>
            </a:r>
            <a:br>
              <a:rPr lang="en-CA" dirty="0">
                <a:latin typeface="Avenir Light" panose="020B0402020203020204" pitchFamily="34" charset="77"/>
              </a:rPr>
            </a:br>
            <a:endParaRPr lang="en-CA" dirty="0">
              <a:latin typeface="Avenir Light" panose="020B0402020203020204" pitchFamily="34" charset="77"/>
            </a:endParaRPr>
          </a:p>
          <a:p>
            <a:r>
              <a:rPr lang="en-CA" dirty="0">
                <a:latin typeface="Avenir Light" panose="020B0402020203020204" pitchFamily="34" charset="77"/>
              </a:rPr>
              <a:t>What risks, harms, and extractive practices are too often left out of the conversation?</a:t>
            </a:r>
            <a:endParaRPr lang="en-CA" dirty="0">
              <a:latin typeface="Avenir Light" panose="020B0402020203020204" pitchFamily="34" charset="77"/>
              <a:cs typeface="Al Bayan Plain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AA6251-9ABB-EA74-1FB5-9BA546658268}"/>
              </a:ext>
            </a:extLst>
          </p:cNvPr>
          <p:cNvSpPr txBox="1"/>
          <p:nvPr/>
        </p:nvSpPr>
        <p:spPr>
          <a:xfrm>
            <a:off x="3912363" y="7675435"/>
            <a:ext cx="1589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77B8B3">
                    <a:alpha val="33000"/>
                  </a:srgbClr>
                </a:solidFill>
                <a:latin typeface="Avenir Heavy" panose="02000503020000020003" pitchFamily="2" charset="0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435EA4-D7C8-CADE-0A52-211F9AF6BDFC}"/>
              </a:ext>
            </a:extLst>
          </p:cNvPr>
          <p:cNvSpPr txBox="1"/>
          <p:nvPr/>
        </p:nvSpPr>
        <p:spPr>
          <a:xfrm>
            <a:off x="6700058" y="11084344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venir Light" panose="020B0402020203020204" pitchFamily="34" charset="77"/>
              </a:rPr>
              <a:t>Rachel Horst, PhD</a:t>
            </a:r>
            <a:endParaRPr lang="en-CA" dirty="0">
              <a:latin typeface="Avenir Light" panose="020B0402020203020204" pitchFamily="34" charset="77"/>
              <a:cs typeface="Al Bayan Plain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7556D4-28B7-16C0-C68B-2EB7D658E0C6}"/>
              </a:ext>
            </a:extLst>
          </p:cNvPr>
          <p:cNvSpPr/>
          <p:nvPr/>
        </p:nvSpPr>
        <p:spPr>
          <a:xfrm>
            <a:off x="5873858" y="6865749"/>
            <a:ext cx="185979" cy="40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9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C9AD53-AA74-4870-E5A6-22597AFAF7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r="33751"/>
          <a:stretch>
            <a:fillRect/>
          </a:stretch>
        </p:blipFill>
        <p:spPr>
          <a:xfrm>
            <a:off x="2480988" y="155485"/>
            <a:ext cx="6663012" cy="10086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6480DD-5079-35B1-E213-FFB4BED4830B}"/>
              </a:ext>
            </a:extLst>
          </p:cNvPr>
          <p:cNvSpPr txBox="1"/>
          <p:nvPr/>
        </p:nvSpPr>
        <p:spPr>
          <a:xfrm>
            <a:off x="491870" y="4565847"/>
            <a:ext cx="3978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Avenir Book" panose="02000503020000020003" pitchFamily="2" charset="0"/>
                <a:cs typeface="Al Bayan Plain" pitchFamily="2" charset="-78"/>
              </a:rPr>
              <a:t>AI systems are shaped by the data they’re trained on including how the data is collected, labeled, structured, and selected.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5C713D0-D05E-5303-A3C1-B22F6F17A509}"/>
              </a:ext>
            </a:extLst>
          </p:cNvPr>
          <p:cNvSpPr/>
          <p:nvPr/>
        </p:nvSpPr>
        <p:spPr>
          <a:xfrm>
            <a:off x="357878" y="6347791"/>
            <a:ext cx="4306957" cy="2385391"/>
          </a:xfrm>
          <a:prstGeom prst="roundRect">
            <a:avLst/>
          </a:prstGeom>
          <a:solidFill>
            <a:srgbClr val="DFED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5B618F-EA62-9C86-5FCF-F4EB9585D908}"/>
              </a:ext>
            </a:extLst>
          </p:cNvPr>
          <p:cNvSpPr txBox="1"/>
          <p:nvPr/>
        </p:nvSpPr>
        <p:spPr>
          <a:xfrm>
            <a:off x="625648" y="6754222"/>
            <a:ext cx="25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AA14E"/>
                </a:solidFill>
                <a:latin typeface="Avenir Heavy" panose="02000503020000020003" pitchFamily="2" charset="0"/>
              </a:rPr>
              <a:t>PROVOCATION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4ABB5-2BF8-0744-1B4B-8A35C5EDCEF4}"/>
              </a:ext>
            </a:extLst>
          </p:cNvPr>
          <p:cNvSpPr txBox="1"/>
          <p:nvPr/>
        </p:nvSpPr>
        <p:spPr>
          <a:xfrm>
            <a:off x="584814" y="7123554"/>
            <a:ext cx="3353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Avenir Book" panose="02000503020000020003" pitchFamily="2" charset="0"/>
                <a:cs typeface="Al Bayan Plain" pitchFamily="2" charset="-78"/>
              </a:rPr>
              <a:t>How do practices of data collection reflect and reproduce existing power structures?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39C95-5CF4-A7B1-9079-BE7D2A13EEC6}"/>
              </a:ext>
            </a:extLst>
          </p:cNvPr>
          <p:cNvSpPr txBox="1"/>
          <p:nvPr/>
        </p:nvSpPr>
        <p:spPr>
          <a:xfrm>
            <a:off x="3506756" y="6878766"/>
            <a:ext cx="1589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5AA14E">
                    <a:alpha val="33000"/>
                  </a:srgbClr>
                </a:solidFill>
                <a:latin typeface="Avenir Heavy" panose="02000503020000020003" pitchFamily="2" charset="0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6B493C-40D6-C780-2A01-A87C1C3FC451}"/>
              </a:ext>
            </a:extLst>
          </p:cNvPr>
          <p:cNvSpPr txBox="1"/>
          <p:nvPr/>
        </p:nvSpPr>
        <p:spPr>
          <a:xfrm>
            <a:off x="6700058" y="11084344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venir Light" panose="020B0402020203020204" pitchFamily="34" charset="77"/>
              </a:rPr>
              <a:t>Rachel Horst, PhD</a:t>
            </a:r>
            <a:endParaRPr lang="en-CA" dirty="0">
              <a:latin typeface="Avenir Light" panose="020B0402020203020204" pitchFamily="34" charset="77"/>
              <a:cs typeface="Al Bayan Pla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9818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unch of colorful tangled wires&#10;&#10;AI-generated content may be incorrect.">
            <a:extLst>
              <a:ext uri="{FF2B5EF4-FFF2-40B4-BE49-F238E27FC236}">
                <a16:creationId xmlns:a16="http://schemas.microsoft.com/office/drawing/2014/main" id="{47A42D04-41A7-B746-EB61-EA10C7024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214"/>
          <a:stretch>
            <a:fillRect/>
          </a:stretch>
        </p:blipFill>
        <p:spPr>
          <a:xfrm>
            <a:off x="0" y="1322108"/>
            <a:ext cx="6772398" cy="79901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5F3F302-B321-5699-7FDF-08050E868689}"/>
              </a:ext>
            </a:extLst>
          </p:cNvPr>
          <p:cNvSpPr txBox="1"/>
          <p:nvPr/>
        </p:nvSpPr>
        <p:spPr>
          <a:xfrm>
            <a:off x="4572000" y="4643301"/>
            <a:ext cx="3977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Avenir Book" panose="02000503020000020003" pitchFamily="2" charset="0"/>
                <a:cs typeface="Al Bayan Plain" pitchFamily="2" charset="-78"/>
              </a:rPr>
              <a:t>Algorithms implement logic to classify, predict, and automate decisions, increasingly structuring how we navigate, consume, and engage with the world. 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7DFCDCE-8DB1-DD58-FB59-419A2CC44CE0}"/>
              </a:ext>
            </a:extLst>
          </p:cNvPr>
          <p:cNvSpPr/>
          <p:nvPr/>
        </p:nvSpPr>
        <p:spPr>
          <a:xfrm>
            <a:off x="4572000" y="6626087"/>
            <a:ext cx="4306957" cy="2385391"/>
          </a:xfrm>
          <a:prstGeom prst="roundRect">
            <a:avLst/>
          </a:prstGeom>
          <a:solidFill>
            <a:srgbClr val="FCF5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46FC7D-EFA9-1C73-6090-A36EEACBF553}"/>
              </a:ext>
            </a:extLst>
          </p:cNvPr>
          <p:cNvSpPr txBox="1"/>
          <p:nvPr/>
        </p:nvSpPr>
        <p:spPr>
          <a:xfrm>
            <a:off x="4719314" y="6936529"/>
            <a:ext cx="25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AC156"/>
                </a:solidFill>
                <a:highlight>
                  <a:srgbClr val="FCF5DD"/>
                </a:highlight>
                <a:latin typeface="Avenir Heavy" panose="02000503020000020003" pitchFamily="2" charset="0"/>
              </a:rPr>
              <a:t>PROVOCATION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6A5E7F-5E1B-2833-F716-220180572AF6}"/>
              </a:ext>
            </a:extLst>
          </p:cNvPr>
          <p:cNvSpPr txBox="1"/>
          <p:nvPr/>
        </p:nvSpPr>
        <p:spPr>
          <a:xfrm>
            <a:off x="4719314" y="7373839"/>
            <a:ext cx="3353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Avenir Book" panose="02000503020000020003" pitchFamily="2" charset="0"/>
                <a:cs typeface="Al Bayan Plain" pitchFamily="2" charset="-78"/>
              </a:rPr>
              <a:t>How do algorithmic systems shape not just what we encounter in our daily lives, but what we come to value, believe, and know?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F1BC2F-5B4D-4AD7-5C1E-95C32E538A8D}"/>
              </a:ext>
            </a:extLst>
          </p:cNvPr>
          <p:cNvSpPr txBox="1"/>
          <p:nvPr/>
        </p:nvSpPr>
        <p:spPr>
          <a:xfrm>
            <a:off x="7964246" y="7157062"/>
            <a:ext cx="1589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EDC949">
                    <a:alpha val="57000"/>
                  </a:srgbClr>
                </a:solidFill>
                <a:latin typeface="Avenir Heavy" panose="02000503020000020003" pitchFamily="2" charset="0"/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352C04-6EF1-E445-F75B-4530A9619F37}"/>
              </a:ext>
            </a:extLst>
          </p:cNvPr>
          <p:cNvSpPr txBox="1"/>
          <p:nvPr/>
        </p:nvSpPr>
        <p:spPr>
          <a:xfrm>
            <a:off x="6700058" y="11084344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venir Light" panose="020B0402020203020204" pitchFamily="34" charset="77"/>
              </a:rPr>
              <a:t>Rachel Horst, PhD</a:t>
            </a:r>
            <a:endParaRPr lang="en-CA" dirty="0">
              <a:latin typeface="Avenir Light" panose="020B0402020203020204" pitchFamily="34" charset="77"/>
              <a:cs typeface="Al Bayan Pla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4521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angled colorful lines on a white background&#10;&#10;AI-generated content may be incorrect.">
            <a:extLst>
              <a:ext uri="{FF2B5EF4-FFF2-40B4-BE49-F238E27FC236}">
                <a16:creationId xmlns:a16="http://schemas.microsoft.com/office/drawing/2014/main" id="{E74BCCC1-C224-7290-D214-AD97AD4B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875"/>
          <a:stretch>
            <a:fillRect/>
          </a:stretch>
        </p:blipFill>
        <p:spPr>
          <a:xfrm>
            <a:off x="0" y="1467267"/>
            <a:ext cx="8164285" cy="6985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35F1B0-7843-2EFF-2446-E44908A9223B}"/>
              </a:ext>
            </a:extLst>
          </p:cNvPr>
          <p:cNvSpPr txBox="1"/>
          <p:nvPr/>
        </p:nvSpPr>
        <p:spPr>
          <a:xfrm>
            <a:off x="4572000" y="5391769"/>
            <a:ext cx="3977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Avenir Book" panose="02000503020000020003" pitchFamily="2" charset="0"/>
                <a:cs typeface="Al Bayan Plain" pitchFamily="2" charset="-78"/>
              </a:rPr>
              <a:t>AI technologies are entangled with the futures we plan for, invest in, and believe are possible.</a:t>
            </a:r>
          </a:p>
          <a:p>
            <a:endParaRPr lang="en-CA" i="1" dirty="0">
              <a:latin typeface="Avenir Book" panose="02000503020000020003" pitchFamily="2" charset="0"/>
              <a:cs typeface="Al Bayan Plain" pitchFamily="2" charset="-78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F4DA537-4881-76B8-CD4B-78530EA5C62E}"/>
              </a:ext>
            </a:extLst>
          </p:cNvPr>
          <p:cNvSpPr/>
          <p:nvPr/>
        </p:nvSpPr>
        <p:spPr>
          <a:xfrm>
            <a:off x="4457700" y="6626087"/>
            <a:ext cx="4306957" cy="3336646"/>
          </a:xfrm>
          <a:prstGeom prst="roundRect">
            <a:avLst/>
          </a:prstGeom>
          <a:solidFill>
            <a:srgbClr val="F1E4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E3F4D7-1915-727B-20F8-0DD198582DC0}"/>
              </a:ext>
            </a:extLst>
          </p:cNvPr>
          <p:cNvSpPr txBox="1"/>
          <p:nvPr/>
        </p:nvSpPr>
        <p:spPr>
          <a:xfrm>
            <a:off x="4605014" y="6936529"/>
            <a:ext cx="25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E79A0"/>
                </a:solidFill>
                <a:latin typeface="Avenir Heavy" panose="02000503020000020003" pitchFamily="2" charset="0"/>
              </a:rPr>
              <a:t>PROVOCATION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7830D-8188-A09C-69AD-2EEFCBE1D2D8}"/>
              </a:ext>
            </a:extLst>
          </p:cNvPr>
          <p:cNvSpPr txBox="1"/>
          <p:nvPr/>
        </p:nvSpPr>
        <p:spPr>
          <a:xfrm>
            <a:off x="4605014" y="7373839"/>
            <a:ext cx="3244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Avenir Book" panose="02000503020000020003" pitchFamily="2" charset="0"/>
                <a:cs typeface="Al Bayan Plain" pitchFamily="2" charset="-78"/>
              </a:rPr>
              <a:t>What futures are enabled and constrained in the design and deployment of AI?</a:t>
            </a:r>
          </a:p>
          <a:p>
            <a:r>
              <a:rPr lang="en-CA" i="1" dirty="0">
                <a:latin typeface="Avenir Book" panose="02000503020000020003" pitchFamily="2" charset="0"/>
                <a:cs typeface="Al Bayan Plain" pitchFamily="2" charset="-78"/>
              </a:rPr>
              <a:t>How can we create space for alternative, speculative, or radically different futures to emerge?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13D275-5633-E7F6-266E-3A45AE1D28AC}"/>
              </a:ext>
            </a:extLst>
          </p:cNvPr>
          <p:cNvSpPr txBox="1"/>
          <p:nvPr/>
        </p:nvSpPr>
        <p:spPr>
          <a:xfrm>
            <a:off x="7898932" y="7744021"/>
            <a:ext cx="865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AE79A0">
                    <a:alpha val="73000"/>
                  </a:srgbClr>
                </a:solidFill>
                <a:latin typeface="Avenir Heavy" panose="02000503020000020003" pitchFamily="2" charset="0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97D33B-443E-8B57-A9A8-80DC63EB7DD3}"/>
              </a:ext>
            </a:extLst>
          </p:cNvPr>
          <p:cNvSpPr txBox="1"/>
          <p:nvPr/>
        </p:nvSpPr>
        <p:spPr>
          <a:xfrm>
            <a:off x="6700058" y="11084344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venir Light" panose="020B0402020203020204" pitchFamily="34" charset="77"/>
              </a:rPr>
              <a:t>Rachel Horst, PhD</a:t>
            </a:r>
            <a:endParaRPr lang="en-CA" dirty="0">
              <a:latin typeface="Avenir Light" panose="020B0402020203020204" pitchFamily="34" charset="77"/>
              <a:cs typeface="Al Bayan Pla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6269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tangled lines with a logo&#10;&#10;AI-generated content may be incorrect.">
            <a:extLst>
              <a:ext uri="{FF2B5EF4-FFF2-40B4-BE49-F238E27FC236}">
                <a16:creationId xmlns:a16="http://schemas.microsoft.com/office/drawing/2014/main" id="{27B2EC63-0A38-1B6A-B98E-0C3EBAA847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6" t="15447"/>
          <a:stretch>
            <a:fillRect/>
          </a:stretch>
        </p:blipFill>
        <p:spPr>
          <a:xfrm>
            <a:off x="0" y="0"/>
            <a:ext cx="9144000" cy="619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66F730-6F07-5D18-1544-438087FCAD65}"/>
              </a:ext>
            </a:extLst>
          </p:cNvPr>
          <p:cNvSpPr txBox="1"/>
          <p:nvPr/>
        </p:nvSpPr>
        <p:spPr>
          <a:xfrm>
            <a:off x="4686300" y="4756049"/>
            <a:ext cx="3977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Avenir Book" panose="02000503020000020003" pitchFamily="2" charset="0"/>
                <a:cs typeface="Al Bayan Plain" pitchFamily="2" charset="-78"/>
              </a:rPr>
              <a:t>AI-enabled creativity complicates established boundaries and processes of authorship, expression, and invention.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6E38016-0C80-9EA1-E817-82462BF868C7}"/>
              </a:ext>
            </a:extLst>
          </p:cNvPr>
          <p:cNvSpPr/>
          <p:nvPr/>
        </p:nvSpPr>
        <p:spPr>
          <a:xfrm>
            <a:off x="1609928" y="6397960"/>
            <a:ext cx="4314008" cy="2799049"/>
          </a:xfrm>
          <a:prstGeom prst="roundRect">
            <a:avLst/>
          </a:prstGeom>
          <a:solidFill>
            <a:srgbClr val="FFEC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8BD71-B8BE-58F1-7229-1BCCF03B1703}"/>
              </a:ext>
            </a:extLst>
          </p:cNvPr>
          <p:cNvSpPr txBox="1"/>
          <p:nvPr/>
        </p:nvSpPr>
        <p:spPr>
          <a:xfrm>
            <a:off x="1757242" y="6708402"/>
            <a:ext cx="25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D9CA7"/>
                </a:solidFill>
                <a:latin typeface="Avenir Heavy" panose="02000503020000020003" pitchFamily="2" charset="0"/>
              </a:rPr>
              <a:t>PROVOCATION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64627B-1D3C-B6B2-36E0-30F38E01B612}"/>
              </a:ext>
            </a:extLst>
          </p:cNvPr>
          <p:cNvSpPr txBox="1"/>
          <p:nvPr/>
        </p:nvSpPr>
        <p:spPr>
          <a:xfrm>
            <a:off x="1757242" y="7039051"/>
            <a:ext cx="3353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CA" i="1" dirty="0">
                <a:latin typeface="Avenir Light Oblique" panose="020B0402020203090204" pitchFamily="34" charset="77"/>
              </a:rPr>
            </a:br>
            <a:r>
              <a:rPr lang="en-CA" i="1" dirty="0">
                <a:latin typeface="Avenir Light Oblique" panose="020B0402020203090204" pitchFamily="34" charset="77"/>
              </a:rPr>
              <a:t>Where does human intention end and algorithmic patterning begin and how might we intentionally shift, blur, or redraw those boundaries?</a:t>
            </a:r>
            <a:endParaRPr lang="en-CA" i="1" dirty="0">
              <a:latin typeface="Avenir Light Oblique" panose="020B0402020203090204" pitchFamily="34" charset="77"/>
              <a:cs typeface="Al Bayan Plain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41EA01-A20E-D52F-63E3-BF45A8788045}"/>
              </a:ext>
            </a:extLst>
          </p:cNvPr>
          <p:cNvSpPr txBox="1"/>
          <p:nvPr/>
        </p:nvSpPr>
        <p:spPr>
          <a:xfrm>
            <a:off x="5085725" y="7469938"/>
            <a:ext cx="1589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D9CA7">
                    <a:alpha val="73000"/>
                  </a:srgbClr>
                </a:solidFill>
                <a:latin typeface="Avenir Heavy" panose="02000503020000020003" pitchFamily="2" charset="0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DCAFE3-28D6-DCE6-C984-405A072B436A}"/>
              </a:ext>
            </a:extLst>
          </p:cNvPr>
          <p:cNvSpPr txBox="1"/>
          <p:nvPr/>
        </p:nvSpPr>
        <p:spPr>
          <a:xfrm>
            <a:off x="6700058" y="11084344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venir Light" panose="020B0402020203020204" pitchFamily="34" charset="77"/>
              </a:rPr>
              <a:t>Rachel Horst, PhD</a:t>
            </a:r>
            <a:endParaRPr lang="en-CA" dirty="0">
              <a:latin typeface="Avenir Light" panose="020B0402020203020204" pitchFamily="34" charset="77"/>
              <a:cs typeface="Al Bayan Pla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6582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ngled multicolored lines&#10;&#10;AI-generated content may be incorrect.">
            <a:extLst>
              <a:ext uri="{FF2B5EF4-FFF2-40B4-BE49-F238E27FC236}">
                <a16:creationId xmlns:a16="http://schemas.microsoft.com/office/drawing/2014/main" id="{375C6756-E7A4-ADF4-69D0-26A1394D9A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856" t="21664"/>
          <a:stretch>
            <a:fillRect/>
          </a:stretch>
        </p:blipFill>
        <p:spPr>
          <a:xfrm>
            <a:off x="0" y="0"/>
            <a:ext cx="8502002" cy="594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0B92A-346E-1A69-D492-A3304B923563}"/>
              </a:ext>
            </a:extLst>
          </p:cNvPr>
          <p:cNvSpPr txBox="1"/>
          <p:nvPr/>
        </p:nvSpPr>
        <p:spPr>
          <a:xfrm>
            <a:off x="3667592" y="5401550"/>
            <a:ext cx="48344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Avenir Book" panose="02000503020000020003" pitchFamily="2" charset="0"/>
                <a:cs typeface="Al Bayan Plain" pitchFamily="2" charset="-78"/>
              </a:rPr>
              <a:t>AI-enabled systems mediate our relations with people, institutions, infrastructures, and the other-than-human world—altering the terms of connection, recognition, and responsibility.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316E91-FF93-F089-54AF-560CF3493215}"/>
              </a:ext>
            </a:extLst>
          </p:cNvPr>
          <p:cNvSpPr/>
          <p:nvPr/>
        </p:nvSpPr>
        <p:spPr>
          <a:xfrm>
            <a:off x="1336638" y="7566219"/>
            <a:ext cx="4306957" cy="2385391"/>
          </a:xfrm>
          <a:prstGeom prst="roundRect">
            <a:avLst/>
          </a:prstGeom>
          <a:solidFill>
            <a:srgbClr val="ECE4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BE9EE-1B8D-9121-B95B-6F7C2BDE0868}"/>
              </a:ext>
            </a:extLst>
          </p:cNvPr>
          <p:cNvSpPr txBox="1"/>
          <p:nvPr/>
        </p:nvSpPr>
        <p:spPr>
          <a:xfrm>
            <a:off x="1528827" y="7892990"/>
            <a:ext cx="25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8715D"/>
                </a:solidFill>
                <a:latin typeface="Avenir Heavy" panose="02000503020000020003" pitchFamily="2" charset="0"/>
              </a:rPr>
              <a:t>PROVOCATION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AD21D-6F69-36A5-872C-2E7E9BCDC63D}"/>
              </a:ext>
            </a:extLst>
          </p:cNvPr>
          <p:cNvSpPr txBox="1"/>
          <p:nvPr/>
        </p:nvSpPr>
        <p:spPr>
          <a:xfrm>
            <a:off x="1528827" y="8330300"/>
            <a:ext cx="3353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Avenir Light Oblique" panose="020B0402020203090204" pitchFamily="34" charset="77"/>
              </a:rPr>
              <a:t>What kinds of relationships are made possible—or impossible—through AI systems, and on whose terms?</a:t>
            </a:r>
            <a:endParaRPr lang="en-CA" i="1" dirty="0">
              <a:latin typeface="Avenir Light Oblique" panose="020B0402020203090204" pitchFamily="34" charset="77"/>
              <a:cs typeface="Al Bayan Plain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134548-0F29-8F01-48DB-CDA3787522EE}"/>
              </a:ext>
            </a:extLst>
          </p:cNvPr>
          <p:cNvSpPr txBox="1"/>
          <p:nvPr/>
        </p:nvSpPr>
        <p:spPr>
          <a:xfrm>
            <a:off x="4848856" y="8417680"/>
            <a:ext cx="794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98715D">
                    <a:alpha val="73000"/>
                  </a:srgbClr>
                </a:solidFill>
                <a:latin typeface="Avenir Heavy" panose="02000503020000020003" pitchFamily="2" charset="0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5B31A-29D9-3AC3-5346-016137B50686}"/>
              </a:ext>
            </a:extLst>
          </p:cNvPr>
          <p:cNvSpPr txBox="1"/>
          <p:nvPr/>
        </p:nvSpPr>
        <p:spPr>
          <a:xfrm>
            <a:off x="6700058" y="11084344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venir Light" panose="020B0402020203020204" pitchFamily="34" charset="77"/>
              </a:rPr>
              <a:t>Rachel Horst, PhD</a:t>
            </a:r>
            <a:endParaRPr lang="en-CA" dirty="0">
              <a:latin typeface="Avenir Light" panose="020B0402020203020204" pitchFamily="34" charset="77"/>
              <a:cs typeface="Al Bayan Pla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2140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198B0AA-D364-3649-1264-414752AD5DF7}"/>
              </a:ext>
            </a:extLst>
          </p:cNvPr>
          <p:cNvSpPr/>
          <p:nvPr/>
        </p:nvSpPr>
        <p:spPr>
          <a:xfrm>
            <a:off x="4539179" y="6871884"/>
            <a:ext cx="4306957" cy="3621945"/>
          </a:xfrm>
          <a:prstGeom prst="roundRect">
            <a:avLst/>
          </a:prstGeom>
          <a:solidFill>
            <a:srgbClr val="F0ED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1104D6-5096-8417-DC2F-07559D0692C7}"/>
              </a:ext>
            </a:extLst>
          </p:cNvPr>
          <p:cNvSpPr txBox="1"/>
          <p:nvPr/>
        </p:nvSpPr>
        <p:spPr>
          <a:xfrm>
            <a:off x="4731368" y="7198655"/>
            <a:ext cx="25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BB0AA"/>
                </a:solidFill>
                <a:latin typeface="Avenir Heavy" panose="02000503020000020003" pitchFamily="2" charset="0"/>
              </a:rPr>
              <a:t>PROVOCATION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BBA51-D23A-BD8D-D44F-A6FBF6EDBC6C}"/>
              </a:ext>
            </a:extLst>
          </p:cNvPr>
          <p:cNvSpPr txBox="1"/>
          <p:nvPr/>
        </p:nvSpPr>
        <p:spPr>
          <a:xfrm>
            <a:off x="4731368" y="7635965"/>
            <a:ext cx="33533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Avenir Book" panose="02000503020000020003" pitchFamily="2" charset="0"/>
                <a:cs typeface="Al Bayan Plain" pitchFamily="2" charset="-78"/>
              </a:rPr>
              <a:t>What do terms of service, documentation, and model cards reveal—and conceal—about how AI systems operate and are governed?</a:t>
            </a:r>
          </a:p>
          <a:p>
            <a:r>
              <a:rPr lang="en-CA" i="1" dirty="0">
                <a:latin typeface="Avenir Book" panose="02000503020000020003" pitchFamily="2" charset="0"/>
                <a:cs typeface="Al Bayan Plain" pitchFamily="2" charset="-78"/>
              </a:rPr>
              <a:t>How can users critically navigate these texts to understand power, accountability, and control?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ACBD0-34C4-61EA-FFCF-A87CA98E34E9}"/>
              </a:ext>
            </a:extLst>
          </p:cNvPr>
          <p:cNvSpPr txBox="1"/>
          <p:nvPr/>
        </p:nvSpPr>
        <p:spPr>
          <a:xfrm>
            <a:off x="7976300" y="7419188"/>
            <a:ext cx="1589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BBB0AA">
                    <a:alpha val="73000"/>
                  </a:srgbClr>
                </a:solidFill>
                <a:latin typeface="Avenir Heavy" panose="02000503020000020003" pitchFamily="2" charset="0"/>
              </a:rPr>
              <a:t>?</a:t>
            </a:r>
          </a:p>
        </p:txBody>
      </p:sp>
      <p:pic>
        <p:nvPicPr>
          <p:cNvPr id="15" name="Picture 14" descr="A group of colorful tangled strings&#10;&#10;AI-generated content may be incorrect.">
            <a:extLst>
              <a:ext uri="{FF2B5EF4-FFF2-40B4-BE49-F238E27FC236}">
                <a16:creationId xmlns:a16="http://schemas.microsoft.com/office/drawing/2014/main" id="{CDD38453-E633-1BE6-F6B1-A91F6F8C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35" t="20425"/>
          <a:stretch>
            <a:fillRect/>
          </a:stretch>
        </p:blipFill>
        <p:spPr>
          <a:xfrm>
            <a:off x="0" y="-14121"/>
            <a:ext cx="7453208" cy="68860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7C562C-0E8B-BAE1-4A30-FC3E54BD93AB}"/>
              </a:ext>
            </a:extLst>
          </p:cNvPr>
          <p:cNvSpPr txBox="1"/>
          <p:nvPr/>
        </p:nvSpPr>
        <p:spPr>
          <a:xfrm>
            <a:off x="739939" y="7635965"/>
            <a:ext cx="3353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Avenir Book" panose="02000503020000020003" pitchFamily="2" charset="0"/>
                <a:cs typeface="Al Bayan Plain" pitchFamily="2" charset="-78"/>
              </a:rPr>
              <a:t>AI is embedded in systems of governance, economics, and public decision-making, shaped by policies, politics, and profit.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89CE44-90E2-A86B-3720-20AF56E52504}"/>
              </a:ext>
            </a:extLst>
          </p:cNvPr>
          <p:cNvSpPr txBox="1"/>
          <p:nvPr/>
        </p:nvSpPr>
        <p:spPr>
          <a:xfrm>
            <a:off x="6700058" y="11084344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venir Light" panose="020B0402020203020204" pitchFamily="34" charset="77"/>
              </a:rPr>
              <a:t>Rachel Horst, PhD</a:t>
            </a:r>
            <a:endParaRPr lang="en-CA" dirty="0">
              <a:latin typeface="Avenir Light" panose="020B0402020203020204" pitchFamily="34" charset="77"/>
              <a:cs typeface="Al Bayan Pla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7653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colorful tangled lines&#10;&#10;AI-generated content may be incorrect.">
            <a:extLst>
              <a:ext uri="{FF2B5EF4-FFF2-40B4-BE49-F238E27FC236}">
                <a16:creationId xmlns:a16="http://schemas.microsoft.com/office/drawing/2014/main" id="{ADD2880E-D9C1-4BD2-2C2B-3DA788398F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996" r="18109"/>
          <a:stretch>
            <a:fillRect/>
          </a:stretch>
        </p:blipFill>
        <p:spPr>
          <a:xfrm>
            <a:off x="3226361" y="-1"/>
            <a:ext cx="5917639" cy="59313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D0A0DE9-4FF2-7F97-98C8-01515791E640}"/>
              </a:ext>
            </a:extLst>
          </p:cNvPr>
          <p:cNvSpPr/>
          <p:nvPr/>
        </p:nvSpPr>
        <p:spPr>
          <a:xfrm>
            <a:off x="4766455" y="4363501"/>
            <a:ext cx="290457" cy="1936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B821032-654F-6883-409D-8177F377DF28}"/>
              </a:ext>
            </a:extLst>
          </p:cNvPr>
          <p:cNvSpPr/>
          <p:nvPr/>
        </p:nvSpPr>
        <p:spPr>
          <a:xfrm>
            <a:off x="459498" y="6132343"/>
            <a:ext cx="4306957" cy="4162519"/>
          </a:xfrm>
          <a:prstGeom prst="roundRect">
            <a:avLst/>
          </a:prstGeom>
          <a:solidFill>
            <a:srgbClr val="DCE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6CF6A-417B-8EE8-382A-1A7B1152A8FC}"/>
              </a:ext>
            </a:extLst>
          </p:cNvPr>
          <p:cNvSpPr txBox="1"/>
          <p:nvPr/>
        </p:nvSpPr>
        <p:spPr>
          <a:xfrm>
            <a:off x="651687" y="6459114"/>
            <a:ext cx="25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E79A8"/>
                </a:solidFill>
                <a:latin typeface="Avenir Heavy" panose="02000503020000020003" pitchFamily="2" charset="0"/>
              </a:rPr>
              <a:t>PROVOCATION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BF995-0418-58A3-F536-58F804A518B1}"/>
              </a:ext>
            </a:extLst>
          </p:cNvPr>
          <p:cNvSpPr txBox="1"/>
          <p:nvPr/>
        </p:nvSpPr>
        <p:spPr>
          <a:xfrm>
            <a:off x="651687" y="6896424"/>
            <a:ext cx="33533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Avenir Light Oblique" panose="020B0402020203090204" pitchFamily="34" charset="77"/>
              </a:rPr>
              <a:t>How do different disciplines structure problems, select methods, and validate knowledge in relation to AI?</a:t>
            </a:r>
            <a:br>
              <a:rPr lang="en-CA" i="1" dirty="0">
                <a:latin typeface="Avenir Light Oblique" panose="020B0402020203090204" pitchFamily="34" charset="77"/>
              </a:rPr>
            </a:br>
            <a:endParaRPr lang="en-CA" i="1" dirty="0">
              <a:latin typeface="Avenir Light Oblique" panose="020B0402020203090204" pitchFamily="34" charset="77"/>
            </a:endParaRPr>
          </a:p>
          <a:p>
            <a:r>
              <a:rPr lang="en-CA" i="1" dirty="0">
                <a:latin typeface="Avenir Light Oblique" panose="020B0402020203090204" pitchFamily="34" charset="77"/>
              </a:rPr>
              <a:t>What assumptions underlie disciplinary applications of AI—and how can interdisciplinary approaches expose or reconfigure those assumptions?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59DDC0-6B3E-92C4-F018-BF82333A3177}"/>
              </a:ext>
            </a:extLst>
          </p:cNvPr>
          <p:cNvSpPr txBox="1"/>
          <p:nvPr/>
        </p:nvSpPr>
        <p:spPr>
          <a:xfrm>
            <a:off x="3890914" y="7665865"/>
            <a:ext cx="1589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4E79A8">
                    <a:alpha val="73000"/>
                  </a:srgbClr>
                </a:solidFill>
                <a:latin typeface="Avenir Heavy" panose="02000503020000020003" pitchFamily="2" charset="0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EAD7C0-0BB4-5AE3-0322-A1F5473BA2E9}"/>
              </a:ext>
            </a:extLst>
          </p:cNvPr>
          <p:cNvSpPr txBox="1"/>
          <p:nvPr/>
        </p:nvSpPr>
        <p:spPr>
          <a:xfrm>
            <a:off x="5138974" y="6927201"/>
            <a:ext cx="3353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Avenir Book" panose="02000503020000020003" pitchFamily="2" charset="0"/>
                <a:cs typeface="Al Bayan Plain" pitchFamily="2" charset="-78"/>
              </a:rPr>
              <a:t>AI is being adopted and conceptualized differently across disciplines, creating opportunities for shared learning and critical exchange.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3008CA-8390-7B09-76EA-B82B2D36C10E}"/>
              </a:ext>
            </a:extLst>
          </p:cNvPr>
          <p:cNvSpPr txBox="1"/>
          <p:nvPr/>
        </p:nvSpPr>
        <p:spPr>
          <a:xfrm>
            <a:off x="6700058" y="11084344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venir Light" panose="020B0402020203020204" pitchFamily="34" charset="77"/>
              </a:rPr>
              <a:t>Rachel Horst, PhD</a:t>
            </a:r>
            <a:endParaRPr lang="en-CA" dirty="0">
              <a:latin typeface="Avenir Light" panose="020B0402020203020204" pitchFamily="34" charset="77"/>
              <a:cs typeface="Al Bayan Pla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0552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</TotalTime>
  <Words>780</Words>
  <Application>Microsoft Macintosh PowerPoint</Application>
  <PresentationFormat>Custom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Aptos Display</vt:lpstr>
      <vt:lpstr>Arial</vt:lpstr>
      <vt:lpstr>Avenir Book</vt:lpstr>
      <vt:lpstr>Avenir Heavy</vt:lpstr>
      <vt:lpstr>Avenir Light</vt:lpstr>
      <vt:lpstr>Avenir Light Oblique</vt:lpstr>
      <vt:lpstr>Avenir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rhorst</dc:creator>
  <cp:lastModifiedBy>rhorst</cp:lastModifiedBy>
  <cp:revision>7</cp:revision>
  <dcterms:created xsi:type="dcterms:W3CDTF">2025-06-03T13:02:55Z</dcterms:created>
  <dcterms:modified xsi:type="dcterms:W3CDTF">2025-06-03T21:08:06Z</dcterms:modified>
</cp:coreProperties>
</file>