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85" r:id="rId3"/>
    <p:sldId id="481" r:id="rId4"/>
    <p:sldId id="483" r:id="rId5"/>
    <p:sldId id="482" r:id="rId6"/>
    <p:sldId id="487" r:id="rId7"/>
    <p:sldId id="488" r:id="rId8"/>
    <p:sldId id="486" r:id="rId9"/>
    <p:sldId id="490" r:id="rId10"/>
    <p:sldId id="491" r:id="rId11"/>
    <p:sldId id="493" r:id="rId12"/>
    <p:sldId id="494" r:id="rId13"/>
    <p:sldId id="492" r:id="rId14"/>
    <p:sldId id="550" r:id="rId15"/>
    <p:sldId id="495" r:id="rId16"/>
    <p:sldId id="496" r:id="rId17"/>
    <p:sldId id="497" r:id="rId18"/>
    <p:sldId id="500" r:id="rId19"/>
    <p:sldId id="503" r:id="rId20"/>
    <p:sldId id="504" r:id="rId21"/>
    <p:sldId id="502" r:id="rId22"/>
    <p:sldId id="509" r:id="rId23"/>
    <p:sldId id="511" r:id="rId24"/>
    <p:sldId id="510" r:id="rId25"/>
    <p:sldId id="514" r:id="rId26"/>
    <p:sldId id="501" r:id="rId27"/>
    <p:sldId id="506" r:id="rId28"/>
    <p:sldId id="513" r:id="rId29"/>
    <p:sldId id="515" r:id="rId30"/>
    <p:sldId id="516" r:id="rId31"/>
    <p:sldId id="517" r:id="rId32"/>
    <p:sldId id="518" r:id="rId33"/>
    <p:sldId id="519" r:id="rId34"/>
    <p:sldId id="551" r:id="rId35"/>
    <p:sldId id="520" r:id="rId36"/>
    <p:sldId id="521" r:id="rId37"/>
    <p:sldId id="523" r:id="rId38"/>
    <p:sldId id="522" r:id="rId39"/>
    <p:sldId id="524" r:id="rId40"/>
    <p:sldId id="528" r:id="rId41"/>
    <p:sldId id="529" r:id="rId42"/>
    <p:sldId id="532" r:id="rId43"/>
    <p:sldId id="533" r:id="rId44"/>
    <p:sldId id="534" r:id="rId45"/>
    <p:sldId id="535" r:id="rId46"/>
    <p:sldId id="552" r:id="rId47"/>
    <p:sldId id="536" r:id="rId48"/>
    <p:sldId id="541" r:id="rId49"/>
    <p:sldId id="542" r:id="rId50"/>
    <p:sldId id="543" r:id="rId51"/>
    <p:sldId id="537" r:id="rId52"/>
    <p:sldId id="544" r:id="rId53"/>
    <p:sldId id="545" r:id="rId54"/>
    <p:sldId id="547" r:id="rId55"/>
    <p:sldId id="546" r:id="rId56"/>
    <p:sldId id="548" r:id="rId57"/>
    <p:sldId id="549"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181"/>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241" autoAdjust="0"/>
  </p:normalViewPr>
  <p:slideViewPr>
    <p:cSldViewPr>
      <p:cViewPr varScale="1">
        <p:scale>
          <a:sx n="104" d="100"/>
          <a:sy n="104" d="100"/>
        </p:scale>
        <p:origin x="136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11</a:t>
            </a:fld>
            <a:endParaRPr lang="zh-CN" altLang="en-US"/>
          </a:p>
        </p:txBody>
      </p:sp>
    </p:spTree>
    <p:extLst>
      <p:ext uri="{BB962C8B-B14F-4D97-AF65-F5344CB8AC3E}">
        <p14:creationId xmlns:p14="http://schemas.microsoft.com/office/powerpoint/2010/main" val="3924199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12</a:t>
            </a:fld>
            <a:endParaRPr lang="zh-CN" altLang="en-US"/>
          </a:p>
        </p:txBody>
      </p:sp>
    </p:spTree>
    <p:extLst>
      <p:ext uri="{BB962C8B-B14F-4D97-AF65-F5344CB8AC3E}">
        <p14:creationId xmlns:p14="http://schemas.microsoft.com/office/powerpoint/2010/main" val="2440273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13</a:t>
            </a:fld>
            <a:endParaRPr lang="zh-CN" altLang="en-US"/>
          </a:p>
        </p:txBody>
      </p:sp>
    </p:spTree>
    <p:extLst>
      <p:ext uri="{BB962C8B-B14F-4D97-AF65-F5344CB8AC3E}">
        <p14:creationId xmlns:p14="http://schemas.microsoft.com/office/powerpoint/2010/main" val="1201581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16</a:t>
            </a:fld>
            <a:endParaRPr lang="zh-CN" altLang="en-US"/>
          </a:p>
        </p:txBody>
      </p:sp>
    </p:spTree>
    <p:extLst>
      <p:ext uri="{BB962C8B-B14F-4D97-AF65-F5344CB8AC3E}">
        <p14:creationId xmlns:p14="http://schemas.microsoft.com/office/powerpoint/2010/main" val="1942464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17</a:t>
            </a:fld>
            <a:endParaRPr lang="zh-CN" altLang="en-US"/>
          </a:p>
        </p:txBody>
      </p:sp>
    </p:spTree>
    <p:extLst>
      <p:ext uri="{BB962C8B-B14F-4D97-AF65-F5344CB8AC3E}">
        <p14:creationId xmlns:p14="http://schemas.microsoft.com/office/powerpoint/2010/main" val="2554211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18</a:t>
            </a:fld>
            <a:endParaRPr lang="zh-CN" altLang="en-US"/>
          </a:p>
        </p:txBody>
      </p:sp>
    </p:spTree>
    <p:extLst>
      <p:ext uri="{BB962C8B-B14F-4D97-AF65-F5344CB8AC3E}">
        <p14:creationId xmlns:p14="http://schemas.microsoft.com/office/powerpoint/2010/main" val="3636232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19</a:t>
            </a:fld>
            <a:endParaRPr lang="zh-CN" altLang="en-US"/>
          </a:p>
        </p:txBody>
      </p:sp>
    </p:spTree>
    <p:extLst>
      <p:ext uri="{BB962C8B-B14F-4D97-AF65-F5344CB8AC3E}">
        <p14:creationId xmlns:p14="http://schemas.microsoft.com/office/powerpoint/2010/main" val="100027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20</a:t>
            </a:fld>
            <a:endParaRPr lang="zh-CN" altLang="en-US"/>
          </a:p>
        </p:txBody>
      </p:sp>
    </p:spTree>
    <p:extLst>
      <p:ext uri="{BB962C8B-B14F-4D97-AF65-F5344CB8AC3E}">
        <p14:creationId xmlns:p14="http://schemas.microsoft.com/office/powerpoint/2010/main" val="2266278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21</a:t>
            </a:fld>
            <a:endParaRPr lang="zh-CN" altLang="en-US"/>
          </a:p>
        </p:txBody>
      </p:sp>
    </p:spTree>
    <p:extLst>
      <p:ext uri="{BB962C8B-B14F-4D97-AF65-F5344CB8AC3E}">
        <p14:creationId xmlns:p14="http://schemas.microsoft.com/office/powerpoint/2010/main" val="130523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22</a:t>
            </a:fld>
            <a:endParaRPr lang="zh-CN" altLang="en-US"/>
          </a:p>
        </p:txBody>
      </p:sp>
    </p:spTree>
    <p:extLst>
      <p:ext uri="{BB962C8B-B14F-4D97-AF65-F5344CB8AC3E}">
        <p14:creationId xmlns:p14="http://schemas.microsoft.com/office/powerpoint/2010/main" val="283498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a:t>
            </a:fld>
            <a:endParaRPr lang="zh-CN" altLang="en-US"/>
          </a:p>
        </p:txBody>
      </p:sp>
    </p:spTree>
    <p:extLst>
      <p:ext uri="{BB962C8B-B14F-4D97-AF65-F5344CB8AC3E}">
        <p14:creationId xmlns:p14="http://schemas.microsoft.com/office/powerpoint/2010/main" val="1420972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23</a:t>
            </a:fld>
            <a:endParaRPr lang="zh-CN" altLang="en-US"/>
          </a:p>
        </p:txBody>
      </p:sp>
    </p:spTree>
    <p:extLst>
      <p:ext uri="{BB962C8B-B14F-4D97-AF65-F5344CB8AC3E}">
        <p14:creationId xmlns:p14="http://schemas.microsoft.com/office/powerpoint/2010/main" val="239709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24</a:t>
            </a:fld>
            <a:endParaRPr lang="zh-CN" altLang="en-US"/>
          </a:p>
        </p:txBody>
      </p:sp>
    </p:spTree>
    <p:extLst>
      <p:ext uri="{BB962C8B-B14F-4D97-AF65-F5344CB8AC3E}">
        <p14:creationId xmlns:p14="http://schemas.microsoft.com/office/powerpoint/2010/main" val="3671002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25</a:t>
            </a:fld>
            <a:endParaRPr lang="zh-CN" altLang="en-US"/>
          </a:p>
        </p:txBody>
      </p:sp>
    </p:spTree>
    <p:extLst>
      <p:ext uri="{BB962C8B-B14F-4D97-AF65-F5344CB8AC3E}">
        <p14:creationId xmlns:p14="http://schemas.microsoft.com/office/powerpoint/2010/main" val="4288981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26</a:t>
            </a:fld>
            <a:endParaRPr lang="zh-CN" altLang="en-US"/>
          </a:p>
        </p:txBody>
      </p:sp>
    </p:spTree>
    <p:extLst>
      <p:ext uri="{BB962C8B-B14F-4D97-AF65-F5344CB8AC3E}">
        <p14:creationId xmlns:p14="http://schemas.microsoft.com/office/powerpoint/2010/main" val="687392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27</a:t>
            </a:fld>
            <a:endParaRPr lang="zh-CN" altLang="en-US"/>
          </a:p>
        </p:txBody>
      </p:sp>
    </p:spTree>
    <p:extLst>
      <p:ext uri="{BB962C8B-B14F-4D97-AF65-F5344CB8AC3E}">
        <p14:creationId xmlns:p14="http://schemas.microsoft.com/office/powerpoint/2010/main" val="765955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28</a:t>
            </a:fld>
            <a:endParaRPr lang="zh-CN" altLang="en-US"/>
          </a:p>
        </p:txBody>
      </p:sp>
    </p:spTree>
    <p:extLst>
      <p:ext uri="{BB962C8B-B14F-4D97-AF65-F5344CB8AC3E}">
        <p14:creationId xmlns:p14="http://schemas.microsoft.com/office/powerpoint/2010/main" val="3785164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29</a:t>
            </a:fld>
            <a:endParaRPr lang="zh-CN" altLang="en-US"/>
          </a:p>
        </p:txBody>
      </p:sp>
    </p:spTree>
    <p:extLst>
      <p:ext uri="{BB962C8B-B14F-4D97-AF65-F5344CB8AC3E}">
        <p14:creationId xmlns:p14="http://schemas.microsoft.com/office/powerpoint/2010/main" val="1666182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30</a:t>
            </a:fld>
            <a:endParaRPr lang="zh-CN" altLang="en-US"/>
          </a:p>
        </p:txBody>
      </p:sp>
    </p:spTree>
    <p:extLst>
      <p:ext uri="{BB962C8B-B14F-4D97-AF65-F5344CB8AC3E}">
        <p14:creationId xmlns:p14="http://schemas.microsoft.com/office/powerpoint/2010/main" val="3116605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31</a:t>
            </a:fld>
            <a:endParaRPr lang="zh-CN" altLang="en-US"/>
          </a:p>
        </p:txBody>
      </p:sp>
    </p:spTree>
    <p:extLst>
      <p:ext uri="{BB962C8B-B14F-4D97-AF65-F5344CB8AC3E}">
        <p14:creationId xmlns:p14="http://schemas.microsoft.com/office/powerpoint/2010/main" val="256260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32</a:t>
            </a:fld>
            <a:endParaRPr lang="zh-CN" altLang="en-US"/>
          </a:p>
        </p:txBody>
      </p:sp>
    </p:spTree>
    <p:extLst>
      <p:ext uri="{BB962C8B-B14F-4D97-AF65-F5344CB8AC3E}">
        <p14:creationId xmlns:p14="http://schemas.microsoft.com/office/powerpoint/2010/main" val="423991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4</a:t>
            </a:fld>
            <a:endParaRPr lang="zh-CN" altLang="en-US"/>
          </a:p>
        </p:txBody>
      </p:sp>
    </p:spTree>
    <p:extLst>
      <p:ext uri="{BB962C8B-B14F-4D97-AF65-F5344CB8AC3E}">
        <p14:creationId xmlns:p14="http://schemas.microsoft.com/office/powerpoint/2010/main" val="104258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33</a:t>
            </a:fld>
            <a:endParaRPr lang="zh-CN" altLang="en-US"/>
          </a:p>
        </p:txBody>
      </p:sp>
    </p:spTree>
    <p:extLst>
      <p:ext uri="{BB962C8B-B14F-4D97-AF65-F5344CB8AC3E}">
        <p14:creationId xmlns:p14="http://schemas.microsoft.com/office/powerpoint/2010/main" val="1458144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35</a:t>
            </a:fld>
            <a:endParaRPr lang="zh-CN" altLang="en-US"/>
          </a:p>
        </p:txBody>
      </p:sp>
    </p:spTree>
    <p:extLst>
      <p:ext uri="{BB962C8B-B14F-4D97-AF65-F5344CB8AC3E}">
        <p14:creationId xmlns:p14="http://schemas.microsoft.com/office/powerpoint/2010/main" val="1834408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36</a:t>
            </a:fld>
            <a:endParaRPr lang="zh-CN" altLang="en-US"/>
          </a:p>
        </p:txBody>
      </p:sp>
    </p:spTree>
    <p:extLst>
      <p:ext uri="{BB962C8B-B14F-4D97-AF65-F5344CB8AC3E}">
        <p14:creationId xmlns:p14="http://schemas.microsoft.com/office/powerpoint/2010/main" val="1601367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37</a:t>
            </a:fld>
            <a:endParaRPr lang="zh-CN" altLang="en-US"/>
          </a:p>
        </p:txBody>
      </p:sp>
    </p:spTree>
    <p:extLst>
      <p:ext uri="{BB962C8B-B14F-4D97-AF65-F5344CB8AC3E}">
        <p14:creationId xmlns:p14="http://schemas.microsoft.com/office/powerpoint/2010/main" val="3930419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38</a:t>
            </a:fld>
            <a:endParaRPr lang="zh-CN" altLang="en-US"/>
          </a:p>
        </p:txBody>
      </p:sp>
    </p:spTree>
    <p:extLst>
      <p:ext uri="{BB962C8B-B14F-4D97-AF65-F5344CB8AC3E}">
        <p14:creationId xmlns:p14="http://schemas.microsoft.com/office/powerpoint/2010/main" val="3958254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39</a:t>
            </a:fld>
            <a:endParaRPr lang="zh-CN" altLang="en-US"/>
          </a:p>
        </p:txBody>
      </p:sp>
    </p:spTree>
    <p:extLst>
      <p:ext uri="{BB962C8B-B14F-4D97-AF65-F5344CB8AC3E}">
        <p14:creationId xmlns:p14="http://schemas.microsoft.com/office/powerpoint/2010/main" val="4108517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06894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91520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83998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0271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5</a:t>
            </a:fld>
            <a:endParaRPr lang="zh-CN" altLang="en-US"/>
          </a:p>
        </p:txBody>
      </p:sp>
    </p:spTree>
    <p:extLst>
      <p:ext uri="{BB962C8B-B14F-4D97-AF65-F5344CB8AC3E}">
        <p14:creationId xmlns:p14="http://schemas.microsoft.com/office/powerpoint/2010/main" val="719866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68344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84431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46</a:t>
            </a:fld>
            <a:endParaRPr lang="zh-CN" altLang="en-US"/>
          </a:p>
        </p:txBody>
      </p:sp>
    </p:spTree>
    <p:extLst>
      <p:ext uri="{BB962C8B-B14F-4D97-AF65-F5344CB8AC3E}">
        <p14:creationId xmlns:p14="http://schemas.microsoft.com/office/powerpoint/2010/main" val="275053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68513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47214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86954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96177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7602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206421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2429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6</a:t>
            </a:fld>
            <a:endParaRPr lang="zh-CN" altLang="en-US"/>
          </a:p>
        </p:txBody>
      </p:sp>
    </p:spTree>
    <p:extLst>
      <p:ext uri="{BB962C8B-B14F-4D97-AF65-F5344CB8AC3E}">
        <p14:creationId xmlns:p14="http://schemas.microsoft.com/office/powerpoint/2010/main" val="8376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94687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75981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644630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7314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7</a:t>
            </a:fld>
            <a:endParaRPr lang="zh-CN" altLang="en-US"/>
          </a:p>
        </p:txBody>
      </p:sp>
    </p:spTree>
    <p:extLst>
      <p:ext uri="{BB962C8B-B14F-4D97-AF65-F5344CB8AC3E}">
        <p14:creationId xmlns:p14="http://schemas.microsoft.com/office/powerpoint/2010/main" val="19287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8</a:t>
            </a:fld>
            <a:endParaRPr lang="zh-CN" altLang="en-US"/>
          </a:p>
        </p:txBody>
      </p:sp>
    </p:spTree>
    <p:extLst>
      <p:ext uri="{BB962C8B-B14F-4D97-AF65-F5344CB8AC3E}">
        <p14:creationId xmlns:p14="http://schemas.microsoft.com/office/powerpoint/2010/main" val="878515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9</a:t>
            </a:fld>
            <a:endParaRPr lang="zh-CN" altLang="en-US"/>
          </a:p>
        </p:txBody>
      </p:sp>
    </p:spTree>
    <p:extLst>
      <p:ext uri="{BB962C8B-B14F-4D97-AF65-F5344CB8AC3E}">
        <p14:creationId xmlns:p14="http://schemas.microsoft.com/office/powerpoint/2010/main" val="1408820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10</a:t>
            </a:fld>
            <a:endParaRPr lang="zh-CN" altLang="en-US"/>
          </a:p>
        </p:txBody>
      </p:sp>
    </p:spTree>
    <p:extLst>
      <p:ext uri="{BB962C8B-B14F-4D97-AF65-F5344CB8AC3E}">
        <p14:creationId xmlns:p14="http://schemas.microsoft.com/office/powerpoint/2010/main" val="1737584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8" Type="http://schemas.openxmlformats.org/officeDocument/2006/relationships/hyperlink" Target="https://www.baidu.com/s?wd=KB&amp;tn=44039180_cpr&amp;fenlei=mv6quAkxTZn0IZRqIHckPjm4nH00T1d9nvfkmvw9mHbsPWnsnvc30ZwV5Hcvrjm3rH6sPfKWUMw85HfYnjn4nH6sgvPsT6KdThsqpZwYTjCEQLGCpyw9Uz4Bmy-bIi4WUvYETgN-TLwGUv3EPHfLn1m3njTv" TargetMode="External"/><Relationship Id="rId3" Type="http://schemas.openxmlformats.org/officeDocument/2006/relationships/image" Target="../media/image3.png"/><Relationship Id="rId7" Type="http://schemas.openxmlformats.org/officeDocument/2006/relationships/hyperlink" Target="https://www.baidu.com/s?wd=MB&amp;tn=44039180_cpr&amp;fenlei=mv6quAkxTZn0IZRqIHckPjm4nH00T1d9nvfkmvw9mHbsPWnsnvc30ZwV5Hcvrjm3rH6sPfKWUMw85HfYnjn4nH6sgvPsT6KdThsqpZwYTjCEQLGCpyw9Uz4Bmy-bIi4WUvYETgN-TLwGUv3EPHfLn1m3njTv"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baidu.com/s?wd=GB&amp;tn=44039180_cpr&amp;fenlei=mv6quAkxTZn0IZRqIHckPjm4nH00T1d9nvfkmvw9mHbsPWnsnvc30ZwV5Hcvrjm3rH6sPfKWUMw85HfYnjn4nH6sgvPsT6KdThsqpZwYTjCEQLGCpyw9Uz4Bmy-bIi4WUvYETgN-TLwGUv3EPHfLn1m3njTv" TargetMode="External"/><Relationship Id="rId5" Type="http://schemas.openxmlformats.org/officeDocument/2006/relationships/hyperlink" Target="https://www.baidu.com/s?wd=TB&amp;tn=44039180_cpr&amp;fenlei=mv6quAkxTZn0IZRqIHckPjm4nH00T1d9nvfkmvw9mHbsPWnsnvc30ZwV5Hcvrjm3rH6sPfKWUMw85HfYnjn4nH6sgvPsT6KdThsqpZwYTjCEQLGCpyw9Uz4Bmy-bIi4WUvYETgN-TLwGUv3EPHfLn1m3njTv" TargetMode="Externa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1.jpe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e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572000" y="4011285"/>
            <a:ext cx="2749471"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数据类型</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2" name="矩形 1"/>
          <p:cNvSpPr/>
          <p:nvPr/>
        </p:nvSpPr>
        <p:spPr>
          <a:xfrm>
            <a:off x="611560" y="3837528"/>
            <a:ext cx="7660922" cy="1446550"/>
          </a:xfrm>
          <a:prstGeom prst="rect">
            <a:avLst/>
          </a:prstGeom>
        </p:spPr>
        <p:txBody>
          <a:bodyPr wrap="square">
            <a:spAutoFit/>
          </a:bodyPr>
          <a:lstStyle/>
          <a:p>
            <a:pPr>
              <a:buFontTx/>
              <a:buNone/>
            </a:pPr>
            <a:r>
              <a:rPr lang="zh-CN" altLang="en-US" sz="2800" b="1" dirty="0">
                <a:solidFill>
                  <a:srgbClr val="CC0000"/>
                </a:solidFill>
                <a:latin typeface="华文楷体" panose="02010600040101010101" pitchFamily="2" charset="-122"/>
                <a:ea typeface="华文楷体" panose="02010600040101010101" pitchFamily="2" charset="-122"/>
              </a:rPr>
              <a:t>例</a:t>
            </a:r>
            <a:r>
              <a:rPr lang="zh-CN" altLang="en-US" sz="2800" b="1" dirty="0" smtClean="0">
                <a:solidFill>
                  <a:srgbClr val="CC0000"/>
                </a:solidFill>
                <a:latin typeface="华文楷体" panose="02010600040101010101" pitchFamily="2" charset="-122"/>
                <a:ea typeface="华文楷体" panose="02010600040101010101" pitchFamily="2" charset="-122"/>
              </a:rPr>
              <a:t>：</a:t>
            </a:r>
            <a:endParaRPr lang="en-US" altLang="zh-CN" sz="2800" b="1" dirty="0" smtClean="0">
              <a:solidFill>
                <a:srgbClr val="CC0000"/>
              </a:solidFill>
              <a:latin typeface="华文楷体" panose="02010600040101010101" pitchFamily="2" charset="-122"/>
              <a:ea typeface="华文楷体" panose="02010600040101010101" pitchFamily="2" charset="-122"/>
            </a:endParaRPr>
          </a:p>
          <a:p>
            <a:pPr>
              <a:buFontTx/>
              <a:buNone/>
            </a:pPr>
            <a:r>
              <a:rPr lang="en-US" altLang="zh-CN" sz="32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sum</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_total, month,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Student_name</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FontTx/>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lotus_1_2_</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３，</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BASIC,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li_ling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7" name="Rectangle 5"/>
          <p:cNvSpPr>
            <a:spLocks noChangeArrowheads="1"/>
          </p:cNvSpPr>
          <p:nvPr/>
        </p:nvSpPr>
        <p:spPr bwMode="auto">
          <a:xfrm>
            <a:off x="6588224" y="4460165"/>
            <a:ext cx="765175" cy="8239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b="1" dirty="0">
                <a:solidFill>
                  <a:schemeClr val="accent2"/>
                </a:solidFill>
              </a:rPr>
              <a:t> </a:t>
            </a:r>
            <a:r>
              <a:rPr kumimoji="1" lang="zh-CN" altLang="zh-CN" sz="4800" b="1" dirty="0" smtClean="0">
                <a:solidFill>
                  <a:schemeClr val="accent2"/>
                </a:solidFill>
                <a:sym typeface="Wingdings 2" panose="05020102010507070707" pitchFamily="18" charset="2"/>
              </a:rPr>
              <a:t></a:t>
            </a:r>
            <a:endParaRPr kumimoji="1" lang="en-US" altLang="zh-CN" sz="4800" b="1" dirty="0">
              <a:solidFill>
                <a:schemeClr val="accent2"/>
              </a:solidFill>
              <a:sym typeface="Monotype Sorts" pitchFamily="2" charset="2"/>
            </a:endParaRPr>
          </a:p>
        </p:txBody>
      </p:sp>
      <p:sp>
        <p:nvSpPr>
          <p:cNvPr id="3" name="矩形 2"/>
          <p:cNvSpPr/>
          <p:nvPr/>
        </p:nvSpPr>
        <p:spPr>
          <a:xfrm>
            <a:off x="1115616" y="5709736"/>
            <a:ext cx="4305987" cy="523220"/>
          </a:xfrm>
          <a:prstGeom prst="rect">
            <a:avLst/>
          </a:prstGeom>
        </p:spPr>
        <p:txBody>
          <a:bodyPr wrap="none">
            <a:spAutoFit/>
          </a:bodyPr>
          <a:lstStyle/>
          <a:p>
            <a:r>
              <a:rPr lang="en-US" altLang="zh-CN" sz="2800" dirty="0" err="1">
                <a:latin typeface="Times New Roman" panose="02020603050405020304" pitchFamily="18" charset="0"/>
                <a:ea typeface="楷体_GB2312" pitchFamily="49" charset="-122"/>
                <a:cs typeface="Times New Roman" panose="02020603050405020304" pitchFamily="18" charset="0"/>
              </a:rPr>
              <a:t>M.D.John</a:t>
            </a:r>
            <a:r>
              <a:rPr lang="en-US" altLang="zh-CN" sz="2800" dirty="0">
                <a:latin typeface="Times New Roman" panose="02020603050405020304" pitchFamily="18" charset="0"/>
                <a:ea typeface="楷体_GB2312" pitchFamily="49" charset="-122"/>
                <a:cs typeface="Times New Roman" panose="02020603050405020304" pitchFamily="18" charset="0"/>
              </a:rPr>
              <a:t>, </a:t>
            </a:r>
            <a:r>
              <a:rPr lang="zh-CN" altLang="en-US" sz="2800" dirty="0">
                <a:latin typeface="Times New Roman" panose="02020603050405020304" pitchFamily="18" charset="0"/>
                <a:ea typeface="楷体_GB2312" pitchFamily="49" charset="-122"/>
                <a:cs typeface="Times New Roman" panose="02020603050405020304" pitchFamily="18" charset="0"/>
              </a:rPr>
              <a:t>￥</a:t>
            </a:r>
            <a:r>
              <a:rPr lang="en-US" altLang="zh-CN" sz="2800" dirty="0">
                <a:latin typeface="Times New Roman" panose="02020603050405020304" pitchFamily="18" charset="0"/>
                <a:ea typeface="楷体_GB2312" pitchFamily="49" charset="-122"/>
                <a:cs typeface="Times New Roman" panose="02020603050405020304" pitchFamily="18" charset="0"/>
              </a:rPr>
              <a:t>123,3D64,a&gt;b</a:t>
            </a:r>
            <a:r>
              <a:rPr lang="en-US" altLang="zh-CN" sz="2800" dirty="0">
                <a:solidFill>
                  <a:srgbClr val="000099"/>
                </a:solidFill>
                <a:latin typeface="Times New Roman" panose="02020603050405020304" pitchFamily="18" charset="0"/>
                <a:ea typeface="楷体_GB2312" pitchFamily="49" charset="-122"/>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397939" y="5417348"/>
            <a:ext cx="526579" cy="110799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5" name="矩形 4"/>
          <p:cNvSpPr/>
          <p:nvPr/>
        </p:nvSpPr>
        <p:spPr>
          <a:xfrm>
            <a:off x="417240" y="1724379"/>
            <a:ext cx="7855242" cy="1969770"/>
          </a:xfrm>
          <a:prstGeom prst="rect">
            <a:avLst/>
          </a:prstGeom>
        </p:spPr>
        <p:txBody>
          <a:bodyPr wrap="square">
            <a:spAutoFit/>
          </a:bodyPr>
          <a:lstStyle/>
          <a:p>
            <a:pPr marL="514350" indent="-514350">
              <a:lnSpc>
                <a:spcPct val="150000"/>
              </a:lnSpc>
              <a:buFont typeface="+mj-ea"/>
              <a:buAutoNum type="circleNumDbPlain" startAt="3"/>
            </a:pPr>
            <a:r>
              <a:rPr lang="zh-CN" altLang="en-US" sz="2800" dirty="0">
                <a:latin typeface="华文楷体" panose="02010600040101010101" pitchFamily="2" charset="-122"/>
                <a:ea typeface="华文楷体" panose="02010600040101010101" pitchFamily="2" charset="-122"/>
              </a:rPr>
              <a:t>变量的名字必须符合</a:t>
            </a:r>
            <a:r>
              <a:rPr lang="en-US" altLang="zh-CN" sz="2800" dirty="0">
                <a:latin typeface="华文楷体" panose="02010600040101010101" pitchFamily="2" charset="-122"/>
                <a:ea typeface="华文楷体" panose="02010600040101010101" pitchFamily="2" charset="-122"/>
              </a:rPr>
              <a:t>C</a:t>
            </a:r>
            <a:r>
              <a:rPr lang="zh-CN" altLang="en-US" sz="2800" dirty="0">
                <a:latin typeface="华文楷体" panose="02010600040101010101" pitchFamily="2" charset="-122"/>
                <a:ea typeface="华文楷体" panose="02010600040101010101" pitchFamily="2" charset="-122"/>
              </a:rPr>
              <a:t>语言对</a:t>
            </a:r>
            <a:r>
              <a:rPr lang="zh-CN" altLang="en-US" sz="2800" dirty="0">
                <a:solidFill>
                  <a:srgbClr val="0000FF"/>
                </a:solidFill>
                <a:latin typeface="华文楷体" panose="02010600040101010101" pitchFamily="2" charset="-122"/>
                <a:ea typeface="华文楷体" panose="02010600040101010101" pitchFamily="2" charset="-122"/>
              </a:rPr>
              <a:t>标识符</a:t>
            </a:r>
            <a:r>
              <a:rPr lang="zh-CN" altLang="en-US" sz="2800" dirty="0">
                <a:latin typeface="华文楷体" panose="02010600040101010101" pitchFamily="2" charset="-122"/>
                <a:ea typeface="华文楷体" panose="02010600040101010101" pitchFamily="2" charset="-122"/>
              </a:rPr>
              <a:t>的规定。即只能由字母、数字和下划线三种字符组成，且第一个字符必须为字母或下划线</a:t>
            </a:r>
            <a:r>
              <a:rPr lang="zh-CN" altLang="en-US" sz="2800" dirty="0">
                <a:solidFill>
                  <a:srgbClr val="663300"/>
                </a:solidFill>
                <a:latin typeface="华文楷体" panose="02010600040101010101" pitchFamily="2" charset="-122"/>
                <a:ea typeface="华文楷体" panose="02010600040101010101" pitchFamily="2" charset="-122"/>
              </a:rPr>
              <a:t>。</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10</a:t>
            </a:fld>
            <a:endParaRPr lang="en-US" altLang="zh-CN"/>
          </a:p>
        </p:txBody>
      </p:sp>
    </p:spTree>
    <p:extLst>
      <p:ext uri="{BB962C8B-B14F-4D97-AF65-F5344CB8AC3E}">
        <p14:creationId xmlns:p14="http://schemas.microsoft.com/office/powerpoint/2010/main" val="30846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5" dur="500"/>
                                        <p:tgtEl>
                                          <p:spTgt spid="2">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46237" y="1844824"/>
            <a:ext cx="8497888" cy="491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buNone/>
            </a:pPr>
            <a:r>
              <a:rPr lang="zh-CN" altLang="en-US" sz="2800" dirty="0" smtClean="0">
                <a:solidFill>
                  <a:srgbClr val="0000FF"/>
                </a:solidFill>
                <a:latin typeface="华文楷体" panose="02010600040101010101" pitchFamily="2" charset="-122"/>
                <a:ea typeface="华文楷体" panose="02010600040101010101" pitchFamily="2" charset="-122"/>
              </a:rPr>
              <a:t>标识符：</a:t>
            </a:r>
            <a:endParaRPr lang="en-US" altLang="zh-CN" sz="2800" dirty="0" smtClean="0">
              <a:solidFill>
                <a:srgbClr val="0000FF"/>
              </a:solidFill>
              <a:latin typeface="华文楷体" panose="02010600040101010101" pitchFamily="2" charset="-122"/>
              <a:ea typeface="华文楷体" panose="02010600040101010101" pitchFamily="2" charset="-122"/>
            </a:endParaRPr>
          </a:p>
          <a:p>
            <a:pPr marL="0" indent="0">
              <a:lnSpc>
                <a:spcPct val="150000"/>
              </a:lnSpc>
              <a:buNone/>
            </a:pPr>
            <a:r>
              <a:rPr lang="zh-CN" altLang="en-US" sz="2800" dirty="0" smtClean="0">
                <a:solidFill>
                  <a:schemeClr val="tx1"/>
                </a:solidFill>
                <a:latin typeface="华文楷体" panose="02010600040101010101" pitchFamily="2" charset="-122"/>
                <a:ea typeface="华文楷体" panose="02010600040101010101" pitchFamily="2" charset="-122"/>
              </a:rPr>
              <a:t>        用来</a:t>
            </a:r>
            <a:r>
              <a:rPr lang="zh-CN" altLang="en-US" sz="2800" dirty="0">
                <a:solidFill>
                  <a:schemeClr val="tx1"/>
                </a:solidFill>
                <a:latin typeface="华文楷体" panose="02010600040101010101" pitchFamily="2" charset="-122"/>
                <a:ea typeface="华文楷体" panose="02010600040101010101" pitchFamily="2" charset="-122"/>
              </a:rPr>
              <a:t>标识对象名字</a:t>
            </a:r>
            <a:r>
              <a:rPr lang="en-US" altLang="zh-CN" sz="2800" dirty="0">
                <a:solidFill>
                  <a:schemeClr val="tx1"/>
                </a:solidFill>
                <a:latin typeface="华文楷体" panose="02010600040101010101" pitchFamily="2" charset="-122"/>
                <a:ea typeface="华文楷体" panose="02010600040101010101" pitchFamily="2" charset="-122"/>
              </a:rPr>
              <a:t>(</a:t>
            </a:r>
            <a:r>
              <a:rPr lang="zh-CN" altLang="en-US" sz="2800" dirty="0">
                <a:solidFill>
                  <a:schemeClr val="tx1"/>
                </a:solidFill>
                <a:latin typeface="华文楷体" panose="02010600040101010101" pitchFamily="2" charset="-122"/>
                <a:ea typeface="华文楷体" panose="02010600040101010101" pitchFamily="2" charset="-122"/>
              </a:rPr>
              <a:t>包括</a:t>
            </a:r>
            <a:r>
              <a:rPr lang="zh-CN" altLang="en-US" sz="2800" dirty="0">
                <a:solidFill>
                  <a:srgbClr val="0000FF"/>
                </a:solidFill>
                <a:latin typeface="华文楷体" panose="02010600040101010101" pitchFamily="2" charset="-122"/>
                <a:ea typeface="华文楷体" panose="02010600040101010101" pitchFamily="2" charset="-122"/>
              </a:rPr>
              <a:t>变量</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函数</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数组</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类型</a:t>
            </a:r>
            <a:r>
              <a:rPr lang="zh-CN" altLang="en-US" sz="2800" dirty="0">
                <a:solidFill>
                  <a:schemeClr val="tx1"/>
                </a:solidFill>
                <a:latin typeface="华文楷体" panose="02010600040101010101" pitchFamily="2" charset="-122"/>
                <a:ea typeface="华文楷体" panose="02010600040101010101" pitchFamily="2" charset="-122"/>
              </a:rPr>
              <a:t>等</a:t>
            </a:r>
            <a:r>
              <a:rPr lang="en-US" altLang="zh-CN" sz="2800" dirty="0">
                <a:solidFill>
                  <a:schemeClr val="tx1"/>
                </a:solidFill>
                <a:latin typeface="华文楷体" panose="02010600040101010101" pitchFamily="2" charset="-122"/>
                <a:ea typeface="华文楷体" panose="02010600040101010101" pitchFamily="2" charset="-122"/>
              </a:rPr>
              <a:t>)</a:t>
            </a:r>
            <a:r>
              <a:rPr lang="zh-CN" altLang="en-US" sz="2800" dirty="0">
                <a:solidFill>
                  <a:schemeClr val="tx1"/>
                </a:solidFill>
                <a:latin typeface="华文楷体" panose="02010600040101010101" pitchFamily="2" charset="-122"/>
                <a:ea typeface="华文楷体" panose="02010600040101010101" pitchFamily="2" charset="-122"/>
              </a:rPr>
              <a:t>的有效字符序列 </a:t>
            </a: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C</a:t>
            </a:r>
            <a:r>
              <a:rPr lang="zh-CN" altLang="en-US" sz="2800" dirty="0">
                <a:solidFill>
                  <a:schemeClr val="tx1"/>
                </a:solidFill>
                <a:latin typeface="华文楷体" panose="02010600040101010101" pitchFamily="2" charset="-122"/>
                <a:ea typeface="华文楷体" panose="02010600040101010101" pitchFamily="2" charset="-122"/>
              </a:rPr>
              <a:t>语言中，有</a:t>
            </a:r>
            <a:r>
              <a:rPr lang="en-US" altLang="zh-CN" sz="2800" dirty="0">
                <a:solidFill>
                  <a:schemeClr val="tx1"/>
                </a:solidFill>
                <a:latin typeface="华文楷体" panose="02010600040101010101" pitchFamily="2" charset="-122"/>
                <a:ea typeface="华文楷体" panose="02010600040101010101" pitchFamily="2" charset="-122"/>
              </a:rPr>
              <a:t>3</a:t>
            </a:r>
            <a:r>
              <a:rPr lang="zh-CN" altLang="en-US" sz="2800" dirty="0">
                <a:solidFill>
                  <a:schemeClr val="tx1"/>
                </a:solidFill>
                <a:latin typeface="华文楷体" panose="02010600040101010101" pitchFamily="2" charset="-122"/>
                <a:ea typeface="华文楷体" panose="02010600040101010101" pitchFamily="2" charset="-122"/>
              </a:rPr>
              <a:t>类标识符：</a:t>
            </a:r>
            <a:r>
              <a:rPr lang="zh-CN" altLang="en-US" sz="2800" dirty="0">
                <a:solidFill>
                  <a:srgbClr val="0000FF"/>
                </a:solidFill>
                <a:latin typeface="华文楷体" panose="02010600040101010101" pitchFamily="2" charset="-122"/>
                <a:ea typeface="华文楷体" panose="02010600040101010101" pitchFamily="2" charset="-122"/>
              </a:rPr>
              <a:t>关键字</a:t>
            </a:r>
            <a:r>
              <a:rPr lang="zh-CN" altLang="en-US" sz="2800" dirty="0">
                <a:solidFill>
                  <a:schemeClr val="tx1"/>
                </a:solidFill>
                <a:latin typeface="华文楷体" panose="02010600040101010101" pitchFamily="2" charset="-122"/>
                <a:ea typeface="华文楷体" panose="02010600040101010101" pitchFamily="2" charset="-122"/>
              </a:rPr>
              <a:t>，系统预定义的</a:t>
            </a:r>
            <a:r>
              <a:rPr lang="zh-CN" altLang="en-US" sz="2800" dirty="0">
                <a:solidFill>
                  <a:srgbClr val="0000FF"/>
                </a:solidFill>
                <a:latin typeface="华文楷体" panose="02010600040101010101" pitchFamily="2" charset="-122"/>
                <a:ea typeface="华文楷体" panose="02010600040101010101" pitchFamily="2" charset="-122"/>
              </a:rPr>
              <a:t>标识符</a:t>
            </a:r>
            <a:r>
              <a:rPr lang="zh-CN" altLang="en-US" sz="2800" dirty="0">
                <a:solidFill>
                  <a:schemeClr val="tx1"/>
                </a:solidFill>
                <a:latin typeface="华文楷体" panose="02010600040101010101" pitchFamily="2" charset="-122"/>
                <a:ea typeface="华文楷体" panose="02010600040101010101" pitchFamily="2" charset="-122"/>
              </a:rPr>
              <a:t> ，</a:t>
            </a:r>
            <a:r>
              <a:rPr lang="zh-CN" altLang="en-US" sz="2800" dirty="0">
                <a:solidFill>
                  <a:srgbClr val="0000FF"/>
                </a:solidFill>
                <a:latin typeface="华文楷体" panose="02010600040101010101" pitchFamily="2" charset="-122"/>
                <a:ea typeface="华文楷体" panose="02010600040101010101" pitchFamily="2" charset="-122"/>
              </a:rPr>
              <a:t>用户标识符</a:t>
            </a:r>
            <a:r>
              <a:rPr lang="zh-CN" altLang="en-US" sz="2800" dirty="0">
                <a:solidFill>
                  <a:schemeClr val="tx1"/>
                </a:solidFill>
                <a:latin typeface="华文楷体" panose="02010600040101010101" pitchFamily="2" charset="-122"/>
                <a:ea typeface="华文楷体" panose="02010600040101010101" pitchFamily="2" charset="-122"/>
              </a:rPr>
              <a:t>。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Tree>
    <p:extLst>
      <p:ext uri="{BB962C8B-B14F-4D97-AF65-F5344CB8AC3E}">
        <p14:creationId xmlns:p14="http://schemas.microsoft.com/office/powerpoint/2010/main" val="284183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5"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27956" y="1588803"/>
            <a:ext cx="4216052" cy="75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buNone/>
            </a:pPr>
            <a:r>
              <a:rPr lang="en-US" altLang="zh-CN" sz="2800" dirty="0" smtClean="0">
                <a:solidFill>
                  <a:schemeClr val="tx1"/>
                </a:solidFill>
                <a:latin typeface="华文楷体" panose="02010600040101010101" pitchFamily="2" charset="-122"/>
                <a:ea typeface="华文楷体" panose="02010600040101010101" pitchFamily="2" charset="-122"/>
              </a:rPr>
              <a:t>C</a:t>
            </a:r>
            <a:r>
              <a:rPr lang="zh-CN" altLang="en-US" sz="2800" dirty="0" smtClean="0">
                <a:solidFill>
                  <a:schemeClr val="tx1"/>
                </a:solidFill>
                <a:latin typeface="华文楷体" panose="02010600040101010101" pitchFamily="2" charset="-122"/>
                <a:ea typeface="华文楷体" panose="02010600040101010101" pitchFamily="2" charset="-122"/>
              </a:rPr>
              <a:t>语言关键字（</a:t>
            </a:r>
            <a:r>
              <a:rPr lang="en-US" altLang="zh-CN" sz="2800" dirty="0" smtClean="0">
                <a:solidFill>
                  <a:schemeClr val="tx1"/>
                </a:solidFill>
                <a:latin typeface="华文楷体" panose="02010600040101010101" pitchFamily="2" charset="-122"/>
                <a:ea typeface="华文楷体" panose="02010600040101010101" pitchFamily="2" charset="-122"/>
              </a:rPr>
              <a:t>37</a:t>
            </a:r>
            <a:r>
              <a:rPr lang="zh-CN" altLang="en-US" sz="2800" dirty="0" smtClean="0">
                <a:solidFill>
                  <a:schemeClr val="tx1"/>
                </a:solidFill>
                <a:latin typeface="华文楷体" panose="02010600040101010101" pitchFamily="2" charset="-122"/>
                <a:ea typeface="华文楷体" panose="02010600040101010101" pitchFamily="2" charset="-122"/>
              </a:rPr>
              <a:t>个）</a:t>
            </a:r>
            <a:endParaRPr lang="zh-CN" altLang="en-US" sz="2800" dirty="0">
              <a:solidFill>
                <a:schemeClr val="tx1"/>
              </a:solidFill>
              <a:latin typeface="华文楷体" panose="02010600040101010101" pitchFamily="2" charset="-122"/>
              <a:ea typeface="华文楷体" panose="02010600040101010101" pitchFamily="2" charset="-122"/>
            </a:endParaRPr>
          </a:p>
        </p:txBody>
      </p:sp>
      <p:graphicFrame>
        <p:nvGraphicFramePr>
          <p:cNvPr id="6" name="Table"/>
          <p:cNvGraphicFramePr/>
          <p:nvPr>
            <p:extLst>
              <p:ext uri="{D42A27DB-BD31-4B8C-83A1-F6EECF244321}">
                <p14:modId xmlns:p14="http://schemas.microsoft.com/office/powerpoint/2010/main" val="1104324755"/>
              </p:ext>
            </p:extLst>
          </p:nvPr>
        </p:nvGraphicFramePr>
        <p:xfrm>
          <a:off x="451075" y="2420888"/>
          <a:ext cx="8280000" cy="3943496"/>
        </p:xfrm>
        <a:graphic>
          <a:graphicData uri="http://schemas.openxmlformats.org/drawingml/2006/table">
            <a:tbl>
              <a:tblPr/>
              <a:tblGrid>
                <a:gridCol w="1656000">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20004"/>
                    </a:ext>
                  </a:extLst>
                </a:gridCol>
              </a:tblGrid>
              <a:tr h="492937">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auto</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break</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case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char</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const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0"/>
                  </a:ext>
                </a:extLst>
              </a:tr>
              <a:tr h="492937">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continue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default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do</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double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else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1"/>
                  </a:ext>
                </a:extLst>
              </a:tr>
              <a:tr h="492937">
                <a:tc>
                  <a:txBody>
                    <a:bodyPr/>
                    <a:lstStyle/>
                    <a:p>
                      <a:pPr algn="ctr" defTabSz="914400">
                        <a:tabLst>
                          <a:tab pos="711200" algn="l"/>
                        </a:tabLst>
                        <a:defRPr sz="1800"/>
                      </a:pPr>
                      <a:r>
                        <a:rPr sz="2400" dirty="0" err="1">
                          <a:solidFill>
                            <a:schemeClr val="tx1"/>
                          </a:solidFill>
                          <a:latin typeface="Times New Roman" panose="02020603050405020304" pitchFamily="18" charset="0"/>
                          <a:ea typeface="Optima"/>
                          <a:cs typeface="Times New Roman" panose="02020603050405020304" pitchFamily="18" charset="0"/>
                          <a:sym typeface="Optima"/>
                        </a:rPr>
                        <a:t>enum</a:t>
                      </a:r>
                      <a:endParaRPr sz="2400" dirty="0">
                        <a:solidFill>
                          <a:schemeClr val="tx1"/>
                        </a:solidFill>
                        <a:latin typeface="Times New Roman" panose="02020603050405020304" pitchFamily="18" charset="0"/>
                        <a:ea typeface="Optima"/>
                        <a:cs typeface="Times New Roman" panose="02020603050405020304" pitchFamily="18" charset="0"/>
                        <a:sym typeface="Optima"/>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extern</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float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for</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goto</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2"/>
                  </a:ext>
                </a:extLst>
              </a:tr>
              <a:tr h="492937">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if</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inline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int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long</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register</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3"/>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restrict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return</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short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signed</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sizeof</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4"/>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static</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err="1">
                          <a:solidFill>
                            <a:schemeClr val="tx1"/>
                          </a:solidFill>
                          <a:latin typeface="Times New Roman" panose="02020603050405020304" pitchFamily="18" charset="0"/>
                          <a:ea typeface="Optima"/>
                          <a:cs typeface="Times New Roman" panose="02020603050405020304" pitchFamily="18" charset="0"/>
                          <a:sym typeface="Optima"/>
                        </a:rPr>
                        <a:t>struct</a:t>
                      </a:r>
                      <a:endParaRPr sz="2400" dirty="0">
                        <a:solidFill>
                          <a:schemeClr val="tx1"/>
                        </a:solidFill>
                        <a:latin typeface="Times New Roman" panose="02020603050405020304" pitchFamily="18" charset="0"/>
                        <a:ea typeface="Optima"/>
                        <a:cs typeface="Times New Roman" panose="02020603050405020304" pitchFamily="18" charset="0"/>
                        <a:sym typeface="Optima"/>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switch</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typedef</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union</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5"/>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unsigned</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void</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volatile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while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-bool</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6"/>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-Complex</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-Imaginary</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3000">
                          <a:solidFill>
                            <a:srgbClr val="363929"/>
                          </a:solidFill>
                          <a:latin typeface="Optima"/>
                          <a:ea typeface="Optima"/>
                          <a:cs typeface="Optima"/>
                          <a:sym typeface="Optima"/>
                        </a:defRPr>
                      </a:pPr>
                      <a:endParaRPr sz="2400" dirty="0">
                        <a:solidFill>
                          <a:schemeClr val="tx1"/>
                        </a:solidFill>
                        <a:latin typeface="Times New Roman" panose="02020603050405020304" pitchFamily="18" charset="0"/>
                        <a:cs typeface="Times New Roman" panose="02020603050405020304" pitchFamily="18" charset="0"/>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3000">
                          <a:solidFill>
                            <a:srgbClr val="363929"/>
                          </a:solidFill>
                          <a:latin typeface="Optima"/>
                          <a:ea typeface="Optima"/>
                          <a:cs typeface="Optima"/>
                          <a:sym typeface="Optima"/>
                        </a:defRPr>
                      </a:pPr>
                      <a:endParaRPr sz="2400">
                        <a:solidFill>
                          <a:schemeClr val="tx1"/>
                        </a:solidFill>
                        <a:latin typeface="Times New Roman" panose="02020603050405020304" pitchFamily="18" charset="0"/>
                        <a:cs typeface="Times New Roman" panose="02020603050405020304" pitchFamily="18" charset="0"/>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3000">
                          <a:solidFill>
                            <a:srgbClr val="363929"/>
                          </a:solidFill>
                          <a:latin typeface="Optima"/>
                          <a:ea typeface="Optima"/>
                          <a:cs typeface="Optima"/>
                          <a:sym typeface="Optima"/>
                        </a:defRPr>
                      </a:pPr>
                      <a:endParaRPr sz="2400" dirty="0">
                        <a:solidFill>
                          <a:schemeClr val="tx1"/>
                        </a:solidFill>
                        <a:latin typeface="Times New Roman" panose="02020603050405020304" pitchFamily="18" charset="0"/>
                        <a:cs typeface="Times New Roman" panose="02020603050405020304" pitchFamily="18" charset="0"/>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7"/>
                  </a:ext>
                </a:extLst>
              </a:tr>
            </a:tbl>
          </a:graphicData>
        </a:graphic>
      </p:graphicFrame>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Tree>
    <p:extLst>
      <p:ext uri="{BB962C8B-B14F-4D97-AF65-F5344CB8AC3E}">
        <p14:creationId xmlns:p14="http://schemas.microsoft.com/office/powerpoint/2010/main" val="80528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6"/>
                                        </p:tgtEl>
                                        <p:attrNameLst>
                                          <p:attrName>style.visibility</p:attrName>
                                        </p:attrNameLst>
                                      </p:cBhvr>
                                      <p:to>
                                        <p:strVal val="visible"/>
                                      </p:to>
                                    </p:set>
                                    <p:animEffect transition="in" filter="dissolv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539552" y="1667907"/>
            <a:ext cx="7848872" cy="89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u="sng" dirty="0">
                <a:solidFill>
                  <a:schemeClr val="tx1"/>
                </a:solidFill>
                <a:latin typeface="华文楷体" panose="02010600040101010101" pitchFamily="2" charset="-122"/>
                <a:ea typeface="华文楷体" panose="02010600040101010101" pitchFamily="2" charset="-122"/>
              </a:rPr>
              <a:t>变量</a:t>
            </a:r>
            <a:r>
              <a:rPr lang="zh-CN" altLang="en-US" sz="2800" u="sng" dirty="0" smtClean="0">
                <a:solidFill>
                  <a:schemeClr val="tx1"/>
                </a:solidFill>
                <a:latin typeface="华文楷体" panose="02010600040101010101" pitchFamily="2" charset="-122"/>
                <a:ea typeface="华文楷体" panose="02010600040101010101" pitchFamily="2" charset="-122"/>
              </a:rPr>
              <a:t>命名注意事项</a:t>
            </a:r>
            <a:r>
              <a:rPr lang="zh-CN" altLang="en-US" sz="2800" dirty="0" smtClean="0">
                <a:solidFill>
                  <a:schemeClr val="accent2"/>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539552" y="2295074"/>
            <a:ext cx="8064896" cy="3416320"/>
          </a:xfrm>
          <a:prstGeom prst="rect">
            <a:avLst/>
          </a:prstGeom>
        </p:spPr>
        <p:txBody>
          <a:bodyPr wrap="square">
            <a:spAutoFit/>
          </a:bodyPr>
          <a:lstStyle/>
          <a:p>
            <a:pPr marL="514350" indent="-514350">
              <a:lnSpc>
                <a:spcPct val="150000"/>
              </a:lnSpc>
              <a:buFont typeface="+mj-ea"/>
              <a:buAutoNum type="circleNumDbPlain"/>
            </a:pPr>
            <a:r>
              <a:rPr lang="zh-CN" altLang="en-US" sz="2400" dirty="0">
                <a:solidFill>
                  <a:srgbClr val="000099"/>
                </a:solidFill>
                <a:latin typeface="华文楷体" panose="02010600040101010101" pitchFamily="2" charset="-122"/>
                <a:ea typeface="华文楷体" panose="02010600040101010101" pitchFamily="2" charset="-122"/>
              </a:rPr>
              <a:t>编译系统将大写字母和小写字母认为是两个不同的字符。 </a:t>
            </a:r>
          </a:p>
          <a:p>
            <a:pPr marL="514350" indent="-514350">
              <a:lnSpc>
                <a:spcPct val="150000"/>
              </a:lnSpc>
              <a:buFont typeface="+mj-ea"/>
              <a:buAutoNum type="circleNumDbPlain"/>
            </a:pPr>
            <a:r>
              <a:rPr lang="zh-CN" altLang="en-US" sz="2400" dirty="0">
                <a:latin typeface="华文楷体" panose="02010600040101010101" pitchFamily="2" charset="-122"/>
                <a:ea typeface="华文楷体" panose="02010600040101010101" pitchFamily="2" charset="-122"/>
              </a:rPr>
              <a:t>建议变量名的</a:t>
            </a:r>
            <a:r>
              <a:rPr lang="zh-CN" altLang="en-US" sz="2400" dirty="0" smtClean="0">
                <a:latin typeface="华文楷体" panose="02010600040101010101" pitchFamily="2" charset="-122"/>
                <a:ea typeface="华文楷体" panose="02010600040101010101" pitchFamily="2" charset="-122"/>
              </a:rPr>
              <a:t>长度适中，不要太长也不要太短。</a:t>
            </a:r>
            <a:endParaRPr lang="zh-CN" altLang="en-US" sz="2400" dirty="0">
              <a:latin typeface="华文楷体" panose="02010600040101010101" pitchFamily="2" charset="-122"/>
              <a:ea typeface="华文楷体" panose="02010600040101010101" pitchFamily="2" charset="-122"/>
            </a:endParaRPr>
          </a:p>
          <a:p>
            <a:pPr marL="514350" indent="-514350">
              <a:lnSpc>
                <a:spcPct val="150000"/>
              </a:lnSpc>
              <a:buFont typeface="+mj-ea"/>
              <a:buAutoNum type="circleNumDbPlain"/>
            </a:pPr>
            <a:r>
              <a:rPr lang="zh-CN" altLang="en-US" sz="2400" dirty="0">
                <a:solidFill>
                  <a:srgbClr val="000099"/>
                </a:solidFill>
                <a:latin typeface="华文楷体" panose="02010600040101010101" pitchFamily="2" charset="-122"/>
                <a:ea typeface="华文楷体" panose="02010600040101010101" pitchFamily="2" charset="-122"/>
              </a:rPr>
              <a:t>在选择变量名和其它标识符时，应注意做到“见名知意”，即选有含意的英文单词  （或其缩写）作标识符。</a:t>
            </a:r>
          </a:p>
          <a:p>
            <a:pPr marL="514350" indent="-514350">
              <a:lnSpc>
                <a:spcPct val="150000"/>
              </a:lnSpc>
              <a:buFont typeface="+mj-ea"/>
              <a:buAutoNum type="circleNumDbPlain"/>
            </a:pPr>
            <a:r>
              <a:rPr lang="zh-CN" altLang="en-US" sz="2400" dirty="0">
                <a:latin typeface="华文楷体" panose="02010600040101010101" pitchFamily="2" charset="-122"/>
                <a:ea typeface="华文楷体" panose="02010600040101010101" pitchFamily="2" charset="-122"/>
              </a:rPr>
              <a:t>要求对所有用到的变量作强制定义，也就是“先定义，后使用”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Tree>
    <p:extLst>
      <p:ext uri="{BB962C8B-B14F-4D97-AF65-F5344CB8AC3E}">
        <p14:creationId xmlns:p14="http://schemas.microsoft.com/office/powerpoint/2010/main" val="50175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14</a:t>
            </a:fld>
            <a:endParaRPr lang="en-US" altLang="zh-CN"/>
          </a:p>
        </p:txBody>
      </p:sp>
    </p:spTree>
    <p:extLst>
      <p:ext uri="{BB962C8B-B14F-4D97-AF65-F5344CB8AC3E}">
        <p14:creationId xmlns:p14="http://schemas.microsoft.com/office/powerpoint/2010/main" val="216673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6" presetClass="emph" presetSubtype="0" fill="hold" nodeType="withEffect">
                                  <p:stCondLst>
                                    <p:cond delay="0"/>
                                  </p:stCondLst>
                                  <p:childTnLst>
                                    <p:animScale>
                                      <p:cBhvr>
                                        <p:cTn id="26" dur="2000" fill="hold"/>
                                        <p:tgtEl>
                                          <p:spTgt spid="18"/>
                                        </p:tgtEl>
                                      </p:cBhvr>
                                      <p:by x="150000" y="150000"/>
                                    </p:animScale>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en-US" altLang="zh-CN" sz="3200" dirty="0">
                <a:solidFill>
                  <a:srgbClr val="000000"/>
                </a:solidFill>
                <a:latin typeface="华文楷体" panose="02010600040101010101" pitchFamily="2" charset="-122"/>
                <a:ea typeface="华文楷体" panose="02010600040101010101" pitchFamily="2" charset="-122"/>
                <a:cs typeface="楷体_GB2312"/>
              </a:rPr>
              <a:t>C</a:t>
            </a: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语言数据类型</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pic>
        <p:nvPicPr>
          <p:cNvPr id="33" name="Image" descr="Image"/>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Effect>
                      <a14:saturation sat="400000"/>
                    </a14:imgEffect>
                  </a14:imgLayer>
                </a14:imgProps>
              </a:ext>
            </a:extLst>
          </a:blip>
          <a:stretch>
            <a:fillRect/>
          </a:stretch>
        </p:blipFill>
        <p:spPr>
          <a:xfrm>
            <a:off x="725126" y="856400"/>
            <a:ext cx="7807313" cy="5855485"/>
          </a:xfrm>
          <a:prstGeom prst="rect">
            <a:avLst/>
          </a:prstGeom>
          <a:ln w="12700">
            <a:miter lim="400000"/>
          </a:ln>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Tree>
    <p:extLst>
      <p:ext uri="{BB962C8B-B14F-4D97-AF65-F5344CB8AC3E}">
        <p14:creationId xmlns:p14="http://schemas.microsoft.com/office/powerpoint/2010/main" val="185496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iterate>
                                    <p:tmAbs val="0"/>
                                  </p:iterate>
                                  <p:childTnLst>
                                    <p:set>
                                      <p:cBhvr>
                                        <p:cTn id="6" fill="hold"/>
                                        <p:tgtEl>
                                          <p:spTgt spid="33"/>
                                        </p:tgtEl>
                                        <p:attrNameLst>
                                          <p:attrName>style.visibility</p:attrName>
                                        </p:attrNameLst>
                                      </p:cBhvr>
                                      <p:to>
                                        <p:strVal val="visible"/>
                                      </p:to>
                                    </p:set>
                                    <p:animEffect transition="in" filter="blinds(vertical)">
                                      <p:cBhvr>
                                        <p:cTn id="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67907"/>
            <a:ext cx="7848872" cy="89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整型常量</a:t>
            </a:r>
            <a:r>
              <a:rPr lang="zh-CN" altLang="en-US" sz="2800" dirty="0">
                <a:solidFill>
                  <a:schemeClr val="tx1"/>
                </a:solidFill>
                <a:latin typeface="华文楷体" panose="02010600040101010101" pitchFamily="2" charset="-122"/>
                <a:ea typeface="华文楷体" panose="02010600040101010101" pitchFamily="2" charset="-122"/>
              </a:rPr>
              <a:t>：整型常量即整</a:t>
            </a:r>
            <a:r>
              <a:rPr lang="zh-CN" altLang="en-US" sz="2800" dirty="0" smtClean="0">
                <a:solidFill>
                  <a:schemeClr val="tx1"/>
                </a:solidFill>
                <a:latin typeface="华文楷体" panose="02010600040101010101" pitchFamily="2" charset="-122"/>
                <a:ea typeface="华文楷体" panose="02010600040101010101" pitchFamily="2" charset="-122"/>
              </a:rPr>
              <a:t>常数，在</a:t>
            </a:r>
            <a:r>
              <a:rPr lang="zh-CN" altLang="en-US" sz="2800" dirty="0">
                <a:solidFill>
                  <a:schemeClr val="tx1"/>
                </a:solidFill>
                <a:latin typeface="华文楷体" panose="02010600040101010101" pitchFamily="2" charset="-122"/>
                <a:ea typeface="华文楷体" panose="02010600040101010101" pitchFamily="2" charset="-122"/>
              </a:rPr>
              <a:t>Ｃ语言中，整</a:t>
            </a:r>
            <a:r>
              <a:rPr lang="zh-CN" altLang="en-US" sz="2800" dirty="0" smtClean="0">
                <a:solidFill>
                  <a:schemeClr val="tx1"/>
                </a:solidFill>
                <a:latin typeface="华文楷体" panose="02010600040101010101" pitchFamily="2" charset="-122"/>
                <a:ea typeface="华文楷体" panose="02010600040101010101" pitchFamily="2" charset="-122"/>
              </a:rPr>
              <a:t>常数有</a:t>
            </a:r>
            <a:r>
              <a:rPr lang="zh-CN" altLang="en-US" sz="2800" dirty="0" smtClean="0">
                <a:solidFill>
                  <a:srgbClr val="0000FF"/>
                </a:solidFill>
                <a:latin typeface="华文楷体" panose="02010600040101010101" pitchFamily="2" charset="-122"/>
                <a:ea typeface="华文楷体" panose="02010600040101010101" pitchFamily="2" charset="-122"/>
              </a:rPr>
              <a:t>十进制整数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r>
              <a:rPr lang="zh-CN" altLang="en-US" sz="2800" dirty="0" smtClean="0">
                <a:solidFill>
                  <a:srgbClr val="0000FF"/>
                </a:solidFill>
                <a:latin typeface="华文楷体" panose="02010600040101010101" pitchFamily="2" charset="-122"/>
                <a:ea typeface="华文楷体" panose="02010600040101010101" pitchFamily="2" charset="-122"/>
              </a:rPr>
              <a:t>八进制</a:t>
            </a:r>
            <a:r>
              <a:rPr lang="zh-CN" altLang="en-US" sz="2800" dirty="0" smtClean="0">
                <a:solidFill>
                  <a:schemeClr val="tx1"/>
                </a:solidFill>
                <a:latin typeface="华文楷体" panose="02010600040101010101" pitchFamily="2" charset="-122"/>
                <a:ea typeface="华文楷体" panose="02010600040101010101" pitchFamily="2" charset="-122"/>
              </a:rPr>
              <a:t>和</a:t>
            </a:r>
            <a:r>
              <a:rPr lang="zh-CN" altLang="en-US" sz="2800" dirty="0" smtClean="0">
                <a:solidFill>
                  <a:srgbClr val="0000FF"/>
                </a:solidFill>
                <a:latin typeface="华文楷体" panose="02010600040101010101" pitchFamily="2" charset="-122"/>
                <a:ea typeface="华文楷体" panose="02010600040101010101" pitchFamily="2" charset="-122"/>
              </a:rPr>
              <a:t>十六进制整数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683568" y="2837691"/>
            <a:ext cx="8064896" cy="1323439"/>
          </a:xfrm>
          <a:prstGeom prst="rect">
            <a:avLst/>
          </a:prstGeom>
        </p:spPr>
        <p:txBody>
          <a:bodyPr wrap="square">
            <a:spAutoFit/>
          </a:bodyPr>
          <a:lstStyle/>
          <a:p>
            <a:pPr>
              <a:lnSpc>
                <a:spcPct val="150000"/>
              </a:lnSpc>
              <a:buFontTx/>
              <a:buNone/>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十进制整数。</a:t>
            </a:r>
          </a:p>
          <a:p>
            <a:pPr>
              <a:lnSpc>
                <a:spcPct val="150000"/>
              </a:lnSpc>
              <a:buFontTx/>
              <a:buNone/>
            </a:pPr>
            <a:r>
              <a:rPr lang="zh-CN" altLang="en-US" sz="2800" dirty="0">
                <a:latin typeface="华文楷体" panose="02010600040101010101" pitchFamily="2" charset="-122"/>
                <a:ea typeface="华文楷体" panose="02010600040101010101" pitchFamily="2" charset="-122"/>
              </a:rPr>
              <a:t>   </a:t>
            </a:r>
            <a:r>
              <a:rPr lang="zh-CN" altLang="en-US" sz="2800" b="1" dirty="0" smtClean="0">
                <a:solidFill>
                  <a:srgbClr val="CC0000"/>
                </a:solidFill>
                <a:latin typeface="华文楷体" panose="02010600040101010101" pitchFamily="2" charset="-122"/>
                <a:ea typeface="华文楷体" panose="02010600040101010101" pitchFamily="2" charset="-122"/>
              </a:rPr>
              <a:t>如</a:t>
            </a:r>
            <a:r>
              <a:rPr lang="zh-CN" altLang="en-US" sz="2800" b="1" dirty="0">
                <a:solidFill>
                  <a:srgbClr val="CC0000"/>
                </a:solidFill>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123, -456</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a:t>
            </a:r>
          </a:p>
        </p:txBody>
      </p:sp>
      <p:sp>
        <p:nvSpPr>
          <p:cNvPr id="7" name="矩形 6"/>
          <p:cNvSpPr/>
          <p:nvPr/>
        </p:nvSpPr>
        <p:spPr>
          <a:xfrm>
            <a:off x="683568" y="4293096"/>
            <a:ext cx="8064896" cy="1969770"/>
          </a:xfrm>
          <a:prstGeom prst="rect">
            <a:avLst/>
          </a:prstGeom>
        </p:spPr>
        <p:txBody>
          <a:bodyPr wrap="square">
            <a:spAutoFit/>
          </a:bodyPr>
          <a:lstStyle/>
          <a:p>
            <a:pPr>
              <a:lnSpc>
                <a:spcPct val="150000"/>
              </a:lnSpc>
            </a:pPr>
            <a:r>
              <a:rPr lang="en-US" altLang="zh-CN" sz="2800" dirty="0" smtClean="0">
                <a:latin typeface="华文楷体" panose="02010600040101010101" pitchFamily="2" charset="-122"/>
                <a:ea typeface="华文楷体" panose="02010600040101010101" pitchFamily="2" charset="-122"/>
              </a:rPr>
              <a:t>(2)</a:t>
            </a:r>
            <a:r>
              <a:rPr lang="zh-CN" altLang="en-US" sz="2800" dirty="0" smtClean="0">
                <a:latin typeface="华文楷体" panose="02010600040101010101" pitchFamily="2" charset="-122"/>
                <a:ea typeface="华文楷体" panose="02010600040101010101" pitchFamily="2" charset="-122"/>
              </a:rPr>
              <a:t>八进制整数。以</a:t>
            </a:r>
            <a:r>
              <a:rPr lang="en-US" altLang="zh-CN"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头的数是</a:t>
            </a:r>
            <a:r>
              <a:rPr lang="zh-CN" altLang="en-US" sz="2800" dirty="0" smtClean="0">
                <a:latin typeface="华文楷体" panose="02010600040101010101" pitchFamily="2" charset="-122"/>
                <a:ea typeface="华文楷体" panose="02010600040101010101" pitchFamily="2" charset="-122"/>
              </a:rPr>
              <a:t>八进制数。</a:t>
            </a:r>
            <a:endParaRPr lang="zh-CN" altLang="en-US" sz="2800" dirty="0">
              <a:latin typeface="华文楷体" panose="02010600040101010101" pitchFamily="2" charset="-122"/>
              <a:ea typeface="华文楷体" panose="02010600040101010101" pitchFamily="2" charset="-122"/>
            </a:endParaRPr>
          </a:p>
          <a:p>
            <a:pPr>
              <a:lnSpc>
                <a:spcPct val="150000"/>
              </a:lnSpc>
              <a:buFontTx/>
              <a:buNone/>
            </a:pPr>
            <a:r>
              <a:rPr lang="zh-CN" altLang="en-US" sz="2800" dirty="0">
                <a:latin typeface="华文楷体" panose="02010600040101010101" pitchFamily="2" charset="-122"/>
                <a:ea typeface="华文楷体" panose="02010600040101010101" pitchFamily="2" charset="-122"/>
              </a:rPr>
              <a:t>   </a:t>
            </a:r>
            <a:r>
              <a:rPr lang="zh-CN" altLang="en-US" sz="2800" b="1" dirty="0" smtClean="0">
                <a:solidFill>
                  <a:srgbClr val="CC0000"/>
                </a:solidFill>
                <a:latin typeface="华文楷体" panose="02010600040101010101" pitchFamily="2" charset="-122"/>
                <a:ea typeface="华文楷体" panose="02010600040101010101" pitchFamily="2" charset="-122"/>
              </a:rPr>
              <a:t>如：</a:t>
            </a:r>
            <a:r>
              <a:rPr lang="en-US" altLang="zh-CN" sz="2800" dirty="0">
                <a:latin typeface="华文楷体" panose="02010600040101010101" pitchFamily="2" charset="-122"/>
                <a:ea typeface="华文楷体" panose="02010600040101010101" pitchFamily="2" charset="-122"/>
              </a:rPr>
              <a:t>0123</a:t>
            </a:r>
            <a:r>
              <a:rPr lang="zh-CN" altLang="en-US" sz="2800" dirty="0">
                <a:latin typeface="华文楷体" panose="02010600040101010101" pitchFamily="2" charset="-122"/>
                <a:ea typeface="华文楷体" panose="02010600040101010101" pitchFamily="2" charset="-122"/>
              </a:rPr>
              <a:t>表示八进制数</a:t>
            </a:r>
            <a:r>
              <a:rPr lang="en-US" altLang="zh-CN" sz="2800" dirty="0">
                <a:latin typeface="华文楷体" panose="02010600040101010101" pitchFamily="2" charset="-122"/>
                <a:ea typeface="华文楷体" panose="02010600040101010101" pitchFamily="2" charset="-122"/>
              </a:rPr>
              <a:t>123</a:t>
            </a:r>
            <a:r>
              <a:rPr lang="zh-CN" altLang="en-US" sz="2800" dirty="0">
                <a:latin typeface="华文楷体" panose="02010600040101010101" pitchFamily="2" charset="-122"/>
                <a:ea typeface="华文楷体" panose="02010600040101010101" pitchFamily="2" charset="-122"/>
              </a:rPr>
              <a:t>，等于十进制数</a:t>
            </a:r>
            <a:r>
              <a:rPr lang="en-US" altLang="zh-CN" sz="2800" dirty="0">
                <a:latin typeface="华文楷体" panose="02010600040101010101" pitchFamily="2" charset="-122"/>
                <a:ea typeface="华文楷体" panose="02010600040101010101" pitchFamily="2" charset="-122"/>
              </a:rPr>
              <a:t>83</a:t>
            </a:r>
            <a:r>
              <a:rPr lang="en-US" altLang="zh-CN" sz="2800" dirty="0" smtClean="0">
                <a:latin typeface="华文楷体" panose="02010600040101010101" pitchFamily="2" charset="-122"/>
                <a:ea typeface="华文楷体" panose="02010600040101010101" pitchFamily="2" charset="-122"/>
              </a:rPr>
              <a:t>,-   011</a:t>
            </a:r>
            <a:r>
              <a:rPr lang="zh-CN" altLang="en-US" sz="2800" dirty="0">
                <a:latin typeface="华文楷体" panose="02010600040101010101" pitchFamily="2" charset="-122"/>
                <a:ea typeface="华文楷体" panose="02010600040101010101" pitchFamily="2" charset="-122"/>
              </a:rPr>
              <a:t>表示八进制数</a:t>
            </a:r>
            <a:r>
              <a:rPr lang="en-US" altLang="zh-CN" sz="2800" dirty="0">
                <a:latin typeface="华文楷体" panose="02010600040101010101" pitchFamily="2" charset="-122"/>
                <a:ea typeface="华文楷体" panose="02010600040101010101" pitchFamily="2" charset="-122"/>
              </a:rPr>
              <a:t>-11,</a:t>
            </a:r>
            <a:r>
              <a:rPr lang="zh-CN" altLang="en-US" sz="2800" dirty="0">
                <a:latin typeface="华文楷体" panose="02010600040101010101" pitchFamily="2" charset="-122"/>
                <a:ea typeface="华文楷体" panose="02010600040101010101" pitchFamily="2" charset="-122"/>
              </a:rPr>
              <a:t>即十进制数</a:t>
            </a:r>
            <a:r>
              <a:rPr lang="en-US" altLang="zh-CN" sz="2800" dirty="0">
                <a:latin typeface="华文楷体" panose="02010600040101010101" pitchFamily="2" charset="-122"/>
                <a:ea typeface="华文楷体" panose="02010600040101010101" pitchFamily="2" charset="-122"/>
              </a:rPr>
              <a:t>-9</a:t>
            </a:r>
            <a:r>
              <a:rPr lang="zh-CN" altLang="en-US" sz="2800" dirty="0">
                <a:latin typeface="华文楷体" panose="02010600040101010101" pitchFamily="2" charset="-122"/>
                <a:ea typeface="华文楷体" panose="02010600040101010101" pitchFamily="2" charset="-122"/>
              </a:rPr>
              <a:t>。</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Tree>
    <p:extLst>
      <p:ext uri="{BB962C8B-B14F-4D97-AF65-F5344CB8AC3E}">
        <p14:creationId xmlns:p14="http://schemas.microsoft.com/office/powerpoint/2010/main" val="30520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67907"/>
            <a:ext cx="7848872" cy="89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整型常量</a:t>
            </a:r>
            <a:r>
              <a:rPr lang="zh-CN" altLang="en-US" sz="2800" dirty="0">
                <a:solidFill>
                  <a:schemeClr val="tx1"/>
                </a:solidFill>
                <a:latin typeface="华文楷体" panose="02010600040101010101" pitchFamily="2" charset="-122"/>
                <a:ea typeface="华文楷体" panose="02010600040101010101" pitchFamily="2" charset="-122"/>
              </a:rPr>
              <a:t>：整型常量即整</a:t>
            </a:r>
            <a:r>
              <a:rPr lang="zh-CN" altLang="en-US" sz="2800" dirty="0" smtClean="0">
                <a:solidFill>
                  <a:schemeClr val="tx1"/>
                </a:solidFill>
                <a:latin typeface="华文楷体" panose="02010600040101010101" pitchFamily="2" charset="-122"/>
                <a:ea typeface="华文楷体" panose="02010600040101010101" pitchFamily="2" charset="-122"/>
              </a:rPr>
              <a:t>常数，在</a:t>
            </a:r>
            <a:r>
              <a:rPr lang="zh-CN" altLang="en-US" sz="2800" dirty="0">
                <a:solidFill>
                  <a:schemeClr val="tx1"/>
                </a:solidFill>
                <a:latin typeface="华文楷体" panose="02010600040101010101" pitchFamily="2" charset="-122"/>
                <a:ea typeface="华文楷体" panose="02010600040101010101" pitchFamily="2" charset="-122"/>
              </a:rPr>
              <a:t>Ｃ语言中，整</a:t>
            </a:r>
            <a:r>
              <a:rPr lang="zh-CN" altLang="en-US" sz="2800" dirty="0" smtClean="0">
                <a:solidFill>
                  <a:schemeClr val="tx1"/>
                </a:solidFill>
                <a:latin typeface="华文楷体" panose="02010600040101010101" pitchFamily="2" charset="-122"/>
                <a:ea typeface="华文楷体" panose="02010600040101010101" pitchFamily="2" charset="-122"/>
              </a:rPr>
              <a:t>常数有</a:t>
            </a:r>
            <a:r>
              <a:rPr lang="zh-CN" altLang="en-US" sz="2800" dirty="0" smtClean="0">
                <a:solidFill>
                  <a:srgbClr val="0000FF"/>
                </a:solidFill>
                <a:latin typeface="华文楷体" panose="02010600040101010101" pitchFamily="2" charset="-122"/>
                <a:ea typeface="华文楷体" panose="02010600040101010101" pitchFamily="2" charset="-122"/>
              </a:rPr>
              <a:t>十进制整数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r>
              <a:rPr lang="zh-CN" altLang="en-US" sz="2800" dirty="0" smtClean="0">
                <a:solidFill>
                  <a:srgbClr val="0000FF"/>
                </a:solidFill>
                <a:latin typeface="华文楷体" panose="02010600040101010101" pitchFamily="2" charset="-122"/>
                <a:ea typeface="华文楷体" panose="02010600040101010101" pitchFamily="2" charset="-122"/>
              </a:rPr>
              <a:t>八进制</a:t>
            </a:r>
            <a:r>
              <a:rPr lang="zh-CN" altLang="en-US" sz="2800" dirty="0" smtClean="0">
                <a:solidFill>
                  <a:schemeClr val="tx1"/>
                </a:solidFill>
                <a:latin typeface="华文楷体" panose="02010600040101010101" pitchFamily="2" charset="-122"/>
                <a:ea typeface="华文楷体" panose="02010600040101010101" pitchFamily="2" charset="-122"/>
              </a:rPr>
              <a:t>和</a:t>
            </a:r>
            <a:r>
              <a:rPr lang="zh-CN" altLang="en-US" sz="2800" dirty="0" smtClean="0">
                <a:solidFill>
                  <a:srgbClr val="0000FF"/>
                </a:solidFill>
                <a:latin typeface="华文楷体" panose="02010600040101010101" pitchFamily="2" charset="-122"/>
                <a:ea typeface="华文楷体" panose="02010600040101010101" pitchFamily="2" charset="-122"/>
              </a:rPr>
              <a:t>十六进制整数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683568" y="2837691"/>
            <a:ext cx="8064896" cy="2031325"/>
          </a:xfrm>
          <a:prstGeom prst="rect">
            <a:avLst/>
          </a:prstGeom>
        </p:spPr>
        <p:txBody>
          <a:bodyPr wrap="square">
            <a:spAutoFit/>
          </a:bodyPr>
          <a:lstStyle/>
          <a:p>
            <a:pPr>
              <a:lnSpc>
                <a:spcPct val="150000"/>
              </a:lnSpc>
            </a:pPr>
            <a:r>
              <a:rPr lang="en-US" altLang="zh-CN" sz="2800" dirty="0" smtClean="0">
                <a:latin typeface="华文楷体" panose="02010600040101010101" pitchFamily="2" charset="-122"/>
                <a:ea typeface="华文楷体" panose="02010600040101010101" pitchFamily="2" charset="-122"/>
              </a:rPr>
              <a:t>(3)</a:t>
            </a:r>
            <a:r>
              <a:rPr lang="zh-CN" altLang="en-US" sz="2800" dirty="0" smtClean="0">
                <a:latin typeface="华文楷体" panose="02010600040101010101" pitchFamily="2" charset="-122"/>
                <a:ea typeface="华文楷体" panose="02010600040101010101" pitchFamily="2" charset="-122"/>
              </a:rPr>
              <a:t>十六进制整数。以</a:t>
            </a:r>
            <a:r>
              <a:rPr lang="en-US" altLang="zh-CN" sz="2800" dirty="0">
                <a:latin typeface="华文楷体" panose="02010600040101010101" pitchFamily="2" charset="-122"/>
                <a:ea typeface="华文楷体" panose="02010600040101010101" pitchFamily="2" charset="-122"/>
              </a:rPr>
              <a:t>0x</a:t>
            </a:r>
            <a:r>
              <a:rPr lang="zh-CN" altLang="en-US" sz="2800" dirty="0">
                <a:latin typeface="华文楷体" panose="02010600040101010101" pitchFamily="2" charset="-122"/>
                <a:ea typeface="华文楷体" panose="02010600040101010101" pitchFamily="2" charset="-122"/>
              </a:rPr>
              <a:t>开头的数是</a:t>
            </a:r>
            <a:r>
              <a:rPr lang="en-US" altLang="zh-CN" sz="2800" dirty="0">
                <a:latin typeface="华文楷体" panose="02010600040101010101" pitchFamily="2" charset="-122"/>
                <a:ea typeface="华文楷体" panose="02010600040101010101" pitchFamily="2" charset="-122"/>
              </a:rPr>
              <a:t>16</a:t>
            </a:r>
            <a:r>
              <a:rPr lang="zh-CN" altLang="en-US" sz="2800" dirty="0">
                <a:latin typeface="华文楷体" panose="02010600040101010101" pitchFamily="2" charset="-122"/>
                <a:ea typeface="华文楷体" panose="02010600040101010101" pitchFamily="2" charset="-122"/>
              </a:rPr>
              <a:t>进制数。</a:t>
            </a:r>
          </a:p>
          <a:p>
            <a:pPr>
              <a:lnSpc>
                <a:spcPct val="150000"/>
              </a:lnSpc>
              <a:buFontTx/>
              <a:buNone/>
            </a:pPr>
            <a:r>
              <a:rPr lang="zh-CN" altLang="en-US" sz="2800" dirty="0" smtClean="0">
                <a:latin typeface="华文楷体" panose="02010600040101010101" pitchFamily="2" charset="-122"/>
                <a:ea typeface="华文楷体" panose="02010600040101010101" pitchFamily="2" charset="-122"/>
              </a:rPr>
              <a:t>   </a:t>
            </a:r>
            <a:r>
              <a:rPr lang="zh-CN" altLang="en-US" sz="2800" b="1" dirty="0" smtClean="0">
                <a:solidFill>
                  <a:srgbClr val="CC0000"/>
                </a:solidFill>
                <a:latin typeface="华文楷体" panose="02010600040101010101" pitchFamily="2" charset="-122"/>
                <a:ea typeface="华文楷体" panose="02010600040101010101" pitchFamily="2" charset="-122"/>
              </a:rPr>
              <a:t>如：</a:t>
            </a:r>
            <a:r>
              <a:rPr lang="en-US" altLang="zh-CN" sz="2800" dirty="0">
                <a:latin typeface="华文楷体" panose="02010600040101010101" pitchFamily="2" charset="-122"/>
                <a:ea typeface="华文楷体" panose="02010600040101010101" pitchFamily="2" charset="-122"/>
              </a:rPr>
              <a:t>0x123</a:t>
            </a:r>
            <a:r>
              <a:rPr lang="zh-CN" altLang="en-US" sz="2800" dirty="0">
                <a:latin typeface="华文楷体" panose="02010600040101010101" pitchFamily="2" charset="-122"/>
                <a:ea typeface="华文楷体" panose="02010600040101010101" pitchFamily="2" charset="-122"/>
              </a:rPr>
              <a:t>，代表</a:t>
            </a:r>
            <a:r>
              <a:rPr lang="en-US" altLang="zh-CN" sz="2800" dirty="0">
                <a:latin typeface="华文楷体" panose="02010600040101010101" pitchFamily="2" charset="-122"/>
                <a:ea typeface="华文楷体" panose="02010600040101010101" pitchFamily="2" charset="-122"/>
              </a:rPr>
              <a:t>16</a:t>
            </a:r>
            <a:r>
              <a:rPr lang="zh-CN" altLang="en-US" sz="2800" dirty="0">
                <a:latin typeface="华文楷体" panose="02010600040101010101" pitchFamily="2" charset="-122"/>
                <a:ea typeface="华文楷体" panose="02010600040101010101" pitchFamily="2" charset="-122"/>
              </a:rPr>
              <a:t>进制数</a:t>
            </a:r>
            <a:r>
              <a:rPr lang="en-US" altLang="zh-CN" sz="2800" dirty="0">
                <a:latin typeface="华文楷体" panose="02010600040101010101" pitchFamily="2" charset="-122"/>
                <a:ea typeface="华文楷体" panose="02010600040101010101" pitchFamily="2" charset="-122"/>
              </a:rPr>
              <a:t>123,</a:t>
            </a:r>
            <a:r>
              <a:rPr lang="zh-CN" altLang="en-US" sz="2800" dirty="0">
                <a:latin typeface="华文楷体" panose="02010600040101010101" pitchFamily="2" charset="-122"/>
                <a:ea typeface="华文楷体" panose="02010600040101010101" pitchFamily="2" charset="-122"/>
              </a:rPr>
              <a:t>等于十进制数 </a:t>
            </a:r>
            <a:r>
              <a:rPr lang="en-US" altLang="zh-CN" sz="2800" dirty="0">
                <a:latin typeface="华文楷体" panose="02010600040101010101" pitchFamily="2" charset="-122"/>
                <a:ea typeface="华文楷体" panose="02010600040101010101" pitchFamily="2" charset="-122"/>
              </a:rPr>
              <a:t>291</a:t>
            </a: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-0x12</a:t>
            </a:r>
            <a:r>
              <a:rPr lang="zh-CN" altLang="en-US" sz="2800" dirty="0">
                <a:latin typeface="华文楷体" panose="02010600040101010101" pitchFamily="2" charset="-122"/>
                <a:ea typeface="华文楷体" panose="02010600040101010101" pitchFamily="2" charset="-122"/>
              </a:rPr>
              <a:t>等于十进制数－</a:t>
            </a:r>
            <a:r>
              <a:rPr lang="en-US" altLang="zh-CN" sz="2800" dirty="0">
                <a:latin typeface="华文楷体" panose="02010600040101010101" pitchFamily="2" charset="-122"/>
                <a:ea typeface="华文楷体" panose="02010600040101010101" pitchFamily="2" charset="-122"/>
              </a:rPr>
              <a:t>18</a:t>
            </a:r>
            <a:r>
              <a:rPr lang="zh-CN" altLang="en-US" sz="2800" dirty="0">
                <a:latin typeface="华文楷体" panose="02010600040101010101" pitchFamily="2" charset="-122"/>
                <a:ea typeface="华文楷体" panose="02010600040101010101" pitchFamily="2" charset="-122"/>
              </a:rPr>
              <a:t>。 </a:t>
            </a:r>
          </a:p>
        </p:txBody>
      </p:sp>
      <p:sp>
        <p:nvSpPr>
          <p:cNvPr id="8" name="矩形 7"/>
          <p:cNvSpPr/>
          <p:nvPr/>
        </p:nvSpPr>
        <p:spPr>
          <a:xfrm>
            <a:off x="683568" y="5097432"/>
            <a:ext cx="8064896" cy="738664"/>
          </a:xfrm>
          <a:prstGeom prst="rect">
            <a:avLst/>
          </a:prstGeom>
        </p:spPr>
        <p:txBody>
          <a:bodyPr wrap="square">
            <a:spAutoFit/>
          </a:bodyPr>
          <a:lstStyle/>
          <a:p>
            <a:pPr>
              <a:lnSpc>
                <a:spcPct val="150000"/>
              </a:lnSpc>
            </a:pPr>
            <a:r>
              <a:rPr lang="zh-CN" altLang="en-US" sz="2800" b="1" dirty="0" smtClean="0">
                <a:solidFill>
                  <a:srgbClr val="0000FF"/>
                </a:solidFill>
                <a:latin typeface="华文楷体" panose="02010600040101010101" pitchFamily="2" charset="-122"/>
                <a:ea typeface="华文楷体" panose="02010600040101010101" pitchFamily="2" charset="-122"/>
              </a:rPr>
              <a:t>注意：</a:t>
            </a:r>
            <a:r>
              <a:rPr lang="en-US" altLang="zh-CN" sz="2800" b="1" dirty="0" smtClean="0">
                <a:latin typeface="华文楷体" panose="02010600040101010101" pitchFamily="2" charset="-122"/>
                <a:ea typeface="华文楷体" panose="02010600040101010101" pitchFamily="2" charset="-122"/>
              </a:rPr>
              <a:t>C</a:t>
            </a:r>
            <a:r>
              <a:rPr lang="zh-CN" altLang="en-US" sz="2800" b="1" dirty="0" smtClean="0">
                <a:latin typeface="华文楷体" panose="02010600040101010101" pitchFamily="2" charset="-122"/>
                <a:ea typeface="华文楷体" panose="02010600040101010101" pitchFamily="2" charset="-122"/>
              </a:rPr>
              <a:t>语言</a:t>
            </a:r>
            <a:r>
              <a:rPr lang="zh-CN" altLang="en-US" sz="2800" dirty="0" smtClean="0">
                <a:latin typeface="华文楷体" panose="02010600040101010101" pitchFamily="2" charset="-122"/>
                <a:ea typeface="华文楷体" panose="02010600040101010101" pitchFamily="2" charset="-122"/>
              </a:rPr>
              <a:t>没有二进制的常整数。 </a:t>
            </a:r>
            <a:endParaRPr lang="zh-CN" altLang="en-US" sz="28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Tree>
    <p:extLst>
      <p:ext uri="{BB962C8B-B14F-4D97-AF65-F5344CB8AC3E}">
        <p14:creationId xmlns:p14="http://schemas.microsoft.com/office/powerpoint/2010/main" val="156571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472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整型</a:t>
            </a:r>
            <a:r>
              <a:rPr lang="zh-CN" altLang="en-US" sz="2800" dirty="0">
                <a:solidFill>
                  <a:schemeClr val="tx1"/>
                </a:solidFill>
                <a:ea typeface="华文楷体" panose="02010600040101010101" pitchFamily="2" charset="-122"/>
                <a:cs typeface="Times New Roman" panose="02020603050405020304" pitchFamily="18" charset="0"/>
              </a:rPr>
              <a:t>变量用来存放整型常量。整型变量的基本类型</a:t>
            </a:r>
            <a:r>
              <a:rPr lang="zh-CN" altLang="en-US" sz="2800" dirty="0" smtClean="0">
                <a:solidFill>
                  <a:schemeClr val="tx1"/>
                </a:solidFill>
                <a:ea typeface="华文楷体" panose="02010600040101010101" pitchFamily="2" charset="-122"/>
                <a:cs typeface="Times New Roman" panose="02020603050405020304" pitchFamily="18" charset="0"/>
              </a:rPr>
              <a:t>符。</a:t>
            </a:r>
            <a:r>
              <a:rPr lang="en-US" altLang="zh-CN" sz="2800" dirty="0">
                <a:solidFill>
                  <a:schemeClr val="tx1"/>
                </a:solidFill>
                <a:ea typeface="华文楷体" panose="02010600040101010101" pitchFamily="2" charset="-122"/>
                <a:cs typeface="Times New Roman" panose="02020603050405020304" pitchFamily="18" charset="0"/>
              </a:rPr>
              <a:t>C</a:t>
            </a:r>
            <a:r>
              <a:rPr lang="zh-CN" altLang="en-US" sz="2800" dirty="0">
                <a:solidFill>
                  <a:schemeClr val="tx1"/>
                </a:solidFill>
                <a:ea typeface="华文楷体" panose="02010600040101010101" pitchFamily="2" charset="-122"/>
                <a:cs typeface="Times New Roman" panose="02020603050405020304" pitchFamily="18" charset="0"/>
              </a:rPr>
              <a:t>语言中有以下</a:t>
            </a:r>
            <a:r>
              <a:rPr lang="en-US" altLang="zh-CN" sz="2800" dirty="0">
                <a:solidFill>
                  <a:schemeClr val="tx1"/>
                </a:solidFill>
                <a:ea typeface="华文楷体" panose="02010600040101010101" pitchFamily="2" charset="-122"/>
                <a:cs typeface="Times New Roman" panose="02020603050405020304" pitchFamily="18" charset="0"/>
              </a:rPr>
              <a:t>4</a:t>
            </a:r>
            <a:r>
              <a:rPr lang="zh-CN" altLang="en-US" sz="2800" dirty="0">
                <a:solidFill>
                  <a:schemeClr val="tx1"/>
                </a:solidFill>
                <a:ea typeface="华文楷体" panose="02010600040101010101" pitchFamily="2" charset="-122"/>
                <a:cs typeface="Times New Roman" panose="02020603050405020304" pitchFamily="18" charset="0"/>
              </a:rPr>
              <a:t>类整型变量 ：基本</a:t>
            </a:r>
            <a:r>
              <a:rPr lang="zh-CN" altLang="en-US" sz="2800" dirty="0" smtClean="0">
                <a:solidFill>
                  <a:schemeClr val="tx1"/>
                </a:solidFill>
                <a:ea typeface="华文楷体" panose="02010600040101010101" pitchFamily="2" charset="-122"/>
                <a:cs typeface="Times New Roman" panose="02020603050405020304" pitchFamily="18" charset="0"/>
              </a:rPr>
              <a:t>整型</a:t>
            </a:r>
            <a:r>
              <a:rPr lang="zh-CN" altLang="en-US" sz="2800" dirty="0">
                <a:solidFill>
                  <a:schemeClr val="tx1"/>
                </a:solidFill>
                <a:ea typeface="华文楷体" panose="02010600040101010101" pitchFamily="2" charset="-122"/>
                <a:cs typeface="Times New Roman" panose="02020603050405020304" pitchFamily="18" charset="0"/>
              </a:rPr>
              <a:t>为 </a:t>
            </a:r>
            <a:r>
              <a:rPr lang="en-US" altLang="zh-CN" sz="2800" b="1" dirty="0" err="1">
                <a:solidFill>
                  <a:srgbClr val="0000FF"/>
                </a:solidFill>
                <a:ea typeface="华文楷体" panose="02010600040101010101" pitchFamily="2" charset="-122"/>
                <a:cs typeface="Times New Roman" panose="02020603050405020304" pitchFamily="18" charset="0"/>
              </a:rPr>
              <a:t>int</a:t>
            </a:r>
            <a:r>
              <a:rPr lang="en-US" altLang="zh-CN" sz="2800" b="1" dirty="0">
                <a:solidFill>
                  <a:srgbClr val="0000FF"/>
                </a:solidFill>
                <a:ea typeface="华文楷体" panose="02010600040101010101" pitchFamily="2" charset="-122"/>
                <a:cs typeface="Times New Roman" panose="02020603050405020304" pitchFamily="18" charset="0"/>
              </a:rPr>
              <a:t> </a:t>
            </a:r>
            <a:r>
              <a:rPr lang="zh-CN" altLang="en-US" sz="2800" b="1" dirty="0">
                <a:solidFill>
                  <a:srgbClr val="0000FF"/>
                </a:solidFill>
                <a:ea typeface="华文楷体" panose="02010600040101010101" pitchFamily="2" charset="-122"/>
                <a:cs typeface="Times New Roman" panose="02020603050405020304" pitchFamily="18" charset="0"/>
              </a:rPr>
              <a:t>（</a:t>
            </a:r>
            <a:r>
              <a:rPr lang="en-US" altLang="zh-CN" sz="2800" b="1" dirty="0">
                <a:solidFill>
                  <a:srgbClr val="0000FF"/>
                </a:solidFill>
                <a:ea typeface="华文楷体" panose="02010600040101010101" pitchFamily="2" charset="-122"/>
                <a:cs typeface="Times New Roman" panose="02020603050405020304" pitchFamily="18" charset="0"/>
              </a:rPr>
              <a:t>integer</a:t>
            </a:r>
            <a:r>
              <a:rPr lang="zh-CN" altLang="en-US" sz="2800" b="1" dirty="0">
                <a:solidFill>
                  <a:srgbClr val="0000FF"/>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a:t>
            </a:r>
            <a:r>
              <a:rPr lang="zh-CN" altLang="en-US" sz="2800" dirty="0">
                <a:solidFill>
                  <a:schemeClr val="tx1"/>
                </a:solidFill>
                <a:ea typeface="华文楷体" panose="02010600040101010101" pitchFamily="2" charset="-122"/>
                <a:cs typeface="Times New Roman" panose="02020603050405020304" pitchFamily="18" charset="0"/>
              </a:rPr>
              <a:t>短</a:t>
            </a:r>
            <a:r>
              <a:rPr lang="zh-CN" altLang="en-US" sz="2800" dirty="0" smtClean="0">
                <a:solidFill>
                  <a:schemeClr val="tx1"/>
                </a:solidFill>
                <a:ea typeface="华文楷体" panose="02010600040101010101" pitchFamily="2" charset="-122"/>
                <a:cs typeface="Times New Roman" panose="02020603050405020304" pitchFamily="18" charset="0"/>
              </a:rPr>
              <a:t>整型</a:t>
            </a:r>
            <a:r>
              <a:rPr lang="en-US" altLang="zh-CN" sz="2800" b="1" dirty="0" smtClean="0">
                <a:solidFill>
                  <a:srgbClr val="0000FF"/>
                </a:solidFill>
                <a:ea typeface="华文楷体" panose="02010600040101010101" pitchFamily="2" charset="-122"/>
                <a:cs typeface="Times New Roman" panose="02020603050405020304" pitchFamily="18" charset="0"/>
              </a:rPr>
              <a:t>short </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a:t>
            </a:r>
            <a:r>
              <a:rPr lang="zh-CN" altLang="en-US" sz="2800" dirty="0">
                <a:solidFill>
                  <a:schemeClr val="tx1"/>
                </a:solidFill>
                <a:ea typeface="华文楷体" panose="02010600040101010101" pitchFamily="2" charset="-122"/>
                <a:cs typeface="Times New Roman" panose="02020603050405020304" pitchFamily="18" charset="0"/>
              </a:rPr>
              <a:t>长</a:t>
            </a:r>
            <a:r>
              <a:rPr lang="zh-CN" altLang="en-US" sz="2800" dirty="0" smtClean="0">
                <a:solidFill>
                  <a:schemeClr val="tx1"/>
                </a:solidFill>
                <a:ea typeface="华文楷体" panose="02010600040101010101" pitchFamily="2" charset="-122"/>
                <a:cs typeface="Times New Roman" panose="02020603050405020304" pitchFamily="18" charset="0"/>
              </a:rPr>
              <a:t>整型 </a:t>
            </a:r>
            <a:r>
              <a:rPr lang="en-US" altLang="zh-CN" sz="2800" b="1" dirty="0" smtClean="0">
                <a:solidFill>
                  <a:srgbClr val="0000FF"/>
                </a:solidFill>
                <a:ea typeface="华文楷体" panose="02010600040101010101" pitchFamily="2" charset="-122"/>
                <a:cs typeface="Times New Roman" panose="02020603050405020304" pitchFamily="18" charset="0"/>
              </a:rPr>
              <a:t>long </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a:t>
            </a:r>
            <a:r>
              <a:rPr lang="zh-CN" altLang="en-US" sz="2800" dirty="0">
                <a:solidFill>
                  <a:schemeClr val="tx1"/>
                </a:solidFill>
                <a:ea typeface="华文楷体" panose="02010600040101010101" pitchFamily="2" charset="-122"/>
                <a:cs typeface="Times New Roman" panose="02020603050405020304" pitchFamily="18" charset="0"/>
              </a:rPr>
              <a:t>双长</a:t>
            </a:r>
            <a:r>
              <a:rPr lang="zh-CN" altLang="en-US" sz="2800" dirty="0" smtClean="0">
                <a:solidFill>
                  <a:schemeClr val="tx1"/>
                </a:solidFill>
                <a:ea typeface="华文楷体" panose="02010600040101010101" pitchFamily="2" charset="-122"/>
                <a:cs typeface="Times New Roman" panose="02020603050405020304" pitchFamily="18" charset="0"/>
              </a:rPr>
              <a:t>整型</a:t>
            </a:r>
            <a:r>
              <a:rPr lang="en-US" altLang="zh-CN" sz="2800" b="1" dirty="0" smtClean="0">
                <a:solidFill>
                  <a:srgbClr val="0000FF"/>
                </a:solidFill>
                <a:ea typeface="华文楷体" panose="02010600040101010101" pitchFamily="2" charset="-122"/>
                <a:cs typeface="Times New Roman" panose="02020603050405020304" pitchFamily="18" charset="0"/>
              </a:rPr>
              <a:t>long </a:t>
            </a:r>
            <a:r>
              <a:rPr lang="en-US" altLang="zh-CN" sz="2800" b="1" dirty="0" err="1" smtClean="0">
                <a:solidFill>
                  <a:srgbClr val="0000FF"/>
                </a:solidFill>
                <a:ea typeface="华文楷体" panose="02010600040101010101" pitchFamily="2" charset="-122"/>
                <a:cs typeface="Times New Roman" panose="02020603050405020304" pitchFamily="18" charset="0"/>
              </a:rPr>
              <a:t>long</a:t>
            </a:r>
            <a:r>
              <a:rPr lang="en-US" altLang="zh-CN" sz="2800" b="1" dirty="0" smtClean="0">
                <a:solidFill>
                  <a:srgbClr val="0000FF"/>
                </a:solidFill>
                <a:ea typeface="华文楷体" panose="02010600040101010101" pitchFamily="2" charset="-122"/>
                <a:cs typeface="Times New Roman" panose="02020603050405020304" pitchFamily="18" charset="0"/>
              </a:rPr>
              <a:t> </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。在实际使用中，除基本整型</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外，其它类型的关键字</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可以省略。</a:t>
            </a:r>
            <a:endParaRPr lang="zh-CN" altLang="en-US" sz="28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18</a:t>
            </a:fld>
            <a:endParaRPr lang="en-US" altLang="zh-CN"/>
          </a:p>
        </p:txBody>
      </p:sp>
    </p:spTree>
    <p:extLst>
      <p:ext uri="{BB962C8B-B14F-4D97-AF65-F5344CB8AC3E}">
        <p14:creationId xmlns:p14="http://schemas.microsoft.com/office/powerpoint/2010/main" val="3461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443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存储</a:t>
            </a:r>
            <a:r>
              <a:rPr lang="zh-CN" altLang="en-US" sz="2800" dirty="0">
                <a:solidFill>
                  <a:schemeClr val="tx1"/>
                </a:solidFill>
                <a:ea typeface="华文楷体" panose="02010600040101010101" pitchFamily="2" charset="-122"/>
                <a:cs typeface="Times New Roman" panose="02020603050405020304" pitchFamily="18" charset="0"/>
              </a:rPr>
              <a:t>整数时存储单元中</a:t>
            </a:r>
            <a:r>
              <a:rPr lang="zh-CN" altLang="en-US" sz="2800" dirty="0" smtClean="0">
                <a:solidFill>
                  <a:schemeClr val="tx1"/>
                </a:solidFill>
                <a:ea typeface="华文楷体" panose="02010600040101010101" pitchFamily="2" charset="-122"/>
                <a:cs typeface="Times New Roman" panose="02020603050405020304" pitchFamily="18" charset="0"/>
              </a:rPr>
              <a:t>的最高的二进位</a:t>
            </a:r>
            <a:r>
              <a:rPr lang="zh-CN" altLang="en-US" sz="2800" dirty="0">
                <a:solidFill>
                  <a:schemeClr val="tx1"/>
                </a:solidFill>
                <a:ea typeface="华文楷体" panose="02010600040101010101" pitchFamily="2" charset="-122"/>
                <a:cs typeface="Times New Roman" panose="02020603050405020304" pitchFamily="18" charset="0"/>
              </a:rPr>
              <a:t>用来代表</a:t>
            </a:r>
            <a:r>
              <a:rPr lang="zh-CN" altLang="en-US" sz="2800" dirty="0" smtClean="0">
                <a:solidFill>
                  <a:schemeClr val="tx1"/>
                </a:solidFill>
                <a:ea typeface="华文楷体" panose="02010600040101010101" pitchFamily="2" charset="-122"/>
                <a:cs typeface="Times New Roman" panose="02020603050405020304" pitchFamily="18" charset="0"/>
              </a:rPr>
              <a:t>数值正负号。而</a:t>
            </a:r>
            <a:r>
              <a:rPr lang="zh-CN" altLang="en-US" sz="2800" dirty="0">
                <a:solidFill>
                  <a:schemeClr val="tx1"/>
                </a:solidFill>
                <a:ea typeface="华文楷体" panose="02010600040101010101" pitchFamily="2" charset="-122"/>
                <a:cs typeface="Times New Roman" panose="02020603050405020304" pitchFamily="18" charset="0"/>
              </a:rPr>
              <a:t>在实际应用中，变量的值常常是正的 ，所以存储单元全部用来存储</a:t>
            </a:r>
            <a:r>
              <a:rPr lang="zh-CN" altLang="en-US" sz="2800" dirty="0" smtClean="0">
                <a:solidFill>
                  <a:schemeClr val="tx1"/>
                </a:solidFill>
                <a:ea typeface="华文楷体" panose="02010600040101010101" pitchFamily="2" charset="-122"/>
                <a:cs typeface="Times New Roman" panose="02020603050405020304" pitchFamily="18" charset="0"/>
              </a:rPr>
              <a:t>数值本身，那么可以</a:t>
            </a:r>
            <a:r>
              <a:rPr lang="zh-CN" altLang="en-US" sz="2800" dirty="0">
                <a:solidFill>
                  <a:schemeClr val="tx1"/>
                </a:solidFill>
                <a:ea typeface="华文楷体" panose="02010600040101010101" pitchFamily="2" charset="-122"/>
                <a:cs typeface="Times New Roman" panose="02020603050405020304" pitchFamily="18" charset="0"/>
              </a:rPr>
              <a:t>将其</a:t>
            </a:r>
            <a:r>
              <a:rPr lang="zh-CN" altLang="en-US" sz="2800" dirty="0" smtClean="0">
                <a:solidFill>
                  <a:schemeClr val="tx1"/>
                </a:solidFill>
                <a:ea typeface="华文楷体" panose="02010600040101010101" pitchFamily="2" charset="-122"/>
                <a:cs typeface="Times New Roman" panose="02020603050405020304" pitchFamily="18" charset="0"/>
              </a:rPr>
              <a:t>定义</a:t>
            </a:r>
            <a:r>
              <a:rPr lang="zh-CN" altLang="en-US" sz="2800" dirty="0">
                <a:solidFill>
                  <a:srgbClr val="0000FF"/>
                </a:solidFill>
                <a:ea typeface="华文楷体" panose="02010600040101010101" pitchFamily="2" charset="-122"/>
                <a:cs typeface="Times New Roman" panose="02020603050405020304" pitchFamily="18" charset="0"/>
              </a:rPr>
              <a:t>无符号整数</a:t>
            </a:r>
            <a:r>
              <a:rPr lang="zh-CN" altLang="en-US" sz="2800" dirty="0">
                <a:solidFill>
                  <a:schemeClr val="tx1"/>
                </a:solidFill>
                <a:ea typeface="华文楷体" panose="02010600040101010101" pitchFamily="2" charset="-122"/>
                <a:cs typeface="Times New Roman" panose="02020603050405020304" pitchFamily="18" charset="0"/>
              </a:rPr>
              <a:t>。所以归纳起来，在</a:t>
            </a:r>
            <a:r>
              <a:rPr lang="en-US" altLang="zh-CN" sz="2800" dirty="0">
                <a:solidFill>
                  <a:schemeClr val="tx1"/>
                </a:solidFill>
                <a:ea typeface="华文楷体" panose="02010600040101010101" pitchFamily="2" charset="-122"/>
                <a:cs typeface="Times New Roman" panose="02020603050405020304" pitchFamily="18" charset="0"/>
              </a:rPr>
              <a:t>C</a:t>
            </a:r>
            <a:r>
              <a:rPr lang="zh-CN" altLang="en-US" sz="2800" dirty="0">
                <a:solidFill>
                  <a:schemeClr val="tx1"/>
                </a:solidFill>
                <a:ea typeface="华文楷体" panose="02010600040101010101" pitchFamily="2" charset="-122"/>
                <a:cs typeface="Times New Roman" panose="02020603050405020304" pitchFamily="18" charset="0"/>
              </a:rPr>
              <a:t>语言中</a:t>
            </a:r>
            <a:r>
              <a:rPr lang="zh-CN" altLang="en-US" sz="2800" dirty="0" smtClean="0">
                <a:solidFill>
                  <a:schemeClr val="tx1"/>
                </a:solidFill>
                <a:ea typeface="华文楷体" panose="02010600040101010101" pitchFamily="2" charset="-122"/>
                <a:cs typeface="Times New Roman" panose="02020603050405020304" pitchFamily="18" charset="0"/>
              </a:rPr>
              <a:t>，一共可以定义</a:t>
            </a:r>
            <a:r>
              <a:rPr lang="zh-CN" altLang="en-US" sz="2800" dirty="0">
                <a:solidFill>
                  <a:schemeClr val="tx1"/>
                </a:solidFill>
                <a:ea typeface="华文楷体" panose="02010600040101010101" pitchFamily="2" charset="-122"/>
                <a:cs typeface="Times New Roman" panose="02020603050405020304" pitchFamily="18" charset="0"/>
              </a:rPr>
              <a:t>和</a:t>
            </a:r>
            <a:r>
              <a:rPr lang="zh-CN" altLang="en-US" sz="2800" dirty="0" smtClean="0">
                <a:solidFill>
                  <a:schemeClr val="tx1"/>
                </a:solidFill>
                <a:ea typeface="华文楷体" panose="02010600040101010101" pitchFamily="2" charset="-122"/>
                <a:cs typeface="Times New Roman" panose="02020603050405020304" pitchFamily="18" charset="0"/>
              </a:rPr>
              <a:t>使用</a:t>
            </a:r>
            <a:r>
              <a:rPr lang="en-US" altLang="zh-CN" sz="2800" dirty="0" smtClean="0">
                <a:solidFill>
                  <a:schemeClr val="tx1"/>
                </a:solidFill>
                <a:ea typeface="华文楷体" panose="02010600040101010101" pitchFamily="2" charset="-122"/>
                <a:cs typeface="Times New Roman" panose="02020603050405020304" pitchFamily="18" charset="0"/>
              </a:rPr>
              <a:t>8</a:t>
            </a:r>
            <a:r>
              <a:rPr lang="zh-CN" altLang="en-US" sz="2800" dirty="0" smtClean="0">
                <a:solidFill>
                  <a:schemeClr val="tx1"/>
                </a:solidFill>
                <a:ea typeface="华文楷体" panose="02010600040101010101" pitchFamily="2" charset="-122"/>
                <a:cs typeface="Times New Roman" panose="02020603050405020304" pitchFamily="18" charset="0"/>
              </a:rPr>
              <a:t>种</a:t>
            </a:r>
            <a:r>
              <a:rPr lang="zh-CN" altLang="en-US" sz="2800" dirty="0">
                <a:solidFill>
                  <a:schemeClr val="tx1"/>
                </a:solidFill>
                <a:ea typeface="华文楷体" panose="02010600040101010101" pitchFamily="2" charset="-122"/>
                <a:cs typeface="Times New Roman" panose="02020603050405020304" pitchFamily="18" charset="0"/>
              </a:rPr>
              <a:t>整型</a:t>
            </a:r>
            <a:r>
              <a:rPr lang="zh-CN" altLang="en-US" sz="2800" dirty="0" smtClean="0">
                <a:solidFill>
                  <a:schemeClr val="tx1"/>
                </a:solidFill>
                <a:ea typeface="华文楷体" panose="02010600040101010101" pitchFamily="2" charset="-122"/>
                <a:cs typeface="Times New Roman" panose="02020603050405020304" pitchFamily="18" charset="0"/>
              </a:rPr>
              <a:t>变量。其中，无符号数用 </a:t>
            </a:r>
            <a:r>
              <a:rPr lang="en-US" altLang="zh-CN" sz="2800" b="1" dirty="0" smtClean="0">
                <a:solidFill>
                  <a:srgbClr val="0000FF"/>
                </a:solidFill>
                <a:ea typeface="华文楷体" panose="02010600040101010101" pitchFamily="2" charset="-122"/>
                <a:cs typeface="Times New Roman" panose="02020603050405020304" pitchFamily="18" charset="0"/>
              </a:rPr>
              <a:t>unsigned</a:t>
            </a:r>
            <a:r>
              <a:rPr lang="en-US" altLang="zh-CN" sz="2800" dirty="0" smtClean="0">
                <a:solidFill>
                  <a:schemeClr val="tx1"/>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关键字来修饰。</a:t>
            </a:r>
            <a:endParaRPr lang="zh-CN" altLang="en-US" sz="24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19</a:t>
            </a:fld>
            <a:endParaRPr lang="en-US" altLang="zh-CN"/>
          </a:p>
        </p:txBody>
      </p:sp>
    </p:spTree>
    <p:extLst>
      <p:ext uri="{BB962C8B-B14F-4D97-AF65-F5344CB8AC3E}">
        <p14:creationId xmlns:p14="http://schemas.microsoft.com/office/powerpoint/2010/main" val="57127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500" fill="hold"/>
                                        <p:tgtEl>
                                          <p:spTgt spid="9"/>
                                        </p:tgtEl>
                                      </p:cBhvr>
                                      <p:by x="150000" y="150000"/>
                                    </p:animScale>
                                  </p:childTnLst>
                                </p:cTn>
                              </p:par>
                              <p:par>
                                <p:cTn id="24" presetID="10" presetClass="exit" presetSubtype="0" fill="hold"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7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6" name="Rectangle 3"/>
          <p:cNvSpPr>
            <a:spLocks noChangeArrowheads="1"/>
          </p:cNvSpPr>
          <p:nvPr/>
        </p:nvSpPr>
        <p:spPr bwMode="auto">
          <a:xfrm>
            <a:off x="323850" y="1911784"/>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zh-CN" altLang="en-US" sz="2000" dirty="0">
              <a:solidFill>
                <a:schemeClr val="tx1"/>
              </a:solidFill>
              <a:ea typeface="华文楷体" panose="02010600040101010101" pitchFamily="2" charset="-122"/>
              <a:cs typeface="Times New Roman" panose="02020603050405020304" pitchFamily="18" charset="0"/>
            </a:endParaRPr>
          </a:p>
        </p:txBody>
      </p:sp>
      <p:sp>
        <p:nvSpPr>
          <p:cNvPr id="7" name="Text Box 8"/>
          <p:cNvSpPr txBox="1">
            <a:spLocks noChangeArrowheads="1"/>
          </p:cNvSpPr>
          <p:nvPr/>
        </p:nvSpPr>
        <p:spPr bwMode="auto">
          <a:xfrm>
            <a:off x="322117" y="3817501"/>
            <a:ext cx="1258976" cy="5254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eaLnBrk="0" hangingPunct="0"/>
            <a:r>
              <a:rPr kumimoji="1"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共</a:t>
            </a:r>
            <a:r>
              <a:rPr kumimoji="1" lang="zh-CN" altLang="en-US" sz="2800" dirty="0">
                <a:latin typeface="Times New Roman" panose="02020603050405020304" pitchFamily="18" charset="0"/>
                <a:ea typeface="华文楷体" panose="02010600040101010101" pitchFamily="2" charset="-122"/>
                <a:cs typeface="Times New Roman" panose="02020603050405020304" pitchFamily="18" charset="0"/>
              </a:rPr>
              <a:t>八</a:t>
            </a:r>
            <a:r>
              <a:rPr kumimoji="1"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种</a:t>
            </a:r>
            <a:endParaRPr kumimoji="1"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AutoShape 9"/>
          <p:cNvSpPr>
            <a:spLocks/>
          </p:cNvSpPr>
          <p:nvPr/>
        </p:nvSpPr>
        <p:spPr bwMode="auto">
          <a:xfrm>
            <a:off x="1608156" y="2415294"/>
            <a:ext cx="457200" cy="3329816"/>
          </a:xfrm>
          <a:prstGeom prst="leftBrace">
            <a:avLst>
              <a:gd name="adj1" fmla="val 4166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Text Box 10"/>
          <p:cNvSpPr txBox="1">
            <a:spLocks noChangeArrowheads="1"/>
          </p:cNvSpPr>
          <p:nvPr/>
        </p:nvSpPr>
        <p:spPr bwMode="auto">
          <a:xfrm>
            <a:off x="2220913" y="2326609"/>
            <a:ext cx="2336194" cy="34185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l"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有符号基本整型</a:t>
            </a:r>
          </a:p>
          <a:p>
            <a:pPr algn="l"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有符号短整型</a:t>
            </a:r>
          </a:p>
          <a:p>
            <a:pPr algn="l"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有符号长</a:t>
            </a: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整型</a:t>
            </a:r>
            <a:endPar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a:t>
            </a: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符号双长</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整型</a:t>
            </a:r>
            <a:endPar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endParaRPr kumimoji="1" lang="zh-CN" altLang="en-US" sz="2400" dirty="0">
              <a:solidFill>
                <a:srgbClr val="663300"/>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r>
              <a:rPr kumimoji="1" lang="zh-CN" altLang="en-US"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无符号基本整型</a:t>
            </a:r>
          </a:p>
          <a:p>
            <a:pPr algn="l" eaLnBrk="0" hangingPunct="0"/>
            <a:r>
              <a:rPr kumimoji="1" lang="zh-CN" altLang="en-US"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无符号短整型</a:t>
            </a:r>
          </a:p>
          <a:p>
            <a:pPr algn="l" eaLnBrk="0" hangingPunct="0"/>
            <a:r>
              <a:rPr kumimoji="1" lang="zh-CN" altLang="en-US"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无</a:t>
            </a:r>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符号长</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整型</a:t>
            </a:r>
            <a:endPar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无</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符号</a:t>
            </a:r>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双</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长整型</a:t>
            </a:r>
            <a:endPar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Text Box 11"/>
          <p:cNvSpPr txBox="1">
            <a:spLocks noChangeArrowheads="1"/>
          </p:cNvSpPr>
          <p:nvPr/>
        </p:nvSpPr>
        <p:spPr bwMode="auto">
          <a:xfrm>
            <a:off x="4788024" y="2370951"/>
            <a:ext cx="4464572" cy="34185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gn="l"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gn="l"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(signed)short (</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gn="l"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 long (</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 </a:t>
            </a:r>
            <a:r>
              <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long </a:t>
            </a:r>
            <a:r>
              <a:rPr kumimoji="1"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long</a:t>
            </a:r>
            <a:r>
              <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pPr algn="l" eaLnBrk="0" hangingPunct="0"/>
            <a:endParaRPr kumimoji="1" lang="en-US" altLang="zh-CN" sz="2400" dirty="0">
              <a:solidFill>
                <a:srgbClr val="996633"/>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a:t>
            </a:r>
            <a:r>
              <a:rPr kumimoji="1" lang="en-US" altLang="zh-CN" sz="2400" dirty="0" err="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endPar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short (</a:t>
            </a:r>
            <a:r>
              <a:rPr kumimoji="1" lang="en-US" altLang="zh-CN" sz="2400" dirty="0" err="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p>
          <a:p>
            <a:pPr algn="l"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long (</a:t>
            </a:r>
            <a:r>
              <a:rPr kumimoji="1" lang="en-US" altLang="zh-CN" sz="2400" dirty="0" err="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long </a:t>
            </a:r>
            <a:r>
              <a:rPr kumimoji="1" lang="en-US" altLang="zh-CN" sz="2400" dirty="0" err="1"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long</a:t>
            </a:r>
            <a:r>
              <a:rPr kumimoji="1" lang="en-US" altLang="zh-CN" sz="2400" dirty="0"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err="1"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Rectangle 12"/>
          <p:cNvSpPr>
            <a:spLocks noChangeArrowheads="1"/>
          </p:cNvSpPr>
          <p:nvPr/>
        </p:nvSpPr>
        <p:spPr bwMode="auto">
          <a:xfrm>
            <a:off x="322117" y="5997580"/>
            <a:ext cx="84978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2400" dirty="0">
                <a:solidFill>
                  <a:schemeClr val="tx1"/>
                </a:solidFill>
                <a:ea typeface="华文楷体" panose="02010600040101010101" pitchFamily="2" charset="-122"/>
                <a:cs typeface="Times New Roman" panose="02020603050405020304" pitchFamily="18" charset="0"/>
              </a:rPr>
              <a:t>  </a:t>
            </a:r>
            <a:r>
              <a:rPr lang="zh-CN" altLang="en-US" sz="2400" b="1" u="sng" dirty="0">
                <a:solidFill>
                  <a:schemeClr val="tx1"/>
                </a:solidFill>
                <a:ea typeface="华文楷体" panose="02010600040101010101" pitchFamily="2" charset="-122"/>
                <a:cs typeface="Times New Roman" panose="02020603050405020304" pitchFamily="18" charset="0"/>
              </a:rPr>
              <a:t>注意：</a:t>
            </a:r>
            <a:r>
              <a:rPr lang="zh-CN" altLang="en-US" sz="2400" dirty="0">
                <a:solidFill>
                  <a:schemeClr val="tx1"/>
                </a:solidFill>
                <a:ea typeface="华文楷体" panose="02010600040101010101" pitchFamily="2" charset="-122"/>
                <a:cs typeface="Times New Roman" panose="02020603050405020304" pitchFamily="18" charset="0"/>
              </a:rPr>
              <a:t>括号表示其中的内容是</a:t>
            </a:r>
            <a:r>
              <a:rPr lang="zh-CN" altLang="en-US" sz="2400" dirty="0" smtClean="0">
                <a:solidFill>
                  <a:schemeClr val="tx1"/>
                </a:solidFill>
                <a:ea typeface="华文楷体" panose="02010600040101010101" pitchFamily="2" charset="-122"/>
                <a:cs typeface="Times New Roman" panose="02020603050405020304" pitchFamily="18" charset="0"/>
              </a:rPr>
              <a:t>可选的。</a:t>
            </a:r>
            <a:endParaRPr lang="en-US" altLang="zh-CN" sz="36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Tree>
    <p:extLst>
      <p:ext uri="{BB962C8B-B14F-4D97-AF65-F5344CB8AC3E}">
        <p14:creationId xmlns:p14="http://schemas.microsoft.com/office/powerpoint/2010/main" val="28267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outHorizontal)">
                                      <p:cBhvr>
                                        <p:cTn id="21" dur="500"/>
                                        <p:tgtEl>
                                          <p:spTgt spid="8"/>
                                        </p:tgtEl>
                                      </p:cBhvr>
                                    </p:animEffect>
                                  </p:childTnLst>
                                </p:cTn>
                              </p:par>
                            </p:childTnLst>
                          </p:cTn>
                        </p:par>
                        <p:par>
                          <p:cTn id="22" fill="hold">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ou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6" grpId="0" autoUpdateAnimBg="0"/>
      <p:bldP spid="7" grpId="0" autoUpdateAnimBg="0"/>
      <p:bldP spid="8" grpId="0" animBg="1"/>
      <p:bldP spid="9" grpId="0" autoUpdateAnimBg="0"/>
      <p:bldP spid="11" grpId="0" autoUpdateAnimBg="0"/>
      <p:bldP spid="1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6" name="内存"/>
          <p:cNvSpPr txBox="1"/>
          <p:nvPr/>
        </p:nvSpPr>
        <p:spPr>
          <a:xfrm>
            <a:off x="7450592" y="2070986"/>
            <a:ext cx="790281"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4700"/>
            </a:lvl1pPr>
          </a:lstStyle>
          <a:p>
            <a:r>
              <a:rPr lang="zh-CN" altLang="en-US" sz="2800" b="1" dirty="0" smtClean="0"/>
              <a:t>数据</a:t>
            </a:r>
            <a:endParaRPr sz="2800" b="1" dirty="0"/>
          </a:p>
        </p:txBody>
      </p:sp>
      <p:graphicFrame>
        <p:nvGraphicFramePr>
          <p:cNvPr id="7" name="Table"/>
          <p:cNvGraphicFramePr/>
          <p:nvPr>
            <p:extLst>
              <p:ext uri="{D42A27DB-BD31-4B8C-83A1-F6EECF244321}">
                <p14:modId xmlns:p14="http://schemas.microsoft.com/office/powerpoint/2010/main" val="436302361"/>
              </p:ext>
            </p:extLst>
          </p:nvPr>
        </p:nvGraphicFramePr>
        <p:xfrm>
          <a:off x="7169210" y="2587908"/>
          <a:ext cx="1724000" cy="4009421"/>
        </p:xfrm>
        <a:graphic>
          <a:graphicData uri="http://schemas.openxmlformats.org/drawingml/2006/table">
            <a:tbl>
              <a:tblPr firstRow="1">
                <a:tableStyleId>{1E171933-4619-4E11-9A3F-F7608DF75F80}</a:tableStyleId>
              </a:tblPr>
              <a:tblGrid>
                <a:gridCol w="1724000">
                  <a:extLst>
                    <a:ext uri="{9D8B030D-6E8A-4147-A177-3AD203B41FA5}">
                      <a16:colId xmlns:a16="http://schemas.microsoft.com/office/drawing/2014/main" val="20000"/>
                    </a:ext>
                  </a:extLst>
                </a:gridCol>
              </a:tblGrid>
              <a:tr h="308417">
                <a:tc>
                  <a:txBody>
                    <a:bodyPr/>
                    <a:lstStyle/>
                    <a:p>
                      <a:pPr algn="ctr" defTabSz="914400">
                        <a:tabLst>
                          <a:tab pos="1181100" algn="l"/>
                        </a:tabLst>
                        <a:defRPr sz="2200">
                          <a:sym typeface="Helvetica Neue"/>
                        </a:defRPr>
                      </a:pPr>
                      <a:r>
                        <a:rPr lang="en-US" sz="1500" b="1" kern="1200" dirty="0" smtClean="0">
                          <a:solidFill>
                            <a:schemeClr val="tx1"/>
                          </a:solidFill>
                        </a:rPr>
                        <a:t>0000 0000</a:t>
                      </a:r>
                      <a:endParaRPr sz="1500" b="1" kern="1200" dirty="0">
                        <a:solidFill>
                          <a:schemeClr val="tx1"/>
                        </a:solidFill>
                        <a:latin typeface="+mn-lt"/>
                        <a:ea typeface="+mn-ea"/>
                        <a:cs typeface="+mn-cs"/>
                      </a:endParaRPr>
                    </a:p>
                  </a:txBody>
                  <a:tcPr marL="35719" marR="35719" marT="35719" marB="35719" anchor="ctr" horzOverflow="overflow">
                    <a:solidFill>
                      <a:schemeClr val="bg1"/>
                    </a:solidFill>
                  </a:tcPr>
                </a:tc>
                <a:extLst>
                  <a:ext uri="{0D108BD9-81ED-4DB2-BD59-A6C34878D82A}">
                    <a16:rowId xmlns:a16="http://schemas.microsoft.com/office/drawing/2014/main" val="10000"/>
                  </a:ext>
                </a:extLst>
              </a:tr>
              <a:tr h="308417">
                <a:tc>
                  <a:txBody>
                    <a:bodyPr/>
                    <a:lstStyle/>
                    <a:p>
                      <a:pPr algn="ctr" defTabSz="914400">
                        <a:tabLst>
                          <a:tab pos="1181100" algn="l"/>
                        </a:tabLst>
                        <a:defRPr sz="2200">
                          <a:sym typeface="Helvetica Neue"/>
                        </a:defRPr>
                      </a:pPr>
                      <a:r>
                        <a:rPr lang="en-US" altLang="zh-CN" sz="1500" b="1" kern="1200" dirty="0" smtClean="0"/>
                        <a:t>0000 0001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1"/>
                  </a:ext>
                </a:extLst>
              </a:tr>
              <a:tr h="308417">
                <a:tc>
                  <a:txBody>
                    <a:bodyPr/>
                    <a:lstStyle/>
                    <a:p>
                      <a:pPr algn="ctr" defTabSz="914400">
                        <a:tabLst>
                          <a:tab pos="1181100" algn="l"/>
                        </a:tabLst>
                        <a:defRPr sz="2200">
                          <a:sym typeface="Helvetica Neue"/>
                        </a:defRPr>
                      </a:pPr>
                      <a:r>
                        <a:rPr lang="en-US" altLang="zh-CN" sz="1500" b="1" kern="1200" dirty="0" smtClean="0"/>
                        <a:t>0000 0010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2"/>
                  </a:ext>
                </a:extLst>
              </a:tr>
              <a:tr h="308417">
                <a:tc>
                  <a:txBody>
                    <a:bodyPr/>
                    <a:lstStyle/>
                    <a:p>
                      <a:pPr algn="ctr" defTabSz="914400">
                        <a:tabLst>
                          <a:tab pos="1181100" algn="l"/>
                        </a:tabLst>
                        <a:defRPr sz="2200">
                          <a:sym typeface="Helvetica Neue"/>
                        </a:defRPr>
                      </a:pPr>
                      <a:r>
                        <a:rPr lang="en-US" altLang="zh-CN" sz="1500" b="1" kern="1200" dirty="0" smtClean="0"/>
                        <a:t>0000 0011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3"/>
                  </a:ext>
                </a:extLst>
              </a:tr>
              <a:tr h="308417">
                <a:tc>
                  <a:txBody>
                    <a:bodyPr/>
                    <a:lstStyle/>
                    <a:p>
                      <a:pPr algn="ctr" defTabSz="914400">
                        <a:tabLst>
                          <a:tab pos="1181100" algn="l"/>
                        </a:tabLst>
                        <a:defRPr sz="2200">
                          <a:sym typeface="Helvetica Neue"/>
                        </a:defRPr>
                      </a:pPr>
                      <a:r>
                        <a:rPr lang="en-US" altLang="zh-CN" sz="1500" b="1" kern="1200" dirty="0" smtClean="0"/>
                        <a:t>0000 0100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4"/>
                  </a:ext>
                </a:extLst>
              </a:tr>
              <a:tr h="308417">
                <a:tc>
                  <a:txBody>
                    <a:bodyPr/>
                    <a:lstStyle/>
                    <a:p>
                      <a:pPr algn="ctr" defTabSz="914400">
                        <a:tabLst>
                          <a:tab pos="1181100" algn="l"/>
                        </a:tabLst>
                        <a:defRPr sz="2200">
                          <a:sym typeface="Helvetica Neue"/>
                        </a:defRPr>
                      </a:pPr>
                      <a:r>
                        <a:rPr lang="en-US" altLang="zh-CN" sz="1500" b="1" kern="1200" dirty="0" smtClean="0"/>
                        <a:t>0000 0101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5"/>
                  </a:ext>
                </a:extLst>
              </a:tr>
              <a:tr h="308417">
                <a:tc>
                  <a:txBody>
                    <a:bodyPr/>
                    <a:lstStyle/>
                    <a:p>
                      <a:pPr algn="ctr" defTabSz="914400">
                        <a:tabLst>
                          <a:tab pos="1181100" algn="l"/>
                        </a:tabLst>
                        <a:defRPr sz="2200">
                          <a:sym typeface="Helvetica Neue"/>
                        </a:defRPr>
                      </a:pPr>
                      <a:r>
                        <a:rPr lang="en-US" altLang="zh-CN" sz="1500" b="1" kern="1200" dirty="0" smtClean="0"/>
                        <a:t>0000 0110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6"/>
                  </a:ext>
                </a:extLst>
              </a:tr>
              <a:tr h="308417">
                <a:tc>
                  <a:txBody>
                    <a:bodyPr/>
                    <a:lstStyle/>
                    <a:p>
                      <a:pPr algn="ctr" defTabSz="914400">
                        <a:tabLst>
                          <a:tab pos="1181100" algn="l"/>
                        </a:tabLst>
                        <a:defRPr sz="2200">
                          <a:sym typeface="Helvetica Neue"/>
                        </a:defRPr>
                      </a:pPr>
                      <a:r>
                        <a:rPr lang="en-US" altLang="zh-CN" sz="1500" b="1" kern="1200" dirty="0" smtClean="0"/>
                        <a:t>0000 0111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7"/>
                  </a:ext>
                </a:extLst>
              </a:tr>
              <a:tr h="308417">
                <a:tc>
                  <a:txBody>
                    <a:bodyPr/>
                    <a:lstStyle/>
                    <a:p>
                      <a:pPr algn="ctr" defTabSz="914400">
                        <a:tabLst>
                          <a:tab pos="1181100" algn="l"/>
                        </a:tabLst>
                        <a:defRPr sz="2200">
                          <a:sym typeface="Helvetica Neue"/>
                        </a:defRPr>
                      </a:pPr>
                      <a:r>
                        <a:rPr lang="en-US" altLang="zh-CN" sz="1500" b="1" kern="1200" dirty="0" smtClean="0"/>
                        <a:t>0000 1000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8"/>
                  </a:ext>
                </a:extLst>
              </a:tr>
              <a:tr h="308417">
                <a:tc>
                  <a:txBody>
                    <a:bodyPr/>
                    <a:lstStyle/>
                    <a:p>
                      <a:pPr algn="ctr" defTabSz="914400">
                        <a:tabLst>
                          <a:tab pos="1181100" algn="l"/>
                        </a:tabLst>
                        <a:defRPr sz="2200">
                          <a:sym typeface="Helvetica Neue"/>
                        </a:defRPr>
                      </a:pPr>
                      <a:r>
                        <a:rPr lang="en-US" altLang="zh-CN" sz="1500" b="1" kern="1200" dirty="0" smtClean="0"/>
                        <a:t>0000 1001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9"/>
                  </a:ext>
                </a:extLst>
              </a:tr>
              <a:tr h="308417">
                <a:tc>
                  <a:txBody>
                    <a:bodyPr/>
                    <a:lstStyle/>
                    <a:p>
                      <a:pPr algn="ctr" defTabSz="914400">
                        <a:tabLst>
                          <a:tab pos="1181100" algn="l"/>
                        </a:tabLst>
                        <a:defRPr sz="2200">
                          <a:sym typeface="Helvetica Neue"/>
                        </a:defRPr>
                      </a:pPr>
                      <a:r>
                        <a:rPr lang="en-US" altLang="zh-CN" sz="1500" b="1" kern="1200" dirty="0" smtClean="0"/>
                        <a:t>0000 1010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10"/>
                  </a:ext>
                </a:extLst>
              </a:tr>
              <a:tr h="308417">
                <a:tc>
                  <a:txBody>
                    <a:bodyPr/>
                    <a:lstStyle/>
                    <a:p>
                      <a:pPr algn="ctr" defTabSz="914400">
                        <a:tabLst>
                          <a:tab pos="1181100" algn="l"/>
                        </a:tabLst>
                        <a:defRPr sz="2200">
                          <a:sym typeface="Helvetica Neue"/>
                        </a:defRPr>
                      </a:pPr>
                      <a:r>
                        <a:rPr lang="en-US" altLang="zh-CN" sz="1500" b="1" kern="1200" dirty="0" smtClean="0"/>
                        <a:t>0000 1011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11"/>
                  </a:ext>
                </a:extLst>
              </a:tr>
              <a:tr h="308417">
                <a:tc>
                  <a:txBody>
                    <a:bodyPr/>
                    <a:lstStyle/>
                    <a:p>
                      <a:pPr defTabSz="914400">
                        <a:defRPr sz="2200">
                          <a:sym typeface="Helvetica Neue"/>
                        </a:defRPr>
                      </a:pPr>
                      <a:endParaRPr sz="1500"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12"/>
                  </a:ext>
                </a:extLst>
              </a:tr>
            </a:tbl>
          </a:graphicData>
        </a:graphic>
      </p:graphicFrame>
      <p:sp>
        <p:nvSpPr>
          <p:cNvPr id="8" name="Arrow"/>
          <p:cNvSpPr/>
          <p:nvPr/>
        </p:nvSpPr>
        <p:spPr>
          <a:xfrm rot="16198779" flipH="1">
            <a:off x="3175096" y="4345569"/>
            <a:ext cx="4009351" cy="494038"/>
          </a:xfrm>
          <a:prstGeom prst="rightArrow">
            <a:avLst>
              <a:gd name="adj1" fmla="val 32000"/>
              <a:gd name="adj2" fmla="val 65500"/>
            </a:avLst>
          </a:prstGeom>
          <a:solidFill>
            <a:schemeClr val="accent3">
              <a:lumMod val="65000"/>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graphicFrame>
        <p:nvGraphicFramePr>
          <p:cNvPr id="9" name="Table"/>
          <p:cNvGraphicFramePr/>
          <p:nvPr>
            <p:extLst>
              <p:ext uri="{D42A27DB-BD31-4B8C-83A1-F6EECF244321}">
                <p14:modId xmlns:p14="http://schemas.microsoft.com/office/powerpoint/2010/main" val="205176739"/>
              </p:ext>
            </p:extLst>
          </p:nvPr>
        </p:nvGraphicFramePr>
        <p:xfrm>
          <a:off x="5515431" y="2587908"/>
          <a:ext cx="1651099" cy="4009421"/>
        </p:xfrm>
        <a:graphic>
          <a:graphicData uri="http://schemas.openxmlformats.org/drawingml/2006/table">
            <a:tbl>
              <a:tblPr bandRow="1">
                <a:tableStyleId>{00A15C55-8517-42AA-B614-E9B94910E393}</a:tableStyleId>
              </a:tblPr>
              <a:tblGrid>
                <a:gridCol w="1651099">
                  <a:extLst>
                    <a:ext uri="{9D8B030D-6E8A-4147-A177-3AD203B41FA5}">
                      <a16:colId xmlns:a16="http://schemas.microsoft.com/office/drawing/2014/main" val="20000"/>
                    </a:ext>
                  </a:extLst>
                </a:gridCol>
              </a:tblGrid>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0</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0"/>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1</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1"/>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2</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2"/>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3</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3"/>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4</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4"/>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5</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5"/>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6</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6"/>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7</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7"/>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8</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8"/>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9</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9"/>
                  </a:ext>
                </a:extLst>
              </a:tr>
              <a:tr h="308417">
                <a:tc>
                  <a:txBody>
                    <a:bodyPr/>
                    <a:lstStyle/>
                    <a:p>
                      <a:pPr algn="ctr" defTabSz="914400">
                        <a:defRPr sz="1800"/>
                      </a:pPr>
                      <a:r>
                        <a:rPr sz="1500" dirty="0" smtClean="0">
                          <a:sym typeface="Helvetica Neue"/>
                        </a:rPr>
                        <a:t>0x00</a:t>
                      </a:r>
                      <a:r>
                        <a:rPr lang="en-US" sz="1500" dirty="0" smtClean="0">
                          <a:sym typeface="Helvetica Neue"/>
                        </a:rPr>
                        <a:t>00000</a:t>
                      </a:r>
                      <a:r>
                        <a:rPr lang="en-US" altLang="zh-CN" sz="1500" dirty="0" smtClean="0">
                          <a:sym typeface="Helvetica Neue"/>
                        </a:rPr>
                        <a:t>A</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10"/>
                  </a:ext>
                </a:extLst>
              </a:tr>
              <a:tr h="308417">
                <a:tc>
                  <a:txBody>
                    <a:bodyPr/>
                    <a:lstStyle/>
                    <a:p>
                      <a:pPr algn="ctr" defTabSz="914400">
                        <a:defRPr sz="1800"/>
                      </a:pPr>
                      <a:r>
                        <a:rPr sz="1500" dirty="0" smtClean="0">
                          <a:sym typeface="Helvetica Neue"/>
                        </a:rPr>
                        <a:t>0x</a:t>
                      </a:r>
                      <a:r>
                        <a:rPr lang="en-US" sz="1500" dirty="0" smtClean="0">
                          <a:sym typeface="Helvetica Neue"/>
                        </a:rPr>
                        <a:t>0000000B</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11"/>
                  </a:ext>
                </a:extLst>
              </a:tr>
              <a:tr h="308417">
                <a:tc>
                  <a:txBody>
                    <a:bodyPr/>
                    <a:lstStyle/>
                    <a:p>
                      <a:pPr defTabSz="914400">
                        <a:defRPr sz="2200">
                          <a:sym typeface="Helvetica Neue"/>
                        </a:defRPr>
                      </a:pPr>
                      <a:endParaRPr sz="1500" dirty="0"/>
                    </a:p>
                  </a:txBody>
                  <a:tcPr marL="35719" marR="35719" marT="35719" marB="35719" anchor="ctr" horzOverflow="overflow"/>
                </a:tc>
                <a:extLst>
                  <a:ext uri="{0D108BD9-81ED-4DB2-BD59-A6C34878D82A}">
                    <a16:rowId xmlns:a16="http://schemas.microsoft.com/office/drawing/2014/main" val="10012"/>
                  </a:ext>
                </a:extLst>
              </a:tr>
            </a:tbl>
          </a:graphicData>
        </a:graphic>
      </p:graphicFrame>
      <p:sp>
        <p:nvSpPr>
          <p:cNvPr id="11" name="1TB=1024GB…"/>
          <p:cNvSpPr txBox="1"/>
          <p:nvPr/>
        </p:nvSpPr>
        <p:spPr>
          <a:xfrm>
            <a:off x="2144336" y="4334529"/>
            <a:ext cx="2386872" cy="2262800"/>
          </a:xfrm>
          <a:prstGeom prst="rect">
            <a:avLst/>
          </a:prstGeom>
          <a:solidFill>
            <a:schemeClr val="bg1">
              <a:lumMod val="7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5"/>
              </a:rPr>
              <a:t>TB</a:t>
            </a:r>
            <a:r>
              <a:rPr sz="1898" dirty="0"/>
              <a:t>=1024</a:t>
            </a:r>
            <a:r>
              <a:rPr sz="1898" dirty="0">
                <a:solidFill>
                  <a:srgbClr val="2D64B3"/>
                </a:solidFill>
                <a:hlinkClick r:id="rId6"/>
              </a:rPr>
              <a:t>GB</a:t>
            </a:r>
            <a:r>
              <a:rPr sz="1898" dirty="0"/>
              <a:t> </a:t>
            </a:r>
          </a:p>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6"/>
              </a:rPr>
              <a:t>GB</a:t>
            </a:r>
            <a:r>
              <a:rPr sz="1898" dirty="0"/>
              <a:t>=1024</a:t>
            </a:r>
            <a:r>
              <a:rPr sz="1898" dirty="0">
                <a:solidFill>
                  <a:srgbClr val="2D64B3"/>
                </a:solidFill>
                <a:hlinkClick r:id="rId7"/>
              </a:rPr>
              <a:t>MB</a:t>
            </a:r>
            <a:r>
              <a:rPr sz="1898" dirty="0"/>
              <a:t> </a:t>
            </a:r>
          </a:p>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7"/>
              </a:rPr>
              <a:t>MB</a:t>
            </a:r>
            <a:r>
              <a:rPr sz="1898" dirty="0"/>
              <a:t>=1024</a:t>
            </a:r>
            <a:r>
              <a:rPr sz="1898" dirty="0">
                <a:solidFill>
                  <a:srgbClr val="2D64B3"/>
                </a:solidFill>
                <a:hlinkClick r:id="rId8"/>
              </a:rPr>
              <a:t>KB</a:t>
            </a:r>
            <a:r>
              <a:rPr sz="1898" dirty="0"/>
              <a:t> </a:t>
            </a:r>
          </a:p>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8"/>
              </a:rPr>
              <a:t>KB</a:t>
            </a:r>
            <a:r>
              <a:rPr sz="1898" dirty="0"/>
              <a:t>=1024Byte</a:t>
            </a:r>
          </a:p>
          <a:p>
            <a:pPr defTabSz="321457">
              <a:lnSpc>
                <a:spcPct val="150000"/>
              </a:lnSpc>
              <a:defRPr sz="2700" b="0">
                <a:solidFill>
                  <a:srgbClr val="323333"/>
                </a:solidFill>
                <a:latin typeface="Arial"/>
                <a:ea typeface="Arial"/>
                <a:cs typeface="Arial"/>
                <a:sym typeface="Arial"/>
              </a:defRPr>
            </a:pPr>
            <a:r>
              <a:rPr lang="en-US" sz="1898" dirty="0"/>
              <a:t>        </a:t>
            </a:r>
            <a:r>
              <a:rPr sz="1898" dirty="0"/>
              <a:t>1Byte=8b（bit）</a:t>
            </a:r>
          </a:p>
        </p:txBody>
      </p:sp>
      <p:sp>
        <p:nvSpPr>
          <p:cNvPr id="14" name="内存"/>
          <p:cNvSpPr txBox="1"/>
          <p:nvPr/>
        </p:nvSpPr>
        <p:spPr>
          <a:xfrm>
            <a:off x="5927815" y="2070986"/>
            <a:ext cx="790281"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4700"/>
            </a:lvl1pPr>
          </a:lstStyle>
          <a:p>
            <a:r>
              <a:rPr lang="zh-CN" altLang="en-US" sz="2800" b="1" dirty="0"/>
              <a:t>地址</a:t>
            </a:r>
            <a:endParaRPr sz="2800" b="1" dirty="0"/>
          </a:p>
        </p:txBody>
      </p:sp>
      <p:sp>
        <p:nvSpPr>
          <p:cNvPr id="15" name="Rectangle 3"/>
          <p:cNvSpPr>
            <a:spLocks noChangeArrowheads="1"/>
          </p:cNvSpPr>
          <p:nvPr/>
        </p:nvSpPr>
        <p:spPr bwMode="auto">
          <a:xfrm>
            <a:off x="539552" y="1659314"/>
            <a:ext cx="3903728" cy="472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一般计算机系统所能直接读、取的最小内存空间为</a:t>
            </a:r>
            <a:r>
              <a:rPr lang="en-US" altLang="zh-CN" sz="2400" dirty="0" smtClean="0">
                <a:solidFill>
                  <a:schemeClr val="tx1"/>
                </a:solidFill>
                <a:ea typeface="华文楷体" panose="02010600040101010101" pitchFamily="2" charset="-122"/>
                <a:cs typeface="Times New Roman" panose="02020603050405020304" pitchFamily="18" charset="0"/>
              </a:rPr>
              <a:t>8</a:t>
            </a:r>
            <a:r>
              <a:rPr lang="zh-CN" altLang="en-US" sz="2400" dirty="0" smtClean="0">
                <a:solidFill>
                  <a:schemeClr val="tx1"/>
                </a:solidFill>
                <a:ea typeface="华文楷体" panose="02010600040101010101" pitchFamily="2" charset="-122"/>
                <a:cs typeface="Times New Roman" panose="02020603050405020304" pitchFamily="18" charset="0"/>
              </a:rPr>
              <a:t>个二进制位（</a:t>
            </a:r>
            <a:r>
              <a:rPr lang="en-US" altLang="zh-CN" sz="2400" dirty="0" smtClean="0">
                <a:solidFill>
                  <a:srgbClr val="0000FF"/>
                </a:solidFill>
                <a:ea typeface="华文楷体" panose="02010600040101010101" pitchFamily="2" charset="-122"/>
                <a:cs typeface="Times New Roman" panose="02020603050405020304" pitchFamily="18" charset="0"/>
              </a:rPr>
              <a:t>bit</a:t>
            </a:r>
            <a:r>
              <a:rPr lang="zh-CN" altLang="en-US" sz="2400" dirty="0" smtClean="0">
                <a:solidFill>
                  <a:schemeClr val="tx1"/>
                </a:solidFill>
                <a:ea typeface="华文楷体" panose="02010600040101010101" pitchFamily="2" charset="-122"/>
                <a:cs typeface="Times New Roman" panose="02020603050405020304" pitchFamily="18" charset="0"/>
              </a:rPr>
              <a:t>），即一个字节（</a:t>
            </a:r>
            <a:r>
              <a:rPr lang="en-US" altLang="zh-CN" sz="2400" dirty="0" smtClean="0">
                <a:solidFill>
                  <a:srgbClr val="0000FF"/>
                </a:solidFill>
                <a:ea typeface="华文楷体" panose="02010600040101010101" pitchFamily="2" charset="-122"/>
                <a:cs typeface="Times New Roman" panose="02020603050405020304" pitchFamily="18" charset="0"/>
              </a:rPr>
              <a:t>byte</a:t>
            </a:r>
            <a:r>
              <a:rPr lang="zh-CN" altLang="en-US" sz="2400" dirty="0" smtClean="0">
                <a:solidFill>
                  <a:schemeClr val="tx1"/>
                </a:solidFill>
                <a:ea typeface="华文楷体" panose="02010600040101010101" pitchFamily="2" charset="-122"/>
                <a:cs typeface="Times New Roman" panose="02020603050405020304" pitchFamily="18" charset="0"/>
              </a:rPr>
              <a:t>）。内存中的每一个存储空间都由一个独立的地址通过总线（</a:t>
            </a:r>
            <a:r>
              <a:rPr lang="en-US" altLang="zh-CN" sz="2400" dirty="0" smtClean="0">
                <a:solidFill>
                  <a:srgbClr val="0000FF"/>
                </a:solidFill>
                <a:ea typeface="华文楷体" panose="02010600040101010101" pitchFamily="2" charset="-122"/>
                <a:cs typeface="Times New Roman" panose="02020603050405020304" pitchFamily="18" charset="0"/>
              </a:rPr>
              <a:t>bus</a:t>
            </a:r>
            <a:r>
              <a:rPr lang="zh-CN" altLang="en-US" sz="2400" dirty="0" smtClean="0">
                <a:solidFill>
                  <a:schemeClr val="tx1"/>
                </a:solidFill>
                <a:ea typeface="华文楷体" panose="02010600040101010101" pitchFamily="2" charset="-122"/>
                <a:cs typeface="Times New Roman" panose="02020603050405020304" pitchFamily="18" charset="0"/>
              </a:rPr>
              <a:t>）来索引。</a:t>
            </a:r>
            <a:endParaRPr lang="zh-CN" altLang="en-US" sz="24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21</a:t>
            </a:fld>
            <a:endParaRPr lang="en-US" altLang="zh-CN"/>
          </a:p>
        </p:txBody>
      </p:sp>
    </p:spTree>
    <p:extLst>
      <p:ext uri="{BB962C8B-B14F-4D97-AF65-F5344CB8AC3E}">
        <p14:creationId xmlns:p14="http://schemas.microsoft.com/office/powerpoint/2010/main" val="408405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par>
                                <p:cTn id="28" presetID="14" presetClass="entr" presetSubtype="1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5"/>
            <a:ext cx="8712968" cy="112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数据</a:t>
            </a:r>
            <a:r>
              <a:rPr lang="zh-CN" altLang="en-US" sz="2400" dirty="0">
                <a:solidFill>
                  <a:schemeClr val="tx1"/>
                </a:solidFill>
                <a:ea typeface="华文楷体" panose="02010600040101010101" pitchFamily="2" charset="-122"/>
                <a:cs typeface="Times New Roman" panose="02020603050405020304" pitchFamily="18" charset="0"/>
              </a:rPr>
              <a:t>在内存中以</a:t>
            </a:r>
            <a:r>
              <a:rPr lang="zh-CN" altLang="en-US" sz="2400" dirty="0" smtClean="0">
                <a:solidFill>
                  <a:schemeClr val="tx1"/>
                </a:solidFill>
                <a:ea typeface="华文楷体" panose="02010600040101010101" pitchFamily="2" charset="-122"/>
                <a:cs typeface="Times New Roman" panose="02020603050405020304" pitchFamily="18" charset="0"/>
              </a:rPr>
              <a:t>二进制</a:t>
            </a:r>
            <a:r>
              <a:rPr lang="en-US" altLang="zh-CN" sz="2400" dirty="0" smtClean="0">
                <a:solidFill>
                  <a:schemeClr val="tx1"/>
                </a:solidFill>
                <a:ea typeface="华文楷体" panose="02010600040101010101" pitchFamily="2" charset="-122"/>
                <a:cs typeface="Times New Roman" panose="02020603050405020304" pitchFamily="18" charset="0"/>
              </a:rPr>
              <a:t>(</a:t>
            </a:r>
            <a:r>
              <a:rPr lang="zh-CN" altLang="en-US" sz="2400" dirty="0" smtClean="0">
                <a:solidFill>
                  <a:schemeClr val="tx1"/>
                </a:solidFill>
                <a:ea typeface="华文楷体" panose="02010600040101010101" pitchFamily="2" charset="-122"/>
                <a:cs typeface="Times New Roman" panose="02020603050405020304" pitchFamily="18" charset="0"/>
              </a:rPr>
              <a:t>补码</a:t>
            </a:r>
            <a:r>
              <a:rPr lang="en-US" altLang="zh-CN" sz="2400" dirty="0" smtClean="0">
                <a:solidFill>
                  <a:schemeClr val="tx1"/>
                </a:solidFill>
                <a:ea typeface="华文楷体" panose="02010600040101010101" pitchFamily="2" charset="-122"/>
                <a:cs typeface="Times New Roman" panose="02020603050405020304" pitchFamily="18" charset="0"/>
              </a:rPr>
              <a:t>)</a:t>
            </a:r>
            <a:r>
              <a:rPr lang="zh-CN" altLang="en-US" sz="2400" dirty="0" smtClean="0">
                <a:solidFill>
                  <a:schemeClr val="tx1"/>
                </a:solidFill>
                <a:ea typeface="华文楷体" panose="02010600040101010101" pitchFamily="2" charset="-122"/>
                <a:cs typeface="Times New Roman" panose="02020603050405020304" pitchFamily="18" charset="0"/>
              </a:rPr>
              <a:t>形式</a:t>
            </a:r>
            <a:r>
              <a:rPr lang="zh-CN" altLang="en-US" sz="2400" dirty="0">
                <a:solidFill>
                  <a:schemeClr val="tx1"/>
                </a:solidFill>
                <a:ea typeface="华文楷体" panose="02010600040101010101" pitchFamily="2" charset="-122"/>
                <a:cs typeface="Times New Roman" panose="02020603050405020304" pitchFamily="18" charset="0"/>
              </a:rPr>
              <a:t>存放。</a:t>
            </a:r>
          </a:p>
          <a:p>
            <a:pPr marL="0" indent="0">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p:txBody>
      </p:sp>
      <p:sp>
        <p:nvSpPr>
          <p:cNvPr id="2" name="矩形 1"/>
          <p:cNvSpPr/>
          <p:nvPr/>
        </p:nvSpPr>
        <p:spPr>
          <a:xfrm>
            <a:off x="683568" y="2851070"/>
            <a:ext cx="8064896" cy="1200329"/>
          </a:xfrm>
          <a:prstGeom prst="rect">
            <a:avLst/>
          </a:prstGeom>
        </p:spPr>
        <p:txBody>
          <a:bodyPr wrap="square">
            <a:spAutoFit/>
          </a:bodyPr>
          <a:lstStyle/>
          <a:p>
            <a:pPr>
              <a:lnSpc>
                <a:spcPct val="150000"/>
              </a:lnSpc>
              <a:buFontTx/>
              <a:buNone/>
            </a:pPr>
            <a:r>
              <a:rPr lang="zh-CN" altLang="en-US"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smtClean="0">
                <a:latin typeface="Times New Roman" panose="02020603050405020304" pitchFamily="18" charset="0"/>
                <a:ea typeface="楷体_GB2312" pitchFamily="49" charset="-122"/>
                <a:cs typeface="Times New Roman" panose="02020603050405020304" pitchFamily="18" charset="0"/>
              </a:rPr>
              <a:t>short </a:t>
            </a:r>
            <a:r>
              <a:rPr lang="en-US" altLang="zh-CN" sz="2400" dirty="0" err="1">
                <a:latin typeface="Times New Roman" panose="02020603050405020304" pitchFamily="18" charset="0"/>
                <a:ea typeface="楷体_GB2312" pitchFamily="49" charset="-122"/>
                <a:cs typeface="Times New Roman" panose="02020603050405020304" pitchFamily="18" charset="0"/>
              </a:rPr>
              <a:t>i</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定义</a:t>
            </a:r>
            <a:r>
              <a:rPr lang="zh-CN" altLang="en-US" sz="2400" dirty="0" smtClean="0">
                <a:solidFill>
                  <a:srgbClr val="00B050"/>
                </a:solidFill>
                <a:latin typeface="Times New Roman" panose="02020603050405020304" pitchFamily="18" charset="0"/>
                <a:ea typeface="楷体_GB2312" pitchFamily="49" charset="-122"/>
                <a:cs typeface="Times New Roman" panose="02020603050405020304" pitchFamily="18" charset="0"/>
              </a:rPr>
              <a:t>为短整型变量，占两个字节 </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a:t>
            </a:r>
          </a:p>
          <a:p>
            <a:pPr>
              <a:lnSpc>
                <a:spcPct val="150000"/>
              </a:lnSpc>
              <a:buFontTx/>
              <a:buNone/>
            </a:pP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en-US" altLang="zh-CN" sz="2400" dirty="0" err="1" smtClean="0">
                <a:latin typeface="Times New Roman" panose="02020603050405020304" pitchFamily="18" charset="0"/>
                <a:ea typeface="楷体_GB2312" pitchFamily="49" charset="-122"/>
                <a:cs typeface="Times New Roman" panose="02020603050405020304" pitchFamily="18" charset="0"/>
              </a:rPr>
              <a:t>i</a:t>
            </a:r>
            <a:r>
              <a:rPr lang="en-US" altLang="zh-CN" sz="2400" dirty="0" smtClean="0">
                <a:latin typeface="Times New Roman" panose="02020603050405020304" pitchFamily="18" charset="0"/>
                <a:ea typeface="楷体_GB2312" pitchFamily="49" charset="-122"/>
                <a:cs typeface="Times New Roman" panose="02020603050405020304" pitchFamily="18" charset="0"/>
              </a:rPr>
              <a:t>=10</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给</a:t>
            </a:r>
            <a:r>
              <a:rPr lang="en-US" altLang="zh-CN" sz="2400" dirty="0" err="1">
                <a:solidFill>
                  <a:srgbClr val="00B050"/>
                </a:solidFill>
                <a:latin typeface="Times New Roman" panose="02020603050405020304" pitchFamily="18" charset="0"/>
                <a:ea typeface="楷体_GB2312" pitchFamily="49" charset="-122"/>
                <a:cs typeface="Times New Roman" panose="02020603050405020304" pitchFamily="18" charset="0"/>
              </a:rPr>
              <a:t>i</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赋以整数</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10 */ </a:t>
            </a:r>
          </a:p>
        </p:txBody>
      </p:sp>
      <p:graphicFrame>
        <p:nvGraphicFramePr>
          <p:cNvPr id="17" name="Group 85"/>
          <p:cNvGraphicFramePr>
            <a:graphicFrameLocks noGrp="1"/>
          </p:cNvGraphicFramePr>
          <p:nvPr>
            <p:ph sz="quarter" idx="4294967295"/>
            <p:extLst>
              <p:ext uri="{D42A27DB-BD31-4B8C-83A1-F6EECF244321}">
                <p14:modId xmlns:p14="http://schemas.microsoft.com/office/powerpoint/2010/main" val="4008586676"/>
              </p:ext>
            </p:extLst>
          </p:nvPr>
        </p:nvGraphicFramePr>
        <p:xfrm>
          <a:off x="971600" y="4564762"/>
          <a:ext cx="6084001" cy="518160"/>
        </p:xfrm>
        <a:graphic>
          <a:graphicData uri="http://schemas.openxmlformats.org/drawingml/2006/table">
            <a:tbl>
              <a:tblPr/>
              <a:tblGrid>
                <a:gridCol w="382226">
                  <a:extLst>
                    <a:ext uri="{9D8B030D-6E8A-4147-A177-3AD203B41FA5}">
                      <a16:colId xmlns:a16="http://schemas.microsoft.com/office/drawing/2014/main" val="3211613798"/>
                    </a:ext>
                  </a:extLst>
                </a:gridCol>
                <a:gridCol w="377730">
                  <a:extLst>
                    <a:ext uri="{9D8B030D-6E8A-4147-A177-3AD203B41FA5}">
                      <a16:colId xmlns:a16="http://schemas.microsoft.com/office/drawing/2014/main" val="1200984241"/>
                    </a:ext>
                  </a:extLst>
                </a:gridCol>
                <a:gridCol w="382226">
                  <a:extLst>
                    <a:ext uri="{9D8B030D-6E8A-4147-A177-3AD203B41FA5}">
                      <a16:colId xmlns:a16="http://schemas.microsoft.com/office/drawing/2014/main" val="892472167"/>
                    </a:ext>
                  </a:extLst>
                </a:gridCol>
                <a:gridCol w="379954">
                  <a:extLst>
                    <a:ext uri="{9D8B030D-6E8A-4147-A177-3AD203B41FA5}">
                      <a16:colId xmlns:a16="http://schemas.microsoft.com/office/drawing/2014/main" val="3502989691"/>
                    </a:ext>
                  </a:extLst>
                </a:gridCol>
                <a:gridCol w="379954">
                  <a:extLst>
                    <a:ext uri="{9D8B030D-6E8A-4147-A177-3AD203B41FA5}">
                      <a16:colId xmlns:a16="http://schemas.microsoft.com/office/drawing/2014/main" val="3009073539"/>
                    </a:ext>
                  </a:extLst>
                </a:gridCol>
                <a:gridCol w="379954">
                  <a:extLst>
                    <a:ext uri="{9D8B030D-6E8A-4147-A177-3AD203B41FA5}">
                      <a16:colId xmlns:a16="http://schemas.microsoft.com/office/drawing/2014/main" val="3777405180"/>
                    </a:ext>
                  </a:extLst>
                </a:gridCol>
                <a:gridCol w="382227">
                  <a:extLst>
                    <a:ext uri="{9D8B030D-6E8A-4147-A177-3AD203B41FA5}">
                      <a16:colId xmlns:a16="http://schemas.microsoft.com/office/drawing/2014/main" val="2189572526"/>
                    </a:ext>
                  </a:extLst>
                </a:gridCol>
                <a:gridCol w="379954">
                  <a:extLst>
                    <a:ext uri="{9D8B030D-6E8A-4147-A177-3AD203B41FA5}">
                      <a16:colId xmlns:a16="http://schemas.microsoft.com/office/drawing/2014/main" val="933846873"/>
                    </a:ext>
                  </a:extLst>
                </a:gridCol>
                <a:gridCol w="382226">
                  <a:extLst>
                    <a:ext uri="{9D8B030D-6E8A-4147-A177-3AD203B41FA5}">
                      <a16:colId xmlns:a16="http://schemas.microsoft.com/office/drawing/2014/main" val="2409147026"/>
                    </a:ext>
                  </a:extLst>
                </a:gridCol>
                <a:gridCol w="375505">
                  <a:extLst>
                    <a:ext uri="{9D8B030D-6E8A-4147-A177-3AD203B41FA5}">
                      <a16:colId xmlns:a16="http://schemas.microsoft.com/office/drawing/2014/main" val="169959542"/>
                    </a:ext>
                  </a:extLst>
                </a:gridCol>
                <a:gridCol w="382227">
                  <a:extLst>
                    <a:ext uri="{9D8B030D-6E8A-4147-A177-3AD203B41FA5}">
                      <a16:colId xmlns:a16="http://schemas.microsoft.com/office/drawing/2014/main" val="3057266088"/>
                    </a:ext>
                  </a:extLst>
                </a:gridCol>
                <a:gridCol w="379954">
                  <a:extLst>
                    <a:ext uri="{9D8B030D-6E8A-4147-A177-3AD203B41FA5}">
                      <a16:colId xmlns:a16="http://schemas.microsoft.com/office/drawing/2014/main" val="623405322"/>
                    </a:ext>
                  </a:extLst>
                </a:gridCol>
                <a:gridCol w="379954">
                  <a:extLst>
                    <a:ext uri="{9D8B030D-6E8A-4147-A177-3AD203B41FA5}">
                      <a16:colId xmlns:a16="http://schemas.microsoft.com/office/drawing/2014/main" val="2721530435"/>
                    </a:ext>
                  </a:extLst>
                </a:gridCol>
                <a:gridCol w="379954">
                  <a:extLst>
                    <a:ext uri="{9D8B030D-6E8A-4147-A177-3AD203B41FA5}">
                      <a16:colId xmlns:a16="http://schemas.microsoft.com/office/drawing/2014/main" val="1198178347"/>
                    </a:ext>
                  </a:extLst>
                </a:gridCol>
                <a:gridCol w="382226">
                  <a:extLst>
                    <a:ext uri="{9D8B030D-6E8A-4147-A177-3AD203B41FA5}">
                      <a16:colId xmlns:a16="http://schemas.microsoft.com/office/drawing/2014/main" val="320323432"/>
                    </a:ext>
                  </a:extLst>
                </a:gridCol>
                <a:gridCol w="377730">
                  <a:extLst>
                    <a:ext uri="{9D8B030D-6E8A-4147-A177-3AD203B41FA5}">
                      <a16:colId xmlns:a16="http://schemas.microsoft.com/office/drawing/2014/main" val="2253592963"/>
                    </a:ext>
                  </a:extLst>
                </a:gridCol>
              </a:tblGrid>
              <a:tr h="42703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028708270"/>
                  </a:ext>
                </a:extLst>
              </a:tr>
            </a:tbl>
          </a:graphicData>
        </a:graphic>
      </p:graphicFrame>
      <p:sp>
        <p:nvSpPr>
          <p:cNvPr id="21" name="AutoShape 9"/>
          <p:cNvSpPr>
            <a:spLocks/>
          </p:cNvSpPr>
          <p:nvPr/>
        </p:nvSpPr>
        <p:spPr bwMode="auto">
          <a:xfrm rot="16200000">
            <a:off x="2255168" y="3993789"/>
            <a:ext cx="457200" cy="3024336"/>
          </a:xfrm>
          <a:prstGeom prst="leftBrace">
            <a:avLst>
              <a:gd name="adj1" fmla="val 4166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 name="AutoShape 9"/>
          <p:cNvSpPr>
            <a:spLocks/>
          </p:cNvSpPr>
          <p:nvPr/>
        </p:nvSpPr>
        <p:spPr bwMode="auto">
          <a:xfrm rot="16200000">
            <a:off x="5288285" y="3993789"/>
            <a:ext cx="457200" cy="3024336"/>
          </a:xfrm>
          <a:prstGeom prst="leftBrace">
            <a:avLst>
              <a:gd name="adj1" fmla="val 4166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4308117" y="5911082"/>
            <a:ext cx="2236510" cy="400110"/>
          </a:xfrm>
          <a:prstGeom prst="rect">
            <a:avLst/>
          </a:prstGeom>
        </p:spPr>
        <p:txBody>
          <a:bodyPr wrap="none">
            <a:spAutoFit/>
          </a:bodyPr>
          <a:lstStyle/>
          <a:p>
            <a:pPr algn="ctr" defTabSz="914400">
              <a:defRPr sz="1800"/>
            </a:pPr>
            <a:r>
              <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地址：</a:t>
            </a:r>
            <a:r>
              <a:rPr lang="en-AU" altLang="zh-CN"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0x00000000</a:t>
            </a:r>
            <a:endParaRPr lang="en-AU" altLang="zh-CN" sz="2000" b="1" dirty="0">
              <a:latin typeface="Times New Roman" panose="02020603050405020304" pitchFamily="18" charset="0"/>
              <a:ea typeface="华文楷体" panose="02010600040101010101" pitchFamily="2" charset="-122"/>
              <a:cs typeface="Times New Roman" panose="02020603050405020304" pitchFamily="18" charset="0"/>
              <a:sym typeface="Helvetica Neue"/>
            </a:endParaRPr>
          </a:p>
        </p:txBody>
      </p:sp>
      <p:sp>
        <p:nvSpPr>
          <p:cNvPr id="24" name="矩形 23"/>
          <p:cNvSpPr/>
          <p:nvPr/>
        </p:nvSpPr>
        <p:spPr>
          <a:xfrm>
            <a:off x="1365511" y="5911082"/>
            <a:ext cx="2236510" cy="400110"/>
          </a:xfrm>
          <a:prstGeom prst="rect">
            <a:avLst/>
          </a:prstGeom>
        </p:spPr>
        <p:txBody>
          <a:bodyPr wrap="none">
            <a:spAutoFit/>
          </a:bodyPr>
          <a:lstStyle/>
          <a:p>
            <a:pPr algn="ctr" defTabSz="914400">
              <a:defRPr sz="1800"/>
            </a:pPr>
            <a:r>
              <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地址：</a:t>
            </a:r>
            <a:r>
              <a:rPr lang="en-AU" altLang="zh-CN"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0x00000001</a:t>
            </a:r>
            <a:endParaRPr lang="en-AU" altLang="zh-CN" sz="2000" b="1" dirty="0">
              <a:latin typeface="Times New Roman" panose="02020603050405020304" pitchFamily="18" charset="0"/>
              <a:ea typeface="华文楷体" panose="02010600040101010101" pitchFamily="2" charset="-122"/>
              <a:cs typeface="Times New Roman" panose="02020603050405020304" pitchFamily="18" charset="0"/>
              <a:sym typeface="Helvetica Neue"/>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22</a:t>
            </a:fld>
            <a:endParaRPr lang="en-US" altLang="zh-CN"/>
          </a:p>
        </p:txBody>
      </p:sp>
    </p:spTree>
    <p:extLst>
      <p:ext uri="{BB962C8B-B14F-4D97-AF65-F5344CB8AC3E}">
        <p14:creationId xmlns:p14="http://schemas.microsoft.com/office/powerpoint/2010/main" val="29576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23" grpId="0" animBg="1"/>
      <p:bldP spid="5"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4"/>
            <a:ext cx="7920880" cy="234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a:t>
            </a:r>
            <a:r>
              <a:rPr lang="zh-CN" altLang="en-US" sz="2400" dirty="0">
                <a:solidFill>
                  <a:schemeClr val="tx1"/>
                </a:solidFill>
                <a:ea typeface="华文楷体" panose="02010600040101010101" pitchFamily="2" charset="-122"/>
                <a:cs typeface="Times New Roman" panose="02020603050405020304" pitchFamily="18" charset="0"/>
              </a:rPr>
              <a:t>计算机中的数值都是以补码形式存放的。一个正整数的补码和该数的原</a:t>
            </a:r>
            <a:r>
              <a:rPr lang="zh-CN" altLang="en-US" sz="2400" dirty="0" smtClean="0">
                <a:solidFill>
                  <a:schemeClr val="tx1"/>
                </a:solidFill>
                <a:ea typeface="华文楷体" panose="02010600040101010101" pitchFamily="2" charset="-122"/>
                <a:cs typeface="Times New Roman" panose="02020603050405020304" pitchFamily="18" charset="0"/>
              </a:rPr>
              <a:t>码相同</a:t>
            </a:r>
            <a:r>
              <a:rPr lang="zh-CN" altLang="en-US" sz="2400" dirty="0">
                <a:solidFill>
                  <a:schemeClr val="tx1"/>
                </a:solidFill>
                <a:ea typeface="华文楷体" panose="02010600040101010101" pitchFamily="2" charset="-122"/>
                <a:cs typeface="Times New Roman" panose="02020603050405020304" pitchFamily="18" charset="0"/>
              </a:rPr>
              <a:t>。负数的补码是：</a:t>
            </a:r>
            <a:r>
              <a:rPr lang="zh-CN" altLang="en-US" sz="2400" b="1" dirty="0">
                <a:solidFill>
                  <a:srgbClr val="0000FF"/>
                </a:solidFill>
                <a:ea typeface="华文楷体" panose="02010600040101010101" pitchFamily="2" charset="-122"/>
                <a:cs typeface="Times New Roman" panose="02020603050405020304" pitchFamily="18" charset="0"/>
              </a:rPr>
              <a:t>符号位除外，每位取反，末位加</a:t>
            </a:r>
            <a:r>
              <a:rPr lang="en-US" altLang="zh-CN" sz="2400" b="1" dirty="0" smtClean="0">
                <a:solidFill>
                  <a:srgbClr val="0000FF"/>
                </a:solidFill>
                <a:ea typeface="华文楷体" panose="02010600040101010101" pitchFamily="2" charset="-122"/>
                <a:cs typeface="Times New Roman" panose="02020603050405020304" pitchFamily="18" charset="0"/>
              </a:rPr>
              <a:t>1</a:t>
            </a:r>
            <a:r>
              <a:rPr lang="zh-CN" altLang="en-US" sz="2400" b="1" dirty="0" smtClean="0">
                <a:solidFill>
                  <a:srgbClr val="0000FF"/>
                </a:solidFill>
                <a:ea typeface="华文楷体" panose="02010600040101010101" pitchFamily="2" charset="-122"/>
                <a:cs typeface="Times New Roman" panose="02020603050405020304" pitchFamily="18" charset="0"/>
              </a:rPr>
              <a:t>（</a:t>
            </a:r>
            <a:r>
              <a:rPr lang="zh-CN" altLang="en-US" sz="2400" b="1" u="sng" dirty="0" smtClean="0">
                <a:solidFill>
                  <a:srgbClr val="0000FF"/>
                </a:solidFill>
                <a:ea typeface="华文楷体" panose="02010600040101010101" pitchFamily="2" charset="-122"/>
                <a:cs typeface="Times New Roman" panose="02020603050405020304" pitchFamily="18" charset="0"/>
              </a:rPr>
              <a:t>注</a:t>
            </a:r>
            <a:r>
              <a:rPr lang="zh-CN" altLang="en-US" sz="2400" b="1" u="sng" dirty="0">
                <a:solidFill>
                  <a:srgbClr val="0000FF"/>
                </a:solidFill>
                <a:ea typeface="华文楷体" panose="02010600040101010101" pitchFamily="2" charset="-122"/>
                <a:cs typeface="Times New Roman" panose="02020603050405020304" pitchFamily="18" charset="0"/>
              </a:rPr>
              <a:t>：加</a:t>
            </a:r>
            <a:r>
              <a:rPr lang="en-US" altLang="zh-CN" sz="2400" b="1" u="sng" dirty="0">
                <a:solidFill>
                  <a:srgbClr val="0000FF"/>
                </a:solidFill>
                <a:ea typeface="华文楷体" panose="02010600040101010101" pitchFamily="2" charset="-122"/>
                <a:cs typeface="Times New Roman" panose="02020603050405020304" pitchFamily="18" charset="0"/>
              </a:rPr>
              <a:t>1</a:t>
            </a:r>
            <a:r>
              <a:rPr lang="zh-CN" altLang="en-US" sz="2400" b="1" u="sng" dirty="0" smtClean="0">
                <a:solidFill>
                  <a:srgbClr val="0000FF"/>
                </a:solidFill>
                <a:ea typeface="华文楷体" panose="02010600040101010101" pitchFamily="2" charset="-122"/>
                <a:cs typeface="Times New Roman" panose="02020603050405020304" pitchFamily="18" charset="0"/>
              </a:rPr>
              <a:t>运算不</a:t>
            </a:r>
            <a:r>
              <a:rPr lang="zh-CN" altLang="en-US" sz="2400" b="1" u="sng" dirty="0">
                <a:solidFill>
                  <a:srgbClr val="0000FF"/>
                </a:solidFill>
                <a:ea typeface="华文楷体" panose="02010600040101010101" pitchFamily="2" charset="-122"/>
                <a:cs typeface="Times New Roman" panose="02020603050405020304" pitchFamily="18" charset="0"/>
              </a:rPr>
              <a:t>包含符号位</a:t>
            </a:r>
            <a:r>
              <a:rPr lang="zh-CN" altLang="en-US" sz="2400" b="1" dirty="0">
                <a:solidFill>
                  <a:srgbClr val="0000FF"/>
                </a:solidFill>
                <a:ea typeface="华文楷体" panose="02010600040101010101" pitchFamily="2" charset="-122"/>
                <a:cs typeface="Times New Roman" panose="02020603050405020304" pitchFamily="18" charset="0"/>
              </a:rPr>
              <a:t>）</a:t>
            </a:r>
            <a:r>
              <a:rPr lang="zh-CN" altLang="en-US" sz="2400" dirty="0">
                <a:solidFill>
                  <a:schemeClr val="tx1"/>
                </a:solidFill>
                <a:ea typeface="华文楷体" panose="02010600040101010101" pitchFamily="2" charset="-122"/>
                <a:cs typeface="Times New Roman" panose="02020603050405020304" pitchFamily="18" charset="0"/>
              </a:rPr>
              <a:t>。</a:t>
            </a:r>
            <a:endParaRPr lang="en-US" altLang="zh-CN" sz="24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p:txBody>
      </p:sp>
      <p:graphicFrame>
        <p:nvGraphicFramePr>
          <p:cNvPr id="12" name="Group 308"/>
          <p:cNvGraphicFramePr>
            <a:graphicFrameLocks noGrp="1"/>
          </p:cNvGraphicFramePr>
          <p:nvPr>
            <p:ph sz="quarter" idx="4294967295"/>
            <p:extLst>
              <p:ext uri="{D42A27DB-BD31-4B8C-83A1-F6EECF244321}">
                <p14:modId xmlns:p14="http://schemas.microsoft.com/office/powerpoint/2010/main" val="62015498"/>
              </p:ext>
            </p:extLst>
          </p:nvPr>
        </p:nvGraphicFramePr>
        <p:xfrm>
          <a:off x="2152482" y="4043455"/>
          <a:ext cx="6120000" cy="457200"/>
        </p:xfrm>
        <a:graphic>
          <a:graphicData uri="http://schemas.openxmlformats.org/drawingml/2006/table">
            <a:tbl>
              <a:tblPr/>
              <a:tblGrid>
                <a:gridCol w="382500">
                  <a:extLst>
                    <a:ext uri="{9D8B030D-6E8A-4147-A177-3AD203B41FA5}">
                      <a16:colId xmlns:a16="http://schemas.microsoft.com/office/drawing/2014/main" val="4172166877"/>
                    </a:ext>
                  </a:extLst>
                </a:gridCol>
                <a:gridCol w="382500">
                  <a:extLst>
                    <a:ext uri="{9D8B030D-6E8A-4147-A177-3AD203B41FA5}">
                      <a16:colId xmlns:a16="http://schemas.microsoft.com/office/drawing/2014/main" val="1621781158"/>
                    </a:ext>
                  </a:extLst>
                </a:gridCol>
                <a:gridCol w="382500">
                  <a:extLst>
                    <a:ext uri="{9D8B030D-6E8A-4147-A177-3AD203B41FA5}">
                      <a16:colId xmlns:a16="http://schemas.microsoft.com/office/drawing/2014/main" val="2094492810"/>
                    </a:ext>
                  </a:extLst>
                </a:gridCol>
                <a:gridCol w="382500">
                  <a:extLst>
                    <a:ext uri="{9D8B030D-6E8A-4147-A177-3AD203B41FA5}">
                      <a16:colId xmlns:a16="http://schemas.microsoft.com/office/drawing/2014/main" val="4249825262"/>
                    </a:ext>
                  </a:extLst>
                </a:gridCol>
                <a:gridCol w="382500">
                  <a:extLst>
                    <a:ext uri="{9D8B030D-6E8A-4147-A177-3AD203B41FA5}">
                      <a16:colId xmlns:a16="http://schemas.microsoft.com/office/drawing/2014/main" val="3185007510"/>
                    </a:ext>
                  </a:extLst>
                </a:gridCol>
                <a:gridCol w="382500">
                  <a:extLst>
                    <a:ext uri="{9D8B030D-6E8A-4147-A177-3AD203B41FA5}">
                      <a16:colId xmlns:a16="http://schemas.microsoft.com/office/drawing/2014/main" val="964214507"/>
                    </a:ext>
                  </a:extLst>
                </a:gridCol>
                <a:gridCol w="382500">
                  <a:extLst>
                    <a:ext uri="{9D8B030D-6E8A-4147-A177-3AD203B41FA5}">
                      <a16:colId xmlns:a16="http://schemas.microsoft.com/office/drawing/2014/main" val="1080942459"/>
                    </a:ext>
                  </a:extLst>
                </a:gridCol>
                <a:gridCol w="382500">
                  <a:extLst>
                    <a:ext uri="{9D8B030D-6E8A-4147-A177-3AD203B41FA5}">
                      <a16:colId xmlns:a16="http://schemas.microsoft.com/office/drawing/2014/main" val="885949265"/>
                    </a:ext>
                  </a:extLst>
                </a:gridCol>
                <a:gridCol w="382500">
                  <a:extLst>
                    <a:ext uri="{9D8B030D-6E8A-4147-A177-3AD203B41FA5}">
                      <a16:colId xmlns:a16="http://schemas.microsoft.com/office/drawing/2014/main" val="3038958184"/>
                    </a:ext>
                  </a:extLst>
                </a:gridCol>
                <a:gridCol w="382500">
                  <a:extLst>
                    <a:ext uri="{9D8B030D-6E8A-4147-A177-3AD203B41FA5}">
                      <a16:colId xmlns:a16="http://schemas.microsoft.com/office/drawing/2014/main" val="4042328673"/>
                    </a:ext>
                  </a:extLst>
                </a:gridCol>
                <a:gridCol w="382500">
                  <a:extLst>
                    <a:ext uri="{9D8B030D-6E8A-4147-A177-3AD203B41FA5}">
                      <a16:colId xmlns:a16="http://schemas.microsoft.com/office/drawing/2014/main" val="3241585381"/>
                    </a:ext>
                  </a:extLst>
                </a:gridCol>
                <a:gridCol w="382500">
                  <a:extLst>
                    <a:ext uri="{9D8B030D-6E8A-4147-A177-3AD203B41FA5}">
                      <a16:colId xmlns:a16="http://schemas.microsoft.com/office/drawing/2014/main" val="2918691176"/>
                    </a:ext>
                  </a:extLst>
                </a:gridCol>
                <a:gridCol w="382500">
                  <a:extLst>
                    <a:ext uri="{9D8B030D-6E8A-4147-A177-3AD203B41FA5}">
                      <a16:colId xmlns:a16="http://schemas.microsoft.com/office/drawing/2014/main" val="3901684395"/>
                    </a:ext>
                  </a:extLst>
                </a:gridCol>
                <a:gridCol w="382500">
                  <a:extLst>
                    <a:ext uri="{9D8B030D-6E8A-4147-A177-3AD203B41FA5}">
                      <a16:colId xmlns:a16="http://schemas.microsoft.com/office/drawing/2014/main" val="660776558"/>
                    </a:ext>
                  </a:extLst>
                </a:gridCol>
                <a:gridCol w="382500">
                  <a:extLst>
                    <a:ext uri="{9D8B030D-6E8A-4147-A177-3AD203B41FA5}">
                      <a16:colId xmlns:a16="http://schemas.microsoft.com/office/drawing/2014/main" val="1505246124"/>
                    </a:ext>
                  </a:extLst>
                </a:gridCol>
                <a:gridCol w="382500">
                  <a:extLst>
                    <a:ext uri="{9D8B030D-6E8A-4147-A177-3AD203B41FA5}">
                      <a16:colId xmlns:a16="http://schemas.microsoft.com/office/drawing/2014/main" val="86362126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491691309"/>
                  </a:ext>
                </a:extLst>
              </a:tr>
            </a:tbl>
          </a:graphicData>
        </a:graphic>
      </p:graphicFrame>
      <p:graphicFrame>
        <p:nvGraphicFramePr>
          <p:cNvPr id="14" name="Group 259"/>
          <p:cNvGraphicFramePr>
            <a:graphicFrameLocks noGrp="1"/>
          </p:cNvGraphicFramePr>
          <p:nvPr>
            <p:extLst>
              <p:ext uri="{D42A27DB-BD31-4B8C-83A1-F6EECF244321}">
                <p14:modId xmlns:p14="http://schemas.microsoft.com/office/powerpoint/2010/main" val="1710026589"/>
              </p:ext>
            </p:extLst>
          </p:nvPr>
        </p:nvGraphicFramePr>
        <p:xfrm>
          <a:off x="2133456" y="4928748"/>
          <a:ext cx="6120001" cy="457200"/>
        </p:xfrm>
        <a:graphic>
          <a:graphicData uri="http://schemas.openxmlformats.org/drawingml/2006/table">
            <a:tbl>
              <a:tblPr/>
              <a:tblGrid>
                <a:gridCol w="368410">
                  <a:extLst>
                    <a:ext uri="{9D8B030D-6E8A-4147-A177-3AD203B41FA5}">
                      <a16:colId xmlns:a16="http://schemas.microsoft.com/office/drawing/2014/main" val="2368347987"/>
                    </a:ext>
                  </a:extLst>
                </a:gridCol>
                <a:gridCol w="365661">
                  <a:extLst>
                    <a:ext uri="{9D8B030D-6E8A-4147-A177-3AD203B41FA5}">
                      <a16:colId xmlns:a16="http://schemas.microsoft.com/office/drawing/2014/main" val="2922118207"/>
                    </a:ext>
                  </a:extLst>
                </a:gridCol>
                <a:gridCol w="400739">
                  <a:extLst>
                    <a:ext uri="{9D8B030D-6E8A-4147-A177-3AD203B41FA5}">
                      <a16:colId xmlns:a16="http://schemas.microsoft.com/office/drawing/2014/main" val="2156832131"/>
                    </a:ext>
                  </a:extLst>
                </a:gridCol>
                <a:gridCol w="432048">
                  <a:extLst>
                    <a:ext uri="{9D8B030D-6E8A-4147-A177-3AD203B41FA5}">
                      <a16:colId xmlns:a16="http://schemas.microsoft.com/office/drawing/2014/main" val="3002170817"/>
                    </a:ext>
                  </a:extLst>
                </a:gridCol>
                <a:gridCol w="396161">
                  <a:extLst>
                    <a:ext uri="{9D8B030D-6E8A-4147-A177-3AD203B41FA5}">
                      <a16:colId xmlns:a16="http://schemas.microsoft.com/office/drawing/2014/main" val="2740060608"/>
                    </a:ext>
                  </a:extLst>
                </a:gridCol>
                <a:gridCol w="365661">
                  <a:extLst>
                    <a:ext uri="{9D8B030D-6E8A-4147-A177-3AD203B41FA5}">
                      <a16:colId xmlns:a16="http://schemas.microsoft.com/office/drawing/2014/main" val="860343244"/>
                    </a:ext>
                  </a:extLst>
                </a:gridCol>
                <a:gridCol w="365660">
                  <a:extLst>
                    <a:ext uri="{9D8B030D-6E8A-4147-A177-3AD203B41FA5}">
                      <a16:colId xmlns:a16="http://schemas.microsoft.com/office/drawing/2014/main" val="2437236225"/>
                    </a:ext>
                  </a:extLst>
                </a:gridCol>
                <a:gridCol w="365661">
                  <a:extLst>
                    <a:ext uri="{9D8B030D-6E8A-4147-A177-3AD203B41FA5}">
                      <a16:colId xmlns:a16="http://schemas.microsoft.com/office/drawing/2014/main" val="684354399"/>
                    </a:ext>
                  </a:extLst>
                </a:gridCol>
                <a:gridCol w="368410">
                  <a:extLst>
                    <a:ext uri="{9D8B030D-6E8A-4147-A177-3AD203B41FA5}">
                      <a16:colId xmlns:a16="http://schemas.microsoft.com/office/drawing/2014/main" val="1003914195"/>
                    </a:ext>
                  </a:extLst>
                </a:gridCol>
                <a:gridCol w="365660">
                  <a:extLst>
                    <a:ext uri="{9D8B030D-6E8A-4147-A177-3AD203B41FA5}">
                      <a16:colId xmlns:a16="http://schemas.microsoft.com/office/drawing/2014/main" val="2178496515"/>
                    </a:ext>
                  </a:extLst>
                </a:gridCol>
                <a:gridCol w="365661">
                  <a:extLst>
                    <a:ext uri="{9D8B030D-6E8A-4147-A177-3AD203B41FA5}">
                      <a16:colId xmlns:a16="http://schemas.microsoft.com/office/drawing/2014/main" val="856477287"/>
                    </a:ext>
                  </a:extLst>
                </a:gridCol>
                <a:gridCol w="365660">
                  <a:extLst>
                    <a:ext uri="{9D8B030D-6E8A-4147-A177-3AD203B41FA5}">
                      <a16:colId xmlns:a16="http://schemas.microsoft.com/office/drawing/2014/main" val="69246432"/>
                    </a:ext>
                  </a:extLst>
                </a:gridCol>
                <a:gridCol w="425842">
                  <a:extLst>
                    <a:ext uri="{9D8B030D-6E8A-4147-A177-3AD203B41FA5}">
                      <a16:colId xmlns:a16="http://schemas.microsoft.com/office/drawing/2014/main" val="2438533090"/>
                    </a:ext>
                  </a:extLst>
                </a:gridCol>
                <a:gridCol w="437446">
                  <a:extLst>
                    <a:ext uri="{9D8B030D-6E8A-4147-A177-3AD203B41FA5}">
                      <a16:colId xmlns:a16="http://schemas.microsoft.com/office/drawing/2014/main" val="2258698543"/>
                    </a:ext>
                  </a:extLst>
                </a:gridCol>
                <a:gridCol w="365661">
                  <a:extLst>
                    <a:ext uri="{9D8B030D-6E8A-4147-A177-3AD203B41FA5}">
                      <a16:colId xmlns:a16="http://schemas.microsoft.com/office/drawing/2014/main" val="2729025501"/>
                    </a:ext>
                  </a:extLst>
                </a:gridCol>
                <a:gridCol w="365660">
                  <a:extLst>
                    <a:ext uri="{9D8B030D-6E8A-4147-A177-3AD203B41FA5}">
                      <a16:colId xmlns:a16="http://schemas.microsoft.com/office/drawing/2014/main" val="93806228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731353760"/>
                  </a:ext>
                </a:extLst>
              </a:tr>
            </a:tbl>
          </a:graphicData>
        </a:graphic>
      </p:graphicFrame>
      <p:graphicFrame>
        <p:nvGraphicFramePr>
          <p:cNvPr id="16" name="Group 298"/>
          <p:cNvGraphicFramePr>
            <a:graphicFrameLocks noGrp="1"/>
          </p:cNvGraphicFramePr>
          <p:nvPr>
            <p:extLst>
              <p:ext uri="{D42A27DB-BD31-4B8C-83A1-F6EECF244321}">
                <p14:modId xmlns:p14="http://schemas.microsoft.com/office/powerpoint/2010/main" val="2255789335"/>
              </p:ext>
            </p:extLst>
          </p:nvPr>
        </p:nvGraphicFramePr>
        <p:xfrm>
          <a:off x="2141047" y="5877272"/>
          <a:ext cx="6120000" cy="457200"/>
        </p:xfrm>
        <a:graphic>
          <a:graphicData uri="http://schemas.openxmlformats.org/drawingml/2006/table">
            <a:tbl>
              <a:tblPr/>
              <a:tblGrid>
                <a:gridCol w="382500">
                  <a:extLst>
                    <a:ext uri="{9D8B030D-6E8A-4147-A177-3AD203B41FA5}">
                      <a16:colId xmlns:a16="http://schemas.microsoft.com/office/drawing/2014/main" val="1298871875"/>
                    </a:ext>
                  </a:extLst>
                </a:gridCol>
                <a:gridCol w="382500">
                  <a:extLst>
                    <a:ext uri="{9D8B030D-6E8A-4147-A177-3AD203B41FA5}">
                      <a16:colId xmlns:a16="http://schemas.microsoft.com/office/drawing/2014/main" val="4049668427"/>
                    </a:ext>
                  </a:extLst>
                </a:gridCol>
                <a:gridCol w="382500">
                  <a:extLst>
                    <a:ext uri="{9D8B030D-6E8A-4147-A177-3AD203B41FA5}">
                      <a16:colId xmlns:a16="http://schemas.microsoft.com/office/drawing/2014/main" val="257969594"/>
                    </a:ext>
                  </a:extLst>
                </a:gridCol>
                <a:gridCol w="382500">
                  <a:extLst>
                    <a:ext uri="{9D8B030D-6E8A-4147-A177-3AD203B41FA5}">
                      <a16:colId xmlns:a16="http://schemas.microsoft.com/office/drawing/2014/main" val="1666825870"/>
                    </a:ext>
                  </a:extLst>
                </a:gridCol>
                <a:gridCol w="382500">
                  <a:extLst>
                    <a:ext uri="{9D8B030D-6E8A-4147-A177-3AD203B41FA5}">
                      <a16:colId xmlns:a16="http://schemas.microsoft.com/office/drawing/2014/main" val="1147626415"/>
                    </a:ext>
                  </a:extLst>
                </a:gridCol>
                <a:gridCol w="382500">
                  <a:extLst>
                    <a:ext uri="{9D8B030D-6E8A-4147-A177-3AD203B41FA5}">
                      <a16:colId xmlns:a16="http://schemas.microsoft.com/office/drawing/2014/main" val="1989559046"/>
                    </a:ext>
                  </a:extLst>
                </a:gridCol>
                <a:gridCol w="382500">
                  <a:extLst>
                    <a:ext uri="{9D8B030D-6E8A-4147-A177-3AD203B41FA5}">
                      <a16:colId xmlns:a16="http://schemas.microsoft.com/office/drawing/2014/main" val="4088329630"/>
                    </a:ext>
                  </a:extLst>
                </a:gridCol>
                <a:gridCol w="382500">
                  <a:extLst>
                    <a:ext uri="{9D8B030D-6E8A-4147-A177-3AD203B41FA5}">
                      <a16:colId xmlns:a16="http://schemas.microsoft.com/office/drawing/2014/main" val="2656028891"/>
                    </a:ext>
                  </a:extLst>
                </a:gridCol>
                <a:gridCol w="382500">
                  <a:extLst>
                    <a:ext uri="{9D8B030D-6E8A-4147-A177-3AD203B41FA5}">
                      <a16:colId xmlns:a16="http://schemas.microsoft.com/office/drawing/2014/main" val="2212117321"/>
                    </a:ext>
                  </a:extLst>
                </a:gridCol>
                <a:gridCol w="382500">
                  <a:extLst>
                    <a:ext uri="{9D8B030D-6E8A-4147-A177-3AD203B41FA5}">
                      <a16:colId xmlns:a16="http://schemas.microsoft.com/office/drawing/2014/main" val="3191305207"/>
                    </a:ext>
                  </a:extLst>
                </a:gridCol>
                <a:gridCol w="382500">
                  <a:extLst>
                    <a:ext uri="{9D8B030D-6E8A-4147-A177-3AD203B41FA5}">
                      <a16:colId xmlns:a16="http://schemas.microsoft.com/office/drawing/2014/main" val="3560650321"/>
                    </a:ext>
                  </a:extLst>
                </a:gridCol>
                <a:gridCol w="382500">
                  <a:extLst>
                    <a:ext uri="{9D8B030D-6E8A-4147-A177-3AD203B41FA5}">
                      <a16:colId xmlns:a16="http://schemas.microsoft.com/office/drawing/2014/main" val="2873637975"/>
                    </a:ext>
                  </a:extLst>
                </a:gridCol>
                <a:gridCol w="382500">
                  <a:extLst>
                    <a:ext uri="{9D8B030D-6E8A-4147-A177-3AD203B41FA5}">
                      <a16:colId xmlns:a16="http://schemas.microsoft.com/office/drawing/2014/main" val="2196400232"/>
                    </a:ext>
                  </a:extLst>
                </a:gridCol>
                <a:gridCol w="382500">
                  <a:extLst>
                    <a:ext uri="{9D8B030D-6E8A-4147-A177-3AD203B41FA5}">
                      <a16:colId xmlns:a16="http://schemas.microsoft.com/office/drawing/2014/main" val="3155609268"/>
                    </a:ext>
                  </a:extLst>
                </a:gridCol>
                <a:gridCol w="382500">
                  <a:extLst>
                    <a:ext uri="{9D8B030D-6E8A-4147-A177-3AD203B41FA5}">
                      <a16:colId xmlns:a16="http://schemas.microsoft.com/office/drawing/2014/main" val="4016962464"/>
                    </a:ext>
                  </a:extLst>
                </a:gridCol>
                <a:gridCol w="382500">
                  <a:extLst>
                    <a:ext uri="{9D8B030D-6E8A-4147-A177-3AD203B41FA5}">
                      <a16:colId xmlns:a16="http://schemas.microsoft.com/office/drawing/2014/main" val="340896985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212306055"/>
                  </a:ext>
                </a:extLst>
              </a:tr>
            </a:tbl>
          </a:graphicData>
        </a:graphic>
      </p:graphicFrame>
      <p:sp>
        <p:nvSpPr>
          <p:cNvPr id="3" name="矩形 2"/>
          <p:cNvSpPr/>
          <p:nvPr/>
        </p:nvSpPr>
        <p:spPr>
          <a:xfrm>
            <a:off x="755576" y="4043455"/>
            <a:ext cx="1274708"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的原码</a:t>
            </a:r>
          </a:p>
        </p:txBody>
      </p:sp>
      <p:sp>
        <p:nvSpPr>
          <p:cNvPr id="18" name="矩形 17"/>
          <p:cNvSpPr/>
          <p:nvPr/>
        </p:nvSpPr>
        <p:spPr>
          <a:xfrm>
            <a:off x="255455" y="4957293"/>
            <a:ext cx="1874231" cy="400110"/>
          </a:xfrm>
          <a:prstGeom prst="rect">
            <a:avLst/>
          </a:prstGeom>
        </p:spPr>
        <p:txBody>
          <a:bodyPr wrap="none">
            <a:spAutoFit/>
          </a:bodyPr>
          <a:lstStyle/>
          <a:p>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按位取反</a:t>
            </a:r>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反码</a:t>
            </a:r>
            <a:r>
              <a:rPr lang="en-US" altLang="zh-CN"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9" name="矩形 18"/>
          <p:cNvSpPr/>
          <p:nvPr/>
        </p:nvSpPr>
        <p:spPr>
          <a:xfrm>
            <a:off x="720310" y="5909870"/>
            <a:ext cx="1274708"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23</a:t>
            </a:fld>
            <a:endParaRPr lang="en-US" altLang="zh-CN"/>
          </a:p>
        </p:txBody>
      </p:sp>
    </p:spTree>
    <p:extLst>
      <p:ext uri="{BB962C8B-B14F-4D97-AF65-F5344CB8AC3E}">
        <p14:creationId xmlns:p14="http://schemas.microsoft.com/office/powerpoint/2010/main" val="11944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5"/>
            <a:ext cx="7920880" cy="162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通常，计算机中的四则运算都是转换为加法来完成的。一个数减去另外一个数，与一个数加上“另外一个数的补码”结果是一样的。补码将</a:t>
            </a:r>
            <a:r>
              <a:rPr lang="zh-CN" altLang="en-US" sz="2400" dirty="0">
                <a:solidFill>
                  <a:schemeClr val="tx1"/>
                </a:solidFill>
                <a:ea typeface="华文楷体" panose="02010600040101010101" pitchFamily="2" charset="-122"/>
                <a:cs typeface="Times New Roman" panose="02020603050405020304" pitchFamily="18" charset="0"/>
              </a:rPr>
              <a:t>减法运算变成了加法运算。</a:t>
            </a:r>
          </a:p>
        </p:txBody>
      </p:sp>
      <p:graphicFrame>
        <p:nvGraphicFramePr>
          <p:cNvPr id="12" name="Group 308"/>
          <p:cNvGraphicFramePr>
            <a:graphicFrameLocks noGrp="1"/>
          </p:cNvGraphicFramePr>
          <p:nvPr>
            <p:ph sz="quarter" idx="4294967295"/>
            <p:extLst>
              <p:ext uri="{D42A27DB-BD31-4B8C-83A1-F6EECF244321}">
                <p14:modId xmlns:p14="http://schemas.microsoft.com/office/powerpoint/2010/main" val="4087163261"/>
              </p:ext>
            </p:extLst>
          </p:nvPr>
        </p:nvGraphicFramePr>
        <p:xfrm>
          <a:off x="1980392" y="4005064"/>
          <a:ext cx="6120000" cy="457200"/>
        </p:xfrm>
        <a:graphic>
          <a:graphicData uri="http://schemas.openxmlformats.org/drawingml/2006/table">
            <a:tbl>
              <a:tblPr/>
              <a:tblGrid>
                <a:gridCol w="382500">
                  <a:extLst>
                    <a:ext uri="{9D8B030D-6E8A-4147-A177-3AD203B41FA5}">
                      <a16:colId xmlns:a16="http://schemas.microsoft.com/office/drawing/2014/main" val="4172166877"/>
                    </a:ext>
                  </a:extLst>
                </a:gridCol>
                <a:gridCol w="382500">
                  <a:extLst>
                    <a:ext uri="{9D8B030D-6E8A-4147-A177-3AD203B41FA5}">
                      <a16:colId xmlns:a16="http://schemas.microsoft.com/office/drawing/2014/main" val="1621781158"/>
                    </a:ext>
                  </a:extLst>
                </a:gridCol>
                <a:gridCol w="382500">
                  <a:extLst>
                    <a:ext uri="{9D8B030D-6E8A-4147-A177-3AD203B41FA5}">
                      <a16:colId xmlns:a16="http://schemas.microsoft.com/office/drawing/2014/main" val="2094492810"/>
                    </a:ext>
                  </a:extLst>
                </a:gridCol>
                <a:gridCol w="382500">
                  <a:extLst>
                    <a:ext uri="{9D8B030D-6E8A-4147-A177-3AD203B41FA5}">
                      <a16:colId xmlns:a16="http://schemas.microsoft.com/office/drawing/2014/main" val="4249825262"/>
                    </a:ext>
                  </a:extLst>
                </a:gridCol>
                <a:gridCol w="382500">
                  <a:extLst>
                    <a:ext uri="{9D8B030D-6E8A-4147-A177-3AD203B41FA5}">
                      <a16:colId xmlns:a16="http://schemas.microsoft.com/office/drawing/2014/main" val="3185007510"/>
                    </a:ext>
                  </a:extLst>
                </a:gridCol>
                <a:gridCol w="382500">
                  <a:extLst>
                    <a:ext uri="{9D8B030D-6E8A-4147-A177-3AD203B41FA5}">
                      <a16:colId xmlns:a16="http://schemas.microsoft.com/office/drawing/2014/main" val="964214507"/>
                    </a:ext>
                  </a:extLst>
                </a:gridCol>
                <a:gridCol w="382500">
                  <a:extLst>
                    <a:ext uri="{9D8B030D-6E8A-4147-A177-3AD203B41FA5}">
                      <a16:colId xmlns:a16="http://schemas.microsoft.com/office/drawing/2014/main" val="1080942459"/>
                    </a:ext>
                  </a:extLst>
                </a:gridCol>
                <a:gridCol w="382500">
                  <a:extLst>
                    <a:ext uri="{9D8B030D-6E8A-4147-A177-3AD203B41FA5}">
                      <a16:colId xmlns:a16="http://schemas.microsoft.com/office/drawing/2014/main" val="885949265"/>
                    </a:ext>
                  </a:extLst>
                </a:gridCol>
                <a:gridCol w="382500">
                  <a:extLst>
                    <a:ext uri="{9D8B030D-6E8A-4147-A177-3AD203B41FA5}">
                      <a16:colId xmlns:a16="http://schemas.microsoft.com/office/drawing/2014/main" val="3038958184"/>
                    </a:ext>
                  </a:extLst>
                </a:gridCol>
                <a:gridCol w="382500">
                  <a:extLst>
                    <a:ext uri="{9D8B030D-6E8A-4147-A177-3AD203B41FA5}">
                      <a16:colId xmlns:a16="http://schemas.microsoft.com/office/drawing/2014/main" val="4042328673"/>
                    </a:ext>
                  </a:extLst>
                </a:gridCol>
                <a:gridCol w="382500">
                  <a:extLst>
                    <a:ext uri="{9D8B030D-6E8A-4147-A177-3AD203B41FA5}">
                      <a16:colId xmlns:a16="http://schemas.microsoft.com/office/drawing/2014/main" val="3241585381"/>
                    </a:ext>
                  </a:extLst>
                </a:gridCol>
                <a:gridCol w="382500">
                  <a:extLst>
                    <a:ext uri="{9D8B030D-6E8A-4147-A177-3AD203B41FA5}">
                      <a16:colId xmlns:a16="http://schemas.microsoft.com/office/drawing/2014/main" val="2918691176"/>
                    </a:ext>
                  </a:extLst>
                </a:gridCol>
                <a:gridCol w="382500">
                  <a:extLst>
                    <a:ext uri="{9D8B030D-6E8A-4147-A177-3AD203B41FA5}">
                      <a16:colId xmlns:a16="http://schemas.microsoft.com/office/drawing/2014/main" val="3901684395"/>
                    </a:ext>
                  </a:extLst>
                </a:gridCol>
                <a:gridCol w="382500">
                  <a:extLst>
                    <a:ext uri="{9D8B030D-6E8A-4147-A177-3AD203B41FA5}">
                      <a16:colId xmlns:a16="http://schemas.microsoft.com/office/drawing/2014/main" val="660776558"/>
                    </a:ext>
                  </a:extLst>
                </a:gridCol>
                <a:gridCol w="382500">
                  <a:extLst>
                    <a:ext uri="{9D8B030D-6E8A-4147-A177-3AD203B41FA5}">
                      <a16:colId xmlns:a16="http://schemas.microsoft.com/office/drawing/2014/main" val="1505246124"/>
                    </a:ext>
                  </a:extLst>
                </a:gridCol>
                <a:gridCol w="382500">
                  <a:extLst>
                    <a:ext uri="{9D8B030D-6E8A-4147-A177-3AD203B41FA5}">
                      <a16:colId xmlns:a16="http://schemas.microsoft.com/office/drawing/2014/main" val="86362126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491691309"/>
                  </a:ext>
                </a:extLst>
              </a:tr>
            </a:tbl>
          </a:graphicData>
        </a:graphic>
      </p:graphicFrame>
      <p:graphicFrame>
        <p:nvGraphicFramePr>
          <p:cNvPr id="16" name="Group 298"/>
          <p:cNvGraphicFramePr>
            <a:graphicFrameLocks noGrp="1"/>
          </p:cNvGraphicFramePr>
          <p:nvPr>
            <p:extLst>
              <p:ext uri="{D42A27DB-BD31-4B8C-83A1-F6EECF244321}">
                <p14:modId xmlns:p14="http://schemas.microsoft.com/office/powerpoint/2010/main" val="3438308138"/>
              </p:ext>
            </p:extLst>
          </p:nvPr>
        </p:nvGraphicFramePr>
        <p:xfrm>
          <a:off x="1968957" y="4830769"/>
          <a:ext cx="6120000" cy="457200"/>
        </p:xfrm>
        <a:graphic>
          <a:graphicData uri="http://schemas.openxmlformats.org/drawingml/2006/table">
            <a:tbl>
              <a:tblPr/>
              <a:tblGrid>
                <a:gridCol w="382500">
                  <a:extLst>
                    <a:ext uri="{9D8B030D-6E8A-4147-A177-3AD203B41FA5}">
                      <a16:colId xmlns:a16="http://schemas.microsoft.com/office/drawing/2014/main" val="1298871875"/>
                    </a:ext>
                  </a:extLst>
                </a:gridCol>
                <a:gridCol w="382500">
                  <a:extLst>
                    <a:ext uri="{9D8B030D-6E8A-4147-A177-3AD203B41FA5}">
                      <a16:colId xmlns:a16="http://schemas.microsoft.com/office/drawing/2014/main" val="4049668427"/>
                    </a:ext>
                  </a:extLst>
                </a:gridCol>
                <a:gridCol w="382500">
                  <a:extLst>
                    <a:ext uri="{9D8B030D-6E8A-4147-A177-3AD203B41FA5}">
                      <a16:colId xmlns:a16="http://schemas.microsoft.com/office/drawing/2014/main" val="257969594"/>
                    </a:ext>
                  </a:extLst>
                </a:gridCol>
                <a:gridCol w="382500">
                  <a:extLst>
                    <a:ext uri="{9D8B030D-6E8A-4147-A177-3AD203B41FA5}">
                      <a16:colId xmlns:a16="http://schemas.microsoft.com/office/drawing/2014/main" val="1666825870"/>
                    </a:ext>
                  </a:extLst>
                </a:gridCol>
                <a:gridCol w="382500">
                  <a:extLst>
                    <a:ext uri="{9D8B030D-6E8A-4147-A177-3AD203B41FA5}">
                      <a16:colId xmlns:a16="http://schemas.microsoft.com/office/drawing/2014/main" val="1147626415"/>
                    </a:ext>
                  </a:extLst>
                </a:gridCol>
                <a:gridCol w="382500">
                  <a:extLst>
                    <a:ext uri="{9D8B030D-6E8A-4147-A177-3AD203B41FA5}">
                      <a16:colId xmlns:a16="http://schemas.microsoft.com/office/drawing/2014/main" val="1989559046"/>
                    </a:ext>
                  </a:extLst>
                </a:gridCol>
                <a:gridCol w="382500">
                  <a:extLst>
                    <a:ext uri="{9D8B030D-6E8A-4147-A177-3AD203B41FA5}">
                      <a16:colId xmlns:a16="http://schemas.microsoft.com/office/drawing/2014/main" val="4088329630"/>
                    </a:ext>
                  </a:extLst>
                </a:gridCol>
                <a:gridCol w="382500">
                  <a:extLst>
                    <a:ext uri="{9D8B030D-6E8A-4147-A177-3AD203B41FA5}">
                      <a16:colId xmlns:a16="http://schemas.microsoft.com/office/drawing/2014/main" val="2656028891"/>
                    </a:ext>
                  </a:extLst>
                </a:gridCol>
                <a:gridCol w="382500">
                  <a:extLst>
                    <a:ext uri="{9D8B030D-6E8A-4147-A177-3AD203B41FA5}">
                      <a16:colId xmlns:a16="http://schemas.microsoft.com/office/drawing/2014/main" val="2212117321"/>
                    </a:ext>
                  </a:extLst>
                </a:gridCol>
                <a:gridCol w="382500">
                  <a:extLst>
                    <a:ext uri="{9D8B030D-6E8A-4147-A177-3AD203B41FA5}">
                      <a16:colId xmlns:a16="http://schemas.microsoft.com/office/drawing/2014/main" val="3191305207"/>
                    </a:ext>
                  </a:extLst>
                </a:gridCol>
                <a:gridCol w="382500">
                  <a:extLst>
                    <a:ext uri="{9D8B030D-6E8A-4147-A177-3AD203B41FA5}">
                      <a16:colId xmlns:a16="http://schemas.microsoft.com/office/drawing/2014/main" val="3560650321"/>
                    </a:ext>
                  </a:extLst>
                </a:gridCol>
                <a:gridCol w="382500">
                  <a:extLst>
                    <a:ext uri="{9D8B030D-6E8A-4147-A177-3AD203B41FA5}">
                      <a16:colId xmlns:a16="http://schemas.microsoft.com/office/drawing/2014/main" val="2873637975"/>
                    </a:ext>
                  </a:extLst>
                </a:gridCol>
                <a:gridCol w="382500">
                  <a:extLst>
                    <a:ext uri="{9D8B030D-6E8A-4147-A177-3AD203B41FA5}">
                      <a16:colId xmlns:a16="http://schemas.microsoft.com/office/drawing/2014/main" val="2196400232"/>
                    </a:ext>
                  </a:extLst>
                </a:gridCol>
                <a:gridCol w="382500">
                  <a:extLst>
                    <a:ext uri="{9D8B030D-6E8A-4147-A177-3AD203B41FA5}">
                      <a16:colId xmlns:a16="http://schemas.microsoft.com/office/drawing/2014/main" val="3155609268"/>
                    </a:ext>
                  </a:extLst>
                </a:gridCol>
                <a:gridCol w="382500">
                  <a:extLst>
                    <a:ext uri="{9D8B030D-6E8A-4147-A177-3AD203B41FA5}">
                      <a16:colId xmlns:a16="http://schemas.microsoft.com/office/drawing/2014/main" val="4016962464"/>
                    </a:ext>
                  </a:extLst>
                </a:gridCol>
                <a:gridCol w="382500">
                  <a:extLst>
                    <a:ext uri="{9D8B030D-6E8A-4147-A177-3AD203B41FA5}">
                      <a16:colId xmlns:a16="http://schemas.microsoft.com/office/drawing/2014/main" val="340896985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212306055"/>
                  </a:ext>
                </a:extLst>
              </a:tr>
            </a:tbl>
          </a:graphicData>
        </a:graphic>
      </p:graphicFrame>
      <p:sp>
        <p:nvSpPr>
          <p:cNvPr id="3" name="矩形 2"/>
          <p:cNvSpPr/>
          <p:nvPr/>
        </p:nvSpPr>
        <p:spPr>
          <a:xfrm>
            <a:off x="655494" y="4830769"/>
            <a:ext cx="1274708"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0" name="矩形 19"/>
          <p:cNvSpPr/>
          <p:nvPr/>
        </p:nvSpPr>
        <p:spPr>
          <a:xfrm>
            <a:off x="632674" y="4018480"/>
            <a:ext cx="1239442"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555073" y="3389281"/>
            <a:ext cx="4150495"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计算</a:t>
            </a:r>
            <a:r>
              <a:rPr lang="en-US" altLang="zh-CN" sz="2400" dirty="0" smtClean="0">
                <a:latin typeface="Times New Roman" panose="02020603050405020304" pitchFamily="18" charset="0"/>
                <a:ea typeface="楷体_GB2312" pitchFamily="49" charset="-122"/>
                <a:cs typeface="Times New Roman" panose="02020603050405020304" pitchFamily="18" charset="0"/>
              </a:rPr>
              <a:t>16-10 = 16+</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r>
              <a:rPr lang="en-US" altLang="zh-CN" sz="2400" dirty="0" smtClean="0">
                <a:latin typeface="Times New Roman" panose="02020603050405020304" pitchFamily="18" charset="0"/>
                <a:ea typeface="楷体_GB2312" pitchFamily="49" charset="-122"/>
                <a:cs typeface="Times New Roman" panose="02020603050405020304" pitchFamily="18" charset="0"/>
              </a:rPr>
              <a:t>-10</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graphicFrame>
        <p:nvGraphicFramePr>
          <p:cNvPr id="28" name="Group 298"/>
          <p:cNvGraphicFramePr>
            <a:graphicFrameLocks noGrp="1"/>
          </p:cNvGraphicFramePr>
          <p:nvPr>
            <p:extLst>
              <p:ext uri="{D42A27DB-BD31-4B8C-83A1-F6EECF244321}">
                <p14:modId xmlns:p14="http://schemas.microsoft.com/office/powerpoint/2010/main" val="2928053806"/>
              </p:ext>
            </p:extLst>
          </p:nvPr>
        </p:nvGraphicFramePr>
        <p:xfrm>
          <a:off x="1957869" y="5700148"/>
          <a:ext cx="6120000" cy="457200"/>
        </p:xfrm>
        <a:graphic>
          <a:graphicData uri="http://schemas.openxmlformats.org/drawingml/2006/table">
            <a:tbl>
              <a:tblPr/>
              <a:tblGrid>
                <a:gridCol w="382500">
                  <a:extLst>
                    <a:ext uri="{9D8B030D-6E8A-4147-A177-3AD203B41FA5}">
                      <a16:colId xmlns:a16="http://schemas.microsoft.com/office/drawing/2014/main" val="1298871875"/>
                    </a:ext>
                  </a:extLst>
                </a:gridCol>
                <a:gridCol w="382500">
                  <a:extLst>
                    <a:ext uri="{9D8B030D-6E8A-4147-A177-3AD203B41FA5}">
                      <a16:colId xmlns:a16="http://schemas.microsoft.com/office/drawing/2014/main" val="4049668427"/>
                    </a:ext>
                  </a:extLst>
                </a:gridCol>
                <a:gridCol w="382500">
                  <a:extLst>
                    <a:ext uri="{9D8B030D-6E8A-4147-A177-3AD203B41FA5}">
                      <a16:colId xmlns:a16="http://schemas.microsoft.com/office/drawing/2014/main" val="257969594"/>
                    </a:ext>
                  </a:extLst>
                </a:gridCol>
                <a:gridCol w="382500">
                  <a:extLst>
                    <a:ext uri="{9D8B030D-6E8A-4147-A177-3AD203B41FA5}">
                      <a16:colId xmlns:a16="http://schemas.microsoft.com/office/drawing/2014/main" val="1666825870"/>
                    </a:ext>
                  </a:extLst>
                </a:gridCol>
                <a:gridCol w="382500">
                  <a:extLst>
                    <a:ext uri="{9D8B030D-6E8A-4147-A177-3AD203B41FA5}">
                      <a16:colId xmlns:a16="http://schemas.microsoft.com/office/drawing/2014/main" val="1147626415"/>
                    </a:ext>
                  </a:extLst>
                </a:gridCol>
                <a:gridCol w="382500">
                  <a:extLst>
                    <a:ext uri="{9D8B030D-6E8A-4147-A177-3AD203B41FA5}">
                      <a16:colId xmlns:a16="http://schemas.microsoft.com/office/drawing/2014/main" val="1989559046"/>
                    </a:ext>
                  </a:extLst>
                </a:gridCol>
                <a:gridCol w="382500">
                  <a:extLst>
                    <a:ext uri="{9D8B030D-6E8A-4147-A177-3AD203B41FA5}">
                      <a16:colId xmlns:a16="http://schemas.microsoft.com/office/drawing/2014/main" val="4088329630"/>
                    </a:ext>
                  </a:extLst>
                </a:gridCol>
                <a:gridCol w="382500">
                  <a:extLst>
                    <a:ext uri="{9D8B030D-6E8A-4147-A177-3AD203B41FA5}">
                      <a16:colId xmlns:a16="http://schemas.microsoft.com/office/drawing/2014/main" val="2656028891"/>
                    </a:ext>
                  </a:extLst>
                </a:gridCol>
                <a:gridCol w="382500">
                  <a:extLst>
                    <a:ext uri="{9D8B030D-6E8A-4147-A177-3AD203B41FA5}">
                      <a16:colId xmlns:a16="http://schemas.microsoft.com/office/drawing/2014/main" val="2212117321"/>
                    </a:ext>
                  </a:extLst>
                </a:gridCol>
                <a:gridCol w="382500">
                  <a:extLst>
                    <a:ext uri="{9D8B030D-6E8A-4147-A177-3AD203B41FA5}">
                      <a16:colId xmlns:a16="http://schemas.microsoft.com/office/drawing/2014/main" val="3191305207"/>
                    </a:ext>
                  </a:extLst>
                </a:gridCol>
                <a:gridCol w="382500">
                  <a:extLst>
                    <a:ext uri="{9D8B030D-6E8A-4147-A177-3AD203B41FA5}">
                      <a16:colId xmlns:a16="http://schemas.microsoft.com/office/drawing/2014/main" val="3560650321"/>
                    </a:ext>
                  </a:extLst>
                </a:gridCol>
                <a:gridCol w="382500">
                  <a:extLst>
                    <a:ext uri="{9D8B030D-6E8A-4147-A177-3AD203B41FA5}">
                      <a16:colId xmlns:a16="http://schemas.microsoft.com/office/drawing/2014/main" val="2873637975"/>
                    </a:ext>
                  </a:extLst>
                </a:gridCol>
                <a:gridCol w="382500">
                  <a:extLst>
                    <a:ext uri="{9D8B030D-6E8A-4147-A177-3AD203B41FA5}">
                      <a16:colId xmlns:a16="http://schemas.microsoft.com/office/drawing/2014/main" val="2196400232"/>
                    </a:ext>
                  </a:extLst>
                </a:gridCol>
                <a:gridCol w="382500">
                  <a:extLst>
                    <a:ext uri="{9D8B030D-6E8A-4147-A177-3AD203B41FA5}">
                      <a16:colId xmlns:a16="http://schemas.microsoft.com/office/drawing/2014/main" val="3155609268"/>
                    </a:ext>
                  </a:extLst>
                </a:gridCol>
                <a:gridCol w="382500">
                  <a:extLst>
                    <a:ext uri="{9D8B030D-6E8A-4147-A177-3AD203B41FA5}">
                      <a16:colId xmlns:a16="http://schemas.microsoft.com/office/drawing/2014/main" val="4016962464"/>
                    </a:ext>
                  </a:extLst>
                </a:gridCol>
                <a:gridCol w="382500">
                  <a:extLst>
                    <a:ext uri="{9D8B030D-6E8A-4147-A177-3AD203B41FA5}">
                      <a16:colId xmlns:a16="http://schemas.microsoft.com/office/drawing/2014/main" val="340896985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212306055"/>
                  </a:ext>
                </a:extLst>
              </a:tr>
            </a:tbl>
          </a:graphicData>
        </a:graphic>
      </p:graphicFrame>
      <p:sp>
        <p:nvSpPr>
          <p:cNvPr id="29" name="矩形 28"/>
          <p:cNvSpPr/>
          <p:nvPr/>
        </p:nvSpPr>
        <p:spPr>
          <a:xfrm>
            <a:off x="644406" y="5700148"/>
            <a:ext cx="1074333"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圆角矩形 6"/>
          <p:cNvSpPr/>
          <p:nvPr/>
        </p:nvSpPr>
        <p:spPr>
          <a:xfrm>
            <a:off x="6156176" y="3850946"/>
            <a:ext cx="432048" cy="152227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6876256" y="3850946"/>
            <a:ext cx="432048" cy="152227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7338590" y="3850946"/>
            <a:ext cx="432048" cy="152227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56176" y="5488731"/>
            <a:ext cx="432048" cy="86430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6876256" y="5488731"/>
            <a:ext cx="432048" cy="86430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7338590" y="5488731"/>
            <a:ext cx="432048" cy="86430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24</a:t>
            </a:fld>
            <a:endParaRPr lang="en-US" altLang="zh-CN"/>
          </a:p>
        </p:txBody>
      </p:sp>
    </p:spTree>
    <p:extLst>
      <p:ext uri="{BB962C8B-B14F-4D97-AF65-F5344CB8AC3E}">
        <p14:creationId xmlns:p14="http://schemas.microsoft.com/office/powerpoint/2010/main" val="247844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6" grpId="0"/>
      <p:bldP spid="29" grpId="0"/>
      <p:bldP spid="7" grpId="0" animBg="1"/>
      <p:bldP spid="30" grpId="0" animBg="1"/>
      <p:bldP spid="31" grpId="0" animBg="1"/>
      <p:bldP spid="32" grpId="0" animBg="1"/>
      <p:bldP spid="33"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4"/>
            <a:ext cx="7920880" cy="501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endParaRPr lang="en-US" altLang="zh-CN" sz="2400"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a:solidFill>
                  <a:schemeClr val="tx1"/>
                </a:solidFill>
                <a:ea typeface="华文楷体" panose="02010600040101010101" pitchFamily="2" charset="-122"/>
                <a:cs typeface="Times New Roman" panose="02020603050405020304" pitchFamily="18" charset="0"/>
              </a:rPr>
              <a:t>原</a:t>
            </a:r>
            <a:r>
              <a:rPr lang="zh-CN" altLang="en-US" sz="2400" dirty="0" smtClean="0">
                <a:solidFill>
                  <a:schemeClr val="tx1"/>
                </a:solidFill>
                <a:ea typeface="华文楷体" panose="02010600040101010101" pitchFamily="2" charset="-122"/>
                <a:cs typeface="Times New Roman" panose="02020603050405020304" pitchFamily="18" charset="0"/>
              </a:rPr>
              <a:t>码</a:t>
            </a:r>
            <a:r>
              <a:rPr lang="zh-CN" altLang="en-US" sz="2400" dirty="0" smtClean="0">
                <a:solidFill>
                  <a:schemeClr val="tx1"/>
                </a:solidFill>
                <a:ea typeface="华文楷体" panose="02010600040101010101" pitchFamily="2" charset="-122"/>
                <a:cs typeface="Times New Roman" panose="02020603050405020304" pitchFamily="18" charset="0"/>
                <a:sym typeface="Wingdings" panose="05000000000000000000" pitchFamily="2" charset="2"/>
              </a:rPr>
              <a:t>与补码的相互转化</a:t>
            </a:r>
            <a:endParaRPr lang="en-US" altLang="zh-CN" sz="2400" dirty="0" smtClean="0">
              <a:solidFill>
                <a:schemeClr val="tx1"/>
              </a:solidFill>
              <a:ea typeface="华文楷体" panose="02010600040101010101" pitchFamily="2" charset="-122"/>
              <a:cs typeface="Times New Roman" panose="02020603050405020304" pitchFamily="18" charset="0"/>
              <a:sym typeface="Wingdings" panose="05000000000000000000" pitchFamily="2" charset="2"/>
            </a:endParaRPr>
          </a:p>
          <a:p>
            <a:pPr marL="0" indent="0">
              <a:spcBef>
                <a:spcPts val="0"/>
              </a:spcBef>
              <a:buNone/>
            </a:pPr>
            <a:endParaRPr lang="en-US" altLang="zh-CN" sz="2400" dirty="0">
              <a:solidFill>
                <a:schemeClr val="tx1"/>
              </a:solidFill>
              <a:ea typeface="华文楷体" panose="02010600040101010101" pitchFamily="2" charset="-122"/>
              <a:cs typeface="Times New Roman" panose="02020603050405020304" pitchFamily="18" charset="0"/>
              <a:sym typeface="Wingdings" panose="05000000000000000000" pitchFamily="2" charset="2"/>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正数：正整数</a:t>
            </a:r>
            <a:r>
              <a:rPr lang="zh-CN" altLang="en-US" sz="2400" dirty="0">
                <a:solidFill>
                  <a:schemeClr val="tx1"/>
                </a:solidFill>
                <a:ea typeface="华文楷体" panose="02010600040101010101" pitchFamily="2" charset="-122"/>
                <a:cs typeface="Times New Roman" panose="02020603050405020304" pitchFamily="18" charset="0"/>
              </a:rPr>
              <a:t>的原码</a:t>
            </a:r>
            <a:r>
              <a:rPr lang="zh-CN" altLang="en-US" sz="2400" dirty="0" smtClean="0">
                <a:solidFill>
                  <a:schemeClr val="tx1"/>
                </a:solidFill>
                <a:ea typeface="华文楷体" panose="02010600040101010101" pitchFamily="2" charset="-122"/>
                <a:cs typeface="Times New Roman" panose="02020603050405020304" pitchFamily="18" charset="0"/>
              </a:rPr>
              <a:t>、补码</a:t>
            </a:r>
            <a:r>
              <a:rPr lang="zh-CN" altLang="en-US" sz="2400" dirty="0">
                <a:solidFill>
                  <a:schemeClr val="tx1"/>
                </a:solidFill>
                <a:ea typeface="华文楷体" panose="02010600040101010101" pitchFamily="2" charset="-122"/>
                <a:cs typeface="Times New Roman" panose="02020603050405020304" pitchFamily="18" charset="0"/>
              </a:rPr>
              <a:t>都</a:t>
            </a:r>
            <a:r>
              <a:rPr lang="zh-CN" altLang="en-US" sz="2400" dirty="0" smtClean="0">
                <a:solidFill>
                  <a:schemeClr val="tx1"/>
                </a:solidFill>
                <a:ea typeface="华文楷体" panose="02010600040101010101" pitchFamily="2" charset="-122"/>
                <a:cs typeface="Times New Roman" panose="02020603050405020304" pitchFamily="18" charset="0"/>
              </a:rPr>
              <a:t>一样。</a:t>
            </a:r>
            <a:endParaRPr lang="zh-CN" altLang="en-US" sz="2400" dirty="0">
              <a:solidFill>
                <a:schemeClr val="tx1"/>
              </a:solidFill>
              <a:ea typeface="华文楷体" panose="02010600040101010101" pitchFamily="2" charset="-122"/>
              <a:cs typeface="Times New Roman" panose="02020603050405020304" pitchFamily="18" charset="0"/>
            </a:endParaRPr>
          </a:p>
          <a:p>
            <a:pPr marL="0" indent="0">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负数：符号位除外，每位取反，末位加</a:t>
            </a:r>
            <a:r>
              <a:rPr lang="en-US" altLang="zh-CN" sz="2400" dirty="0" smtClean="0">
                <a:solidFill>
                  <a:schemeClr val="tx1"/>
                </a:solidFill>
                <a:ea typeface="华文楷体" panose="02010600040101010101" pitchFamily="2" charset="-122"/>
                <a:cs typeface="Times New Roman" panose="02020603050405020304" pitchFamily="18" charset="0"/>
              </a:rPr>
              <a:t>1</a:t>
            </a:r>
            <a:r>
              <a:rPr lang="zh-CN" altLang="en-US" sz="2400" dirty="0" smtClean="0">
                <a:solidFill>
                  <a:schemeClr val="tx1"/>
                </a:solidFill>
                <a:ea typeface="华文楷体" panose="02010600040101010101" pitchFamily="2" charset="-122"/>
                <a:cs typeface="Times New Roman" panose="02020603050405020304" pitchFamily="18" charset="0"/>
              </a:rPr>
              <a:t>（</a:t>
            </a:r>
            <a:r>
              <a:rPr lang="zh-CN" altLang="en-US" sz="2400" b="1" u="sng" dirty="0" smtClean="0">
                <a:solidFill>
                  <a:srgbClr val="0000FF"/>
                </a:solidFill>
                <a:ea typeface="华文楷体" panose="02010600040101010101" pitchFamily="2" charset="-122"/>
                <a:cs typeface="Times New Roman" panose="02020603050405020304" pitchFamily="18" charset="0"/>
              </a:rPr>
              <a:t>注：加</a:t>
            </a:r>
            <a:r>
              <a:rPr lang="en-US" altLang="zh-CN" sz="2400" b="1" u="sng" dirty="0" smtClean="0">
                <a:solidFill>
                  <a:srgbClr val="0000FF"/>
                </a:solidFill>
                <a:ea typeface="华文楷体" panose="02010600040101010101" pitchFamily="2" charset="-122"/>
                <a:cs typeface="Times New Roman" panose="02020603050405020304" pitchFamily="18" charset="0"/>
              </a:rPr>
              <a:t>1</a:t>
            </a:r>
            <a:r>
              <a:rPr lang="zh-CN" altLang="en-US" sz="2400" b="1" u="sng" dirty="0" smtClean="0">
                <a:solidFill>
                  <a:srgbClr val="0000FF"/>
                </a:solidFill>
                <a:ea typeface="华文楷体" panose="02010600040101010101" pitchFamily="2" charset="-122"/>
                <a:cs typeface="Times New Roman" panose="02020603050405020304" pitchFamily="18" charset="0"/>
              </a:rPr>
              <a:t>运算也不包含符号位</a:t>
            </a:r>
            <a:r>
              <a:rPr lang="zh-CN" altLang="en-US" sz="2400" dirty="0" smtClean="0">
                <a:solidFill>
                  <a:schemeClr val="tx1"/>
                </a:solidFill>
                <a:ea typeface="华文楷体" panose="02010600040101010101" pitchFamily="2" charset="-122"/>
                <a:cs typeface="Times New Roman" panose="02020603050405020304" pitchFamily="18" charset="0"/>
              </a:rPr>
              <a:t>）。</a:t>
            </a:r>
            <a:endParaRPr lang="en-US" altLang="zh-CN" sz="2400"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25</a:t>
            </a:fld>
            <a:endParaRPr lang="en-US" altLang="zh-CN"/>
          </a:p>
        </p:txBody>
      </p:sp>
    </p:spTree>
    <p:extLst>
      <p:ext uri="{BB962C8B-B14F-4D97-AF65-F5344CB8AC3E}">
        <p14:creationId xmlns:p14="http://schemas.microsoft.com/office/powerpoint/2010/main" val="217221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randombar(horizontal)">
                                      <p:cBhvr>
                                        <p:cTn id="1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472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r>
              <a:rPr lang="en-US" altLang="zh-CN" sz="2800" dirty="0">
                <a:solidFill>
                  <a:schemeClr val="tx1"/>
                </a:solidFill>
                <a:ea typeface="华文楷体" panose="02010600040101010101" pitchFamily="2" charset="-122"/>
                <a:cs typeface="Times New Roman" panose="02020603050405020304" pitchFamily="18" charset="0"/>
              </a:rPr>
              <a:t>ANSI C</a:t>
            </a:r>
            <a:r>
              <a:rPr lang="zh-CN" altLang="en-US" sz="2800" dirty="0">
                <a:solidFill>
                  <a:schemeClr val="tx1"/>
                </a:solidFill>
                <a:ea typeface="华文楷体" panose="02010600040101010101" pitchFamily="2" charset="-122"/>
                <a:cs typeface="Times New Roman" panose="02020603050405020304" pitchFamily="18" charset="0"/>
              </a:rPr>
              <a:t>标准没有具体规定以上各类数据所占内存的字节数而是由各计算机系统自行决定。  </a:t>
            </a:r>
            <a:r>
              <a:rPr lang="en-US" altLang="zh-CN" sz="2800" dirty="0">
                <a:solidFill>
                  <a:schemeClr val="tx1"/>
                </a:solidFill>
                <a:ea typeface="华文楷体" panose="02010600040101010101" pitchFamily="2" charset="-122"/>
                <a:cs typeface="Times New Roman" panose="02020603050405020304" pitchFamily="18" charset="0"/>
              </a:rPr>
              <a:t>Turbo </a:t>
            </a:r>
            <a:r>
              <a:rPr lang="en-US" altLang="zh-CN" sz="2800" dirty="0" smtClean="0">
                <a:solidFill>
                  <a:schemeClr val="tx1"/>
                </a:solidFill>
                <a:ea typeface="华文楷体" panose="02010600040101010101" pitchFamily="2" charset="-122"/>
                <a:cs typeface="Times New Roman" panose="02020603050405020304" pitchFamily="18" charset="0"/>
              </a:rPr>
              <a:t>C 2.0</a:t>
            </a:r>
            <a:r>
              <a:rPr lang="zh-CN" altLang="en-US" sz="2800" dirty="0" smtClean="0">
                <a:solidFill>
                  <a:schemeClr val="tx1"/>
                </a:solidFill>
                <a:ea typeface="华文楷体" panose="02010600040101010101" pitchFamily="2" charset="-122"/>
                <a:cs typeface="Times New Roman" panose="02020603050405020304" pitchFamily="18" charset="0"/>
              </a:rPr>
              <a:t>中</a:t>
            </a:r>
            <a:r>
              <a:rPr lang="zh-CN" altLang="en-US" sz="2800" dirty="0">
                <a:solidFill>
                  <a:schemeClr val="tx1"/>
                </a:solidFill>
                <a:ea typeface="华文楷体" panose="02010600040101010101" pitchFamily="2" charset="-122"/>
                <a:cs typeface="Times New Roman" panose="02020603050405020304" pitchFamily="18" charset="0"/>
              </a:rPr>
              <a:t>，</a:t>
            </a:r>
            <a:r>
              <a:rPr lang="en-US" altLang="zh-CN" sz="2800" dirty="0" err="1">
                <a:solidFill>
                  <a:schemeClr val="tx1"/>
                </a:solidFill>
                <a:ea typeface="华文楷体" panose="02010600040101010101" pitchFamily="2" charset="-122"/>
                <a:cs typeface="Times New Roman" panose="02020603050405020304" pitchFamily="18" charset="0"/>
              </a:rPr>
              <a:t>int</a:t>
            </a:r>
            <a:r>
              <a:rPr lang="zh-CN" altLang="en-US" sz="2800" dirty="0">
                <a:solidFill>
                  <a:schemeClr val="tx1"/>
                </a:solidFill>
                <a:ea typeface="华文楷体" panose="02010600040101010101" pitchFamily="2" charset="-122"/>
                <a:cs typeface="Times New Roman" panose="02020603050405020304" pitchFamily="18" charset="0"/>
              </a:rPr>
              <a:t>型和</a:t>
            </a:r>
            <a:r>
              <a:rPr lang="en-US" altLang="zh-CN" sz="2800" dirty="0">
                <a:solidFill>
                  <a:schemeClr val="tx1"/>
                </a:solidFill>
                <a:ea typeface="华文楷体" panose="02010600040101010101" pitchFamily="2" charset="-122"/>
                <a:cs typeface="Times New Roman" panose="02020603050405020304" pitchFamily="18" charset="0"/>
              </a:rPr>
              <a:t>short</a:t>
            </a:r>
            <a:r>
              <a:rPr lang="zh-CN" altLang="en-US" sz="2800" dirty="0">
                <a:solidFill>
                  <a:schemeClr val="tx1"/>
                </a:solidFill>
                <a:ea typeface="华文楷体" panose="02010600040101010101" pitchFamily="2" charset="-122"/>
                <a:cs typeface="Times New Roman" panose="02020603050405020304" pitchFamily="18" charset="0"/>
              </a:rPr>
              <a:t>型数据都是</a:t>
            </a:r>
            <a:r>
              <a:rPr lang="en-US" altLang="zh-CN" sz="2800" dirty="0">
                <a:solidFill>
                  <a:schemeClr val="tx1"/>
                </a:solidFill>
                <a:ea typeface="华文楷体" panose="02010600040101010101" pitchFamily="2" charset="-122"/>
                <a:cs typeface="Times New Roman" panose="02020603050405020304" pitchFamily="18" charset="0"/>
              </a:rPr>
              <a:t>2</a:t>
            </a:r>
            <a:r>
              <a:rPr lang="zh-CN" altLang="en-US" sz="2800" dirty="0">
                <a:solidFill>
                  <a:schemeClr val="tx1"/>
                </a:solidFill>
                <a:ea typeface="华文楷体" panose="02010600040101010101" pitchFamily="2" charset="-122"/>
                <a:cs typeface="Times New Roman" panose="02020603050405020304" pitchFamily="18" charset="0"/>
              </a:rPr>
              <a:t>个字节，即</a:t>
            </a:r>
            <a:r>
              <a:rPr lang="en-US" altLang="zh-CN" sz="2800" dirty="0">
                <a:solidFill>
                  <a:schemeClr val="tx1"/>
                </a:solidFill>
                <a:ea typeface="华文楷体" panose="02010600040101010101" pitchFamily="2" charset="-122"/>
                <a:cs typeface="Times New Roman" panose="02020603050405020304" pitchFamily="18" charset="0"/>
              </a:rPr>
              <a:t>16</a:t>
            </a:r>
            <a:r>
              <a:rPr lang="zh-CN" altLang="en-US" sz="2800" dirty="0">
                <a:solidFill>
                  <a:schemeClr val="tx1"/>
                </a:solidFill>
                <a:ea typeface="华文楷体" panose="02010600040101010101" pitchFamily="2" charset="-122"/>
                <a:cs typeface="Times New Roman" panose="02020603050405020304" pitchFamily="18" charset="0"/>
              </a:rPr>
              <a:t>个二进制位。</a:t>
            </a:r>
            <a:r>
              <a:rPr lang="en-US" altLang="zh-CN" sz="2800" dirty="0">
                <a:solidFill>
                  <a:schemeClr val="tx1"/>
                </a:solidFill>
                <a:ea typeface="华文楷体" panose="02010600040101010101" pitchFamily="2" charset="-122"/>
                <a:cs typeface="Times New Roman" panose="02020603050405020304" pitchFamily="18" charset="0"/>
              </a:rPr>
              <a:t>long</a:t>
            </a:r>
            <a:r>
              <a:rPr lang="zh-CN" altLang="en-US" sz="2800" dirty="0">
                <a:solidFill>
                  <a:schemeClr val="tx1"/>
                </a:solidFill>
                <a:ea typeface="华文楷体" panose="02010600040101010101" pitchFamily="2" charset="-122"/>
                <a:cs typeface="Times New Roman" panose="02020603050405020304" pitchFamily="18" charset="0"/>
              </a:rPr>
              <a:t>型数据是</a:t>
            </a:r>
            <a:r>
              <a:rPr lang="en-US" altLang="zh-CN" sz="2800" dirty="0">
                <a:solidFill>
                  <a:schemeClr val="tx1"/>
                </a:solidFill>
                <a:ea typeface="华文楷体" panose="02010600040101010101" pitchFamily="2" charset="-122"/>
                <a:cs typeface="Times New Roman" panose="02020603050405020304" pitchFamily="18" charset="0"/>
              </a:rPr>
              <a:t>4</a:t>
            </a:r>
            <a:r>
              <a:rPr lang="zh-CN" altLang="en-US" sz="2800" dirty="0">
                <a:solidFill>
                  <a:schemeClr val="tx1"/>
                </a:solidFill>
                <a:ea typeface="华文楷体" panose="02010600040101010101" pitchFamily="2" charset="-122"/>
                <a:cs typeface="Times New Roman" panose="02020603050405020304" pitchFamily="18" charset="0"/>
              </a:rPr>
              <a:t>个字节，</a:t>
            </a:r>
            <a:r>
              <a:rPr lang="en-US" altLang="zh-CN" sz="2800" dirty="0">
                <a:solidFill>
                  <a:schemeClr val="tx1"/>
                </a:solidFill>
                <a:ea typeface="华文楷体" panose="02010600040101010101" pitchFamily="2" charset="-122"/>
                <a:cs typeface="Times New Roman" panose="02020603050405020304" pitchFamily="18" charset="0"/>
              </a:rPr>
              <a:t>32</a:t>
            </a:r>
            <a:r>
              <a:rPr lang="zh-CN" altLang="en-US" sz="2800" dirty="0">
                <a:solidFill>
                  <a:schemeClr val="tx1"/>
                </a:solidFill>
                <a:ea typeface="华文楷体" panose="02010600040101010101" pitchFamily="2" charset="-122"/>
                <a:cs typeface="Times New Roman" panose="02020603050405020304" pitchFamily="18" charset="0"/>
              </a:rPr>
              <a:t>位。而</a:t>
            </a:r>
            <a:r>
              <a:rPr lang="en-US" altLang="zh-CN" sz="2800" dirty="0">
                <a:solidFill>
                  <a:schemeClr val="tx1"/>
                </a:solidFill>
                <a:ea typeface="华文楷体" panose="02010600040101010101" pitchFamily="2" charset="-122"/>
                <a:cs typeface="Times New Roman" panose="02020603050405020304" pitchFamily="18" charset="0"/>
              </a:rPr>
              <a:t>VC++</a:t>
            </a:r>
            <a:r>
              <a:rPr lang="zh-CN" altLang="en-US" sz="2800" dirty="0">
                <a:solidFill>
                  <a:schemeClr val="tx1"/>
                </a:solidFill>
                <a:ea typeface="华文楷体" panose="02010600040101010101" pitchFamily="2" charset="-122"/>
                <a:cs typeface="Times New Roman" panose="02020603050405020304" pitchFamily="18" charset="0"/>
              </a:rPr>
              <a:t>则给</a:t>
            </a:r>
            <a:r>
              <a:rPr lang="en-US" altLang="zh-CN" sz="2800" dirty="0">
                <a:solidFill>
                  <a:schemeClr val="tx1"/>
                </a:solidFill>
                <a:ea typeface="华文楷体" panose="02010600040101010101" pitchFamily="2" charset="-122"/>
                <a:cs typeface="Times New Roman" panose="02020603050405020304" pitchFamily="18" charset="0"/>
              </a:rPr>
              <a:t>short</a:t>
            </a:r>
            <a:r>
              <a:rPr lang="zh-CN" altLang="en-US" sz="2800" dirty="0">
                <a:solidFill>
                  <a:schemeClr val="tx1"/>
                </a:solidFill>
                <a:ea typeface="华文楷体" panose="02010600040101010101" pitchFamily="2" charset="-122"/>
                <a:cs typeface="Times New Roman" panose="02020603050405020304" pitchFamily="18" charset="0"/>
              </a:rPr>
              <a:t>型数据分配</a:t>
            </a:r>
            <a:r>
              <a:rPr lang="en-US" altLang="zh-CN" sz="2800" dirty="0">
                <a:solidFill>
                  <a:schemeClr val="tx1"/>
                </a:solidFill>
                <a:ea typeface="华文楷体" panose="02010600040101010101" pitchFamily="2" charset="-122"/>
                <a:cs typeface="Times New Roman" panose="02020603050405020304" pitchFamily="18" charset="0"/>
              </a:rPr>
              <a:t>2</a:t>
            </a:r>
            <a:r>
              <a:rPr lang="zh-CN" altLang="en-US" sz="2800" dirty="0">
                <a:solidFill>
                  <a:schemeClr val="tx1"/>
                </a:solidFill>
                <a:ea typeface="华文楷体" panose="02010600040101010101" pitchFamily="2" charset="-122"/>
                <a:cs typeface="Times New Roman" panose="02020603050405020304" pitchFamily="18" charset="0"/>
              </a:rPr>
              <a:t>个字节，</a:t>
            </a:r>
            <a:r>
              <a:rPr lang="en-US" altLang="zh-CN" sz="2800" dirty="0">
                <a:solidFill>
                  <a:schemeClr val="tx1"/>
                </a:solidFill>
                <a:ea typeface="华文楷体" panose="02010600040101010101" pitchFamily="2" charset="-122"/>
                <a:cs typeface="Times New Roman" panose="02020603050405020304" pitchFamily="18" charset="0"/>
              </a:rPr>
              <a:t>16</a:t>
            </a:r>
            <a:r>
              <a:rPr lang="zh-CN" altLang="en-US" sz="2800" dirty="0">
                <a:solidFill>
                  <a:schemeClr val="tx1"/>
                </a:solidFill>
                <a:ea typeface="华文楷体" panose="02010600040101010101" pitchFamily="2" charset="-122"/>
                <a:cs typeface="Times New Roman" panose="02020603050405020304" pitchFamily="18" charset="0"/>
              </a:rPr>
              <a:t>位，</a:t>
            </a:r>
            <a:r>
              <a:rPr lang="en-US" altLang="zh-CN" sz="2800" dirty="0" err="1">
                <a:solidFill>
                  <a:schemeClr val="tx1"/>
                </a:solidFill>
                <a:ea typeface="华文楷体" panose="02010600040101010101" pitchFamily="2" charset="-122"/>
                <a:cs typeface="Times New Roman" panose="02020603050405020304" pitchFamily="18" charset="0"/>
              </a:rPr>
              <a:t>int</a:t>
            </a:r>
            <a:r>
              <a:rPr lang="zh-CN" altLang="en-US" sz="2800" dirty="0">
                <a:solidFill>
                  <a:schemeClr val="tx1"/>
                </a:solidFill>
                <a:ea typeface="华文楷体" panose="02010600040101010101" pitchFamily="2" charset="-122"/>
                <a:cs typeface="Times New Roman" panose="02020603050405020304" pitchFamily="18" charset="0"/>
              </a:rPr>
              <a:t>和</a:t>
            </a:r>
            <a:r>
              <a:rPr lang="en-US" altLang="zh-CN" sz="2800" dirty="0">
                <a:solidFill>
                  <a:schemeClr val="tx1"/>
                </a:solidFill>
                <a:ea typeface="华文楷体" panose="02010600040101010101" pitchFamily="2" charset="-122"/>
                <a:cs typeface="Times New Roman" panose="02020603050405020304" pitchFamily="18" charset="0"/>
              </a:rPr>
              <a:t>long</a:t>
            </a:r>
            <a:r>
              <a:rPr lang="zh-CN" altLang="en-US" sz="2800" dirty="0">
                <a:solidFill>
                  <a:schemeClr val="tx1"/>
                </a:solidFill>
                <a:ea typeface="华文楷体" panose="02010600040101010101" pitchFamily="2" charset="-122"/>
                <a:cs typeface="Times New Roman" panose="02020603050405020304" pitchFamily="18" charset="0"/>
              </a:rPr>
              <a:t>型数据都是</a:t>
            </a:r>
            <a:r>
              <a:rPr lang="en-US" altLang="zh-CN" sz="2800" dirty="0">
                <a:solidFill>
                  <a:schemeClr val="tx1"/>
                </a:solidFill>
                <a:ea typeface="华文楷体" panose="02010600040101010101" pitchFamily="2" charset="-122"/>
                <a:cs typeface="Times New Roman" panose="02020603050405020304" pitchFamily="18" charset="0"/>
              </a:rPr>
              <a:t>4</a:t>
            </a:r>
            <a:r>
              <a:rPr lang="zh-CN" altLang="en-US" sz="2800" dirty="0">
                <a:solidFill>
                  <a:schemeClr val="tx1"/>
                </a:solidFill>
                <a:ea typeface="华文楷体" panose="02010600040101010101" pitchFamily="2" charset="-122"/>
                <a:cs typeface="Times New Roman" panose="02020603050405020304" pitchFamily="18" charset="0"/>
              </a:rPr>
              <a:t>个字节，</a:t>
            </a:r>
            <a:r>
              <a:rPr lang="en-US" altLang="zh-CN" sz="2800" dirty="0">
                <a:solidFill>
                  <a:schemeClr val="tx1"/>
                </a:solidFill>
                <a:ea typeface="华文楷体" panose="02010600040101010101" pitchFamily="2" charset="-122"/>
                <a:cs typeface="Times New Roman" panose="02020603050405020304" pitchFamily="18" charset="0"/>
              </a:rPr>
              <a:t>32</a:t>
            </a:r>
            <a:r>
              <a:rPr lang="zh-CN" altLang="en-US" sz="2800" dirty="0">
                <a:solidFill>
                  <a:schemeClr val="tx1"/>
                </a:solidFill>
                <a:ea typeface="华文楷体" panose="02010600040101010101" pitchFamily="2" charset="-122"/>
                <a:cs typeface="Times New Roman" panose="02020603050405020304" pitchFamily="18" charset="0"/>
              </a:rPr>
              <a:t>位 。</a:t>
            </a: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Tree>
    <p:extLst>
      <p:ext uri="{BB962C8B-B14F-4D97-AF65-F5344CB8AC3E}">
        <p14:creationId xmlns:p14="http://schemas.microsoft.com/office/powerpoint/2010/main" val="64326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30997"/>
            <a:ext cx="7848872" cy="7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6" name="Rectangle 3"/>
          <p:cNvSpPr>
            <a:spLocks noChangeArrowheads="1"/>
          </p:cNvSpPr>
          <p:nvPr/>
        </p:nvSpPr>
        <p:spPr bwMode="auto">
          <a:xfrm>
            <a:off x="323850" y="1911784"/>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zh-CN" altLang="en-US" sz="2000" dirty="0">
              <a:solidFill>
                <a:schemeClr val="tx1"/>
              </a:solidFill>
              <a:ea typeface="华文楷体" panose="0201060004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291578572"/>
              </p:ext>
            </p:extLst>
          </p:nvPr>
        </p:nvGraphicFramePr>
        <p:xfrm>
          <a:off x="638747" y="2420888"/>
          <a:ext cx="8244000" cy="4175996"/>
        </p:xfrm>
        <a:graphic>
          <a:graphicData uri="http://schemas.openxmlformats.org/drawingml/2006/table">
            <a:tbl>
              <a:tblPr firstRow="1" bandRow="1">
                <a:tableStyleId>{5C22544A-7EE6-4342-B048-85BDC9FD1C3A}</a:tableStyleId>
              </a:tblPr>
              <a:tblGrid>
                <a:gridCol w="2145091">
                  <a:extLst>
                    <a:ext uri="{9D8B030D-6E8A-4147-A177-3AD203B41FA5}">
                      <a16:colId xmlns:a16="http://schemas.microsoft.com/office/drawing/2014/main" val="3984239780"/>
                    </a:ext>
                  </a:extLst>
                </a:gridCol>
                <a:gridCol w="2558177">
                  <a:extLst>
                    <a:ext uri="{9D8B030D-6E8A-4147-A177-3AD203B41FA5}">
                      <a16:colId xmlns:a16="http://schemas.microsoft.com/office/drawing/2014/main" val="1372437736"/>
                    </a:ext>
                  </a:extLst>
                </a:gridCol>
                <a:gridCol w="1770366">
                  <a:extLst>
                    <a:ext uri="{9D8B030D-6E8A-4147-A177-3AD203B41FA5}">
                      <a16:colId xmlns:a16="http://schemas.microsoft.com/office/drawing/2014/main" val="2579960518"/>
                    </a:ext>
                  </a:extLst>
                </a:gridCol>
                <a:gridCol w="1770366">
                  <a:extLst>
                    <a:ext uri="{9D8B030D-6E8A-4147-A177-3AD203B41FA5}">
                      <a16:colId xmlns:a16="http://schemas.microsoft.com/office/drawing/2014/main" val="307504560"/>
                    </a:ext>
                  </a:extLst>
                </a:gridCol>
              </a:tblGrid>
              <a:tr h="502852">
                <a:tc>
                  <a:txBody>
                    <a:bodyPr/>
                    <a:lstStyle/>
                    <a:p>
                      <a:pPr algn="ctr">
                        <a:lnSpc>
                          <a:spcPct val="120000"/>
                        </a:lnSpc>
                        <a:buFontTx/>
                        <a:buNone/>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类型</a:t>
                      </a:r>
                      <a:endParaRPr lang="zh-CN" altLang="en-US" sz="2000" b="1" dirty="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类型说明符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长度</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数的范围</a:t>
                      </a:r>
                    </a:p>
                  </a:txBody>
                  <a:tcPr/>
                </a:tc>
                <a:extLst>
                  <a:ext uri="{0D108BD9-81ED-4DB2-BD59-A6C34878D82A}">
                    <a16:rowId xmlns:a16="http://schemas.microsoft.com/office/drawing/2014/main" val="849940732"/>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基本型</a:t>
                      </a:r>
                      <a:endPar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en-US" sz="2000" b="1" dirty="0" err="1"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int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201510604"/>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短整型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short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15</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684744827"/>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72141134"/>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双长整型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 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63</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63</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542274376"/>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无符号基本型</a:t>
                      </a:r>
                      <a:endPar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en-US" sz="2000" b="1" dirty="0" err="1"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int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32</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135318629"/>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无符号短整型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short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65535</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2532209617"/>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32</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166811702"/>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无符号双长整型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 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64</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4264442875"/>
                  </a:ext>
                </a:extLst>
              </a:tr>
            </a:tbl>
          </a:graphicData>
        </a:graphic>
      </p:graphicFrame>
      <p:sp>
        <p:nvSpPr>
          <p:cNvPr id="3" name="灯片编号占位符 2"/>
          <p:cNvSpPr>
            <a:spLocks noGrp="1"/>
          </p:cNvSpPr>
          <p:nvPr>
            <p:ph type="sldNum" sz="quarter" idx="12"/>
          </p:nvPr>
        </p:nvSpPr>
        <p:spPr/>
        <p:txBody>
          <a:bodyPr/>
          <a:lstStyle/>
          <a:p>
            <a:fld id="{B9C957E8-67D0-4D6B-9E2E-E0F6059B356C}" type="slidenum">
              <a:rPr lang="en-US" altLang="zh-CN" smtClean="0"/>
              <a:pPr/>
              <a:t>27</a:t>
            </a:fld>
            <a:endParaRPr lang="en-US" altLang="zh-CN"/>
          </a:p>
        </p:txBody>
      </p:sp>
    </p:spTree>
    <p:extLst>
      <p:ext uri="{BB962C8B-B14F-4D97-AF65-F5344CB8AC3E}">
        <p14:creationId xmlns:p14="http://schemas.microsoft.com/office/powerpoint/2010/main" val="228305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5"/>
            <a:ext cx="7848872" cy="328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gn="just">
              <a:lnSpc>
                <a:spcPct val="150000"/>
              </a:lnSpc>
              <a:spcBef>
                <a:spcPts val="0"/>
              </a:spcBef>
              <a:buNone/>
            </a:pPr>
            <a:r>
              <a:rPr lang="zh-CN" altLang="en-US" sz="2800" dirty="0">
                <a:solidFill>
                  <a:schemeClr val="tx1"/>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  不按照数据类型的数值范围进行赋值会发生数据的</a:t>
            </a:r>
            <a:r>
              <a:rPr lang="zh-CN" altLang="en-US" sz="2800" b="1" u="sng" dirty="0" smtClean="0">
                <a:solidFill>
                  <a:srgbClr val="0000FF"/>
                </a:solidFill>
                <a:ea typeface="华文楷体" panose="02010600040101010101" pitchFamily="2" charset="-122"/>
                <a:cs typeface="Times New Roman" panose="02020603050405020304" pitchFamily="18" charset="0"/>
              </a:rPr>
              <a:t>溢出</a:t>
            </a:r>
            <a:r>
              <a:rPr lang="zh-CN" altLang="en-US" sz="2800" dirty="0" smtClean="0">
                <a:solidFill>
                  <a:schemeClr val="tx1"/>
                </a:solidFill>
                <a:ea typeface="华文楷体" panose="02010600040101010101" pitchFamily="2" charset="-122"/>
                <a:cs typeface="Times New Roman" panose="02020603050405020304" pitchFamily="18" charset="0"/>
              </a:rPr>
              <a:t>。比如，一个</a:t>
            </a:r>
            <a:r>
              <a:rPr lang="en-US" altLang="zh-CN" sz="2800" dirty="0" smtClean="0">
                <a:solidFill>
                  <a:schemeClr val="tx1"/>
                </a:solidFill>
                <a:ea typeface="华文楷体" panose="02010600040101010101" pitchFamily="2" charset="-122"/>
                <a:cs typeface="Times New Roman" panose="02020603050405020304" pitchFamily="18" charset="0"/>
              </a:rPr>
              <a:t>short</a:t>
            </a:r>
            <a:r>
              <a:rPr lang="zh-CN" altLang="en-US" sz="2800" dirty="0">
                <a:solidFill>
                  <a:schemeClr val="tx1"/>
                </a:solidFill>
                <a:ea typeface="华文楷体" panose="02010600040101010101" pitchFamily="2" charset="-122"/>
                <a:cs typeface="Times New Roman" panose="02020603050405020304" pitchFamily="18" charset="0"/>
              </a:rPr>
              <a:t>型</a:t>
            </a:r>
            <a:r>
              <a:rPr lang="zh-CN" altLang="en-US" sz="2800" dirty="0" smtClean="0">
                <a:solidFill>
                  <a:schemeClr val="tx1"/>
                </a:solidFill>
                <a:ea typeface="华文楷体" panose="02010600040101010101" pitchFamily="2" charset="-122"/>
                <a:cs typeface="Times New Roman" panose="02020603050405020304" pitchFamily="18" charset="0"/>
              </a:rPr>
              <a:t>整型变量</a:t>
            </a:r>
            <a:r>
              <a:rPr lang="zh-CN" altLang="en-US" sz="2800" dirty="0">
                <a:solidFill>
                  <a:schemeClr val="tx1"/>
                </a:solidFill>
                <a:ea typeface="华文楷体" panose="02010600040101010101" pitchFamily="2" charset="-122"/>
                <a:cs typeface="Times New Roman" panose="02020603050405020304" pitchFamily="18" charset="0"/>
              </a:rPr>
              <a:t>容纳</a:t>
            </a:r>
            <a:r>
              <a:rPr lang="zh-CN" altLang="en-US" sz="2800" dirty="0" smtClean="0">
                <a:solidFill>
                  <a:schemeClr val="tx1"/>
                </a:solidFill>
                <a:ea typeface="华文楷体" panose="02010600040101010101" pitchFamily="2" charset="-122"/>
                <a:cs typeface="Times New Roman" panose="02020603050405020304" pitchFamily="18" charset="0"/>
              </a:rPr>
              <a:t>的</a:t>
            </a:r>
            <a:r>
              <a:rPr lang="zh-CN" altLang="en-US" sz="2800" dirty="0">
                <a:solidFill>
                  <a:schemeClr val="tx1"/>
                </a:solidFill>
                <a:ea typeface="华文楷体" panose="02010600040101010101" pitchFamily="2" charset="-122"/>
                <a:cs typeface="Times New Roman" panose="02020603050405020304" pitchFamily="18" charset="0"/>
              </a:rPr>
              <a:t>最大允许值为</a:t>
            </a:r>
            <a:r>
              <a:rPr lang="en-US" altLang="zh-CN" sz="2800" dirty="0">
                <a:solidFill>
                  <a:schemeClr val="tx1"/>
                </a:solidFill>
                <a:ea typeface="华文楷体" panose="02010600040101010101" pitchFamily="2" charset="-122"/>
                <a:cs typeface="Times New Roman" panose="02020603050405020304" pitchFamily="18" charset="0"/>
              </a:rPr>
              <a:t>32767</a:t>
            </a:r>
            <a:r>
              <a:rPr lang="zh-CN" altLang="en-US" sz="2800" dirty="0">
                <a:solidFill>
                  <a:schemeClr val="tx1"/>
                </a:solidFill>
                <a:ea typeface="华文楷体" panose="02010600040101010101" pitchFamily="2" charset="-122"/>
                <a:cs typeface="Times New Roman" panose="02020603050405020304" pitchFamily="18" charset="0"/>
              </a:rPr>
              <a:t>，若超出最大职则出现溢出现象。 </a:t>
            </a:r>
          </a:p>
        </p:txBody>
      </p:sp>
      <p:sp>
        <p:nvSpPr>
          <p:cNvPr id="2" name="矩形 1"/>
          <p:cNvSpPr/>
          <p:nvPr/>
        </p:nvSpPr>
        <p:spPr>
          <a:xfrm>
            <a:off x="1907704" y="4767753"/>
            <a:ext cx="4896544" cy="2031325"/>
          </a:xfrm>
          <a:prstGeom prst="rect">
            <a:avLst/>
          </a:prstGeom>
        </p:spPr>
        <p:txBody>
          <a:bodyPr wrap="square">
            <a:spAutoFit/>
          </a:bodyPr>
          <a:lstStyle/>
          <a:p>
            <a:pPr>
              <a:lnSpc>
                <a:spcPct val="150000"/>
              </a:lnSpc>
            </a:pPr>
            <a:r>
              <a:rPr lang="zh-CN" altLang="en-US" sz="2800" dirty="0" smtClean="0">
                <a:latin typeface="Times New Roman" panose="02020603050405020304" pitchFamily="18" charset="0"/>
                <a:cs typeface="Times New Roman" panose="02020603050405020304" pitchFamily="18" charset="0"/>
              </a:rPr>
              <a:t>short </a:t>
            </a:r>
            <a:r>
              <a:rPr lang="zh-CN" altLang="en-US" sz="2800" dirty="0">
                <a:latin typeface="Times New Roman" panose="02020603050405020304" pitchFamily="18" charset="0"/>
                <a:cs typeface="Times New Roman" panose="02020603050405020304" pitchFamily="18" charset="0"/>
              </a:rPr>
              <a:t>i=32767;    </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i </a:t>
            </a:r>
            <a:r>
              <a:rPr lang="zh-CN" altLang="en-US" sz="2800" dirty="0">
                <a:latin typeface="Times New Roman" panose="02020603050405020304" pitchFamily="18" charset="0"/>
                <a:cs typeface="Times New Roman" panose="02020603050405020304" pitchFamily="18" charset="0"/>
              </a:rPr>
              <a:t>= i+1;    </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printf(“</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d\n",i);</a:t>
            </a:r>
          </a:p>
        </p:txBody>
      </p:sp>
      <p:sp>
        <p:nvSpPr>
          <p:cNvPr id="7" name="矩形 6"/>
          <p:cNvSpPr/>
          <p:nvPr/>
        </p:nvSpPr>
        <p:spPr>
          <a:xfrm>
            <a:off x="611560" y="4935289"/>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28</a:t>
            </a:fld>
            <a:endParaRPr lang="en-US" altLang="zh-CN"/>
          </a:p>
        </p:txBody>
      </p:sp>
    </p:spTree>
    <p:extLst>
      <p:ext uri="{BB962C8B-B14F-4D97-AF65-F5344CB8AC3E}">
        <p14:creationId xmlns:p14="http://schemas.microsoft.com/office/powerpoint/2010/main" val="6987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5"/>
            <a:ext cx="7848872" cy="14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不同</a:t>
            </a:r>
            <a:r>
              <a:rPr lang="zh-CN" altLang="en-US" sz="2800" dirty="0">
                <a:solidFill>
                  <a:schemeClr val="tx1"/>
                </a:solidFill>
                <a:ea typeface="华文楷体" panose="02010600040101010101" pitchFamily="2" charset="-122"/>
                <a:cs typeface="Times New Roman" panose="02020603050405020304" pitchFamily="18" charset="0"/>
              </a:rPr>
              <a:t>种类的整型数据可以进行</a:t>
            </a:r>
            <a:r>
              <a:rPr lang="zh-CN" altLang="en-US" sz="2800" dirty="0" smtClean="0">
                <a:solidFill>
                  <a:schemeClr val="tx1"/>
                </a:solidFill>
                <a:ea typeface="华文楷体" panose="02010600040101010101" pitchFamily="2" charset="-122"/>
                <a:cs typeface="Times New Roman" panose="02020603050405020304" pitchFamily="18" charset="0"/>
              </a:rPr>
              <a:t>算术运算</a:t>
            </a:r>
            <a:r>
              <a:rPr lang="zh-CN" altLang="en-US" sz="2800" dirty="0">
                <a:solidFill>
                  <a:schemeClr val="tx1"/>
                </a:solidFill>
                <a:ea typeface="华文楷体" panose="02010600040101010101" pitchFamily="2" charset="-122"/>
                <a:cs typeface="Times New Roman" panose="02020603050405020304" pitchFamily="18" charset="0"/>
              </a:rPr>
              <a:t>。</a:t>
            </a: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7" name="矩形 6"/>
          <p:cNvSpPr/>
          <p:nvPr/>
        </p:nvSpPr>
        <p:spPr>
          <a:xfrm>
            <a:off x="611560" y="3239734"/>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3" name="矩形 2"/>
          <p:cNvSpPr/>
          <p:nvPr/>
        </p:nvSpPr>
        <p:spPr>
          <a:xfrm>
            <a:off x="1517577" y="3139472"/>
            <a:ext cx="7416824" cy="3416320"/>
          </a:xfrm>
          <a:prstGeom prst="rect">
            <a:avLst/>
          </a:prstGeom>
        </p:spPr>
        <p:txBody>
          <a:bodyPr wrap="square">
            <a:spAutoFit/>
          </a:bodyPr>
          <a:lstStyle/>
          <a:p>
            <a:pPr>
              <a:lnSpc>
                <a:spcPct val="150000"/>
              </a:lnSpc>
            </a:pP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b, c, 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指定ａ、ｂ、ｃ、ｄ为整型</a:t>
            </a:r>
            <a:r>
              <a:rPr lang="zh-CN" altLang="en-US"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变量*</a:t>
            </a:r>
            <a:r>
              <a:rPr lang="en-US" altLang="zh-CN"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unsigned </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指定ｕ为无符号整型</a:t>
            </a:r>
            <a:r>
              <a:rPr lang="zh-CN" altLang="en-US"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变量*</a:t>
            </a:r>
            <a:r>
              <a:rPr lang="en-US" altLang="zh-CN"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b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；ｂ</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-24</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；ｕ＝</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ｃ</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；ｄ＝</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ｂ</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ｂ</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ｎ</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ｃ</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29</a:t>
            </a:fld>
            <a:endParaRPr lang="en-US" altLang="zh-CN"/>
          </a:p>
        </p:txBody>
      </p:sp>
    </p:spTree>
    <p:extLst>
      <p:ext uri="{BB962C8B-B14F-4D97-AF65-F5344CB8AC3E}">
        <p14:creationId xmlns:p14="http://schemas.microsoft.com/office/powerpoint/2010/main" val="130399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3098" y="1855087"/>
            <a:ext cx="8497888" cy="148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常量</a:t>
            </a:r>
            <a:endParaRPr lang="zh-CN" altLang="en-US" sz="2800" dirty="0" smtClean="0">
              <a:solidFill>
                <a:schemeClr val="tx1"/>
              </a:solidFill>
              <a:latin typeface="华文楷体" panose="02010600040101010101" pitchFamily="2" charset="-122"/>
              <a:ea typeface="华文楷体" panose="02010600040101010101" pitchFamily="2" charset="-122"/>
            </a:endParaRPr>
          </a:p>
          <a:p>
            <a:pPr marL="0" indent="0">
              <a:buNone/>
            </a:pPr>
            <a:r>
              <a:rPr lang="zh-CN" altLang="en-US" sz="2800" dirty="0" smtClean="0">
                <a:solidFill>
                  <a:schemeClr val="tx1"/>
                </a:solidFill>
                <a:latin typeface="华文楷体" panose="02010600040101010101" pitchFamily="2" charset="-122"/>
                <a:ea typeface="华文楷体" panose="02010600040101010101" pitchFamily="2" charset="-122"/>
              </a:rPr>
              <a:t>    在程序运行过程中</a:t>
            </a:r>
            <a:r>
              <a:rPr lang="en-US" altLang="zh-CN" sz="2800" dirty="0" smtClean="0">
                <a:solidFill>
                  <a:schemeClr val="tx1"/>
                </a:solidFill>
                <a:latin typeface="华文楷体" panose="02010600040101010101" pitchFamily="2" charset="-122"/>
                <a:ea typeface="华文楷体" panose="02010600040101010101" pitchFamily="2" charset="-122"/>
              </a:rPr>
              <a:t>,</a:t>
            </a:r>
            <a:r>
              <a:rPr lang="zh-CN" altLang="en-US" sz="2800" dirty="0" smtClean="0">
                <a:solidFill>
                  <a:schemeClr val="tx1"/>
                </a:solidFill>
                <a:latin typeface="华文楷体" panose="02010600040101010101" pitchFamily="2" charset="-122"/>
                <a:ea typeface="华文楷体" panose="02010600040101010101" pitchFamily="2" charset="-122"/>
              </a:rPr>
              <a:t>其值不能被改变的量称为常量。</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33" name="AutoShape 27"/>
          <p:cNvSpPr>
            <a:spLocks/>
          </p:cNvSpPr>
          <p:nvPr/>
        </p:nvSpPr>
        <p:spPr bwMode="auto">
          <a:xfrm>
            <a:off x="932382" y="3975876"/>
            <a:ext cx="631825" cy="2195215"/>
          </a:xfrm>
          <a:prstGeom prst="leftBrace">
            <a:avLst>
              <a:gd name="adj1" fmla="val 23534"/>
              <a:gd name="adj2" fmla="val 50000"/>
            </a:avLst>
          </a:prstGeom>
          <a:noFill/>
          <a:ln w="57150">
            <a:solidFill>
              <a:srgbClr val="00418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a:solidFill>
                <a:srgbClr val="004181"/>
              </a:solidFill>
              <a:latin typeface="华文楷体" panose="02010600040101010101" pitchFamily="2" charset="-122"/>
              <a:ea typeface="华文楷体" panose="02010600040101010101" pitchFamily="2" charset="-122"/>
            </a:endParaRPr>
          </a:p>
        </p:txBody>
      </p:sp>
      <p:sp>
        <p:nvSpPr>
          <p:cNvPr id="34" name="Text Box 28"/>
          <p:cNvSpPr txBox="1">
            <a:spLocks noChangeArrowheads="1"/>
          </p:cNvSpPr>
          <p:nvPr/>
        </p:nvSpPr>
        <p:spPr bwMode="auto">
          <a:xfrm>
            <a:off x="1822179" y="3548963"/>
            <a:ext cx="6984776" cy="26798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gn="l" eaLnBrk="0" hangingPunct="0">
              <a:lnSpc>
                <a:spcPct val="200000"/>
              </a:lnSpc>
            </a:pPr>
            <a:r>
              <a:rPr kumimoji="1" lang="zh-CN" altLang="en-US" sz="2800" b="1" dirty="0">
                <a:solidFill>
                  <a:srgbClr val="004181"/>
                </a:solidFill>
                <a:latin typeface="华文楷体" panose="02010600040101010101" pitchFamily="2" charset="-122"/>
                <a:ea typeface="华文楷体" panose="02010600040101010101" pitchFamily="2" charset="-122"/>
              </a:rPr>
              <a:t>整型 </a:t>
            </a:r>
            <a:r>
              <a:rPr kumimoji="1" lang="en-US" altLang="zh-CN" sz="2800" b="1" dirty="0">
                <a:solidFill>
                  <a:srgbClr val="004181"/>
                </a:solidFill>
                <a:latin typeface="华文楷体" panose="02010600040101010101" pitchFamily="2" charset="-122"/>
                <a:ea typeface="华文楷体" panose="02010600040101010101" pitchFamily="2" charset="-122"/>
              </a:rPr>
              <a:t>100</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125</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-100</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0</a:t>
            </a:r>
          </a:p>
          <a:p>
            <a:pPr algn="l" eaLnBrk="0" hangingPunct="0">
              <a:lnSpc>
                <a:spcPct val="200000"/>
              </a:lnSpc>
            </a:pPr>
            <a:r>
              <a:rPr kumimoji="1" lang="zh-CN" altLang="en-US" sz="2800" b="1" dirty="0">
                <a:solidFill>
                  <a:srgbClr val="004181"/>
                </a:solidFill>
                <a:latin typeface="华文楷体" panose="02010600040101010101" pitchFamily="2" charset="-122"/>
                <a:ea typeface="华文楷体" panose="02010600040101010101" pitchFamily="2" charset="-122"/>
              </a:rPr>
              <a:t>实型 </a:t>
            </a:r>
            <a:r>
              <a:rPr kumimoji="1" lang="en-US" altLang="zh-CN" sz="2800" b="1" dirty="0">
                <a:solidFill>
                  <a:srgbClr val="004181"/>
                </a:solidFill>
                <a:latin typeface="华文楷体" panose="02010600040101010101" pitchFamily="2" charset="-122"/>
                <a:ea typeface="华文楷体" panose="02010600040101010101" pitchFamily="2" charset="-122"/>
              </a:rPr>
              <a:t>3.14 </a:t>
            </a:r>
            <a:r>
              <a:rPr kumimoji="1" lang="zh-CN" altLang="en-US" sz="2800" b="1" dirty="0">
                <a:solidFill>
                  <a:srgbClr val="004181"/>
                </a:solidFill>
                <a:latin typeface="华文楷体" panose="02010600040101010101" pitchFamily="2" charset="-122"/>
                <a:ea typeface="华文楷体" panose="02010600040101010101" pitchFamily="2" charset="-122"/>
              </a:rPr>
              <a:t>， </a:t>
            </a:r>
            <a:r>
              <a:rPr kumimoji="1" lang="en-US" altLang="zh-CN" sz="2800" b="1" dirty="0">
                <a:solidFill>
                  <a:srgbClr val="004181"/>
                </a:solidFill>
                <a:latin typeface="华文楷体" panose="02010600040101010101" pitchFamily="2" charset="-122"/>
                <a:ea typeface="华文楷体" panose="02010600040101010101" pitchFamily="2" charset="-122"/>
              </a:rPr>
              <a:t>0.125</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-3.789</a:t>
            </a:r>
          </a:p>
          <a:p>
            <a:pPr algn="l" eaLnBrk="0" hangingPunct="0">
              <a:lnSpc>
                <a:spcPct val="200000"/>
              </a:lnSpc>
            </a:pPr>
            <a:r>
              <a:rPr kumimoji="1" lang="zh-CN" altLang="en-US" sz="2800" b="1" dirty="0">
                <a:solidFill>
                  <a:srgbClr val="004181"/>
                </a:solidFill>
                <a:latin typeface="华文楷体" panose="02010600040101010101" pitchFamily="2" charset="-122"/>
                <a:ea typeface="华文楷体" panose="02010600040101010101" pitchFamily="2" charset="-122"/>
              </a:rPr>
              <a:t>字符型 ‘</a:t>
            </a:r>
            <a:r>
              <a:rPr kumimoji="1" lang="en-US" altLang="en-US" sz="2800" b="1" dirty="0">
                <a:solidFill>
                  <a:srgbClr val="004181"/>
                </a:solidFill>
                <a:latin typeface="华文楷体" panose="02010600040101010101" pitchFamily="2" charset="-122"/>
                <a:ea typeface="华文楷体" panose="02010600040101010101" pitchFamily="2" charset="-122"/>
              </a:rPr>
              <a:t>a’,   ‘b’</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2</a:t>
            </a:r>
            <a:r>
              <a:rPr kumimoji="1" lang="en-US" altLang="zh-CN" sz="2800" b="1" dirty="0" smtClean="0">
                <a:solidFill>
                  <a:srgbClr val="004181"/>
                </a:solidFill>
                <a:latin typeface="华文楷体" panose="02010600040101010101" pitchFamily="2" charset="-122"/>
                <a:ea typeface="华文楷体" panose="02010600040101010101" pitchFamily="2" charset="-122"/>
              </a:rPr>
              <a:t>’</a:t>
            </a:r>
            <a:endParaRPr kumimoji="1" lang="en-US" altLang="zh-CN" sz="2800" b="1" dirty="0">
              <a:solidFill>
                <a:srgbClr val="004181"/>
              </a:solidFill>
              <a:latin typeface="华文楷体" panose="02010600040101010101" pitchFamily="2" charset="-122"/>
              <a:ea typeface="华文楷体" panose="02010600040101010101" pitchFamily="2" charset="-122"/>
            </a:endParaRPr>
          </a:p>
        </p:txBody>
      </p:sp>
      <p:sp>
        <p:nvSpPr>
          <p:cNvPr id="2" name="矩形 1"/>
          <p:cNvSpPr/>
          <p:nvPr/>
        </p:nvSpPr>
        <p:spPr>
          <a:xfrm>
            <a:off x="755576" y="3182280"/>
            <a:ext cx="4134465" cy="523220"/>
          </a:xfrm>
          <a:prstGeom prst="rect">
            <a:avLst/>
          </a:prstGeom>
        </p:spPr>
        <p:txBody>
          <a:bodyPr wrap="none">
            <a:spAutoFit/>
          </a:bodyPr>
          <a:lstStyle/>
          <a:p>
            <a:r>
              <a:rPr lang="zh-CN" altLang="en-US" sz="2800" dirty="0">
                <a:latin typeface="华文楷体" panose="02010600040101010101" pitchFamily="2" charset="-122"/>
                <a:ea typeface="华文楷体" panose="02010600040101010101" pitchFamily="2" charset="-122"/>
              </a:rPr>
              <a:t>常量区分为不同的类型：</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a:t>
            </a:fld>
            <a:endParaRPr lang="en-US" altLang="zh-CN"/>
          </a:p>
        </p:txBody>
      </p:sp>
    </p:spTree>
    <p:extLst>
      <p:ext uri="{BB962C8B-B14F-4D97-AF65-F5344CB8AC3E}">
        <p14:creationId xmlns:p14="http://schemas.microsoft.com/office/powerpoint/2010/main" val="104966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矩形 1"/>
          <p:cNvSpPr/>
          <p:nvPr/>
        </p:nvSpPr>
        <p:spPr>
          <a:xfrm>
            <a:off x="548184" y="2426617"/>
            <a:ext cx="8064896" cy="3970318"/>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①</a:t>
            </a:r>
            <a:r>
              <a:rPr lang="zh-CN" altLang="en-US" sz="2400" dirty="0">
                <a:latin typeface="华文楷体" panose="02010600040101010101" pitchFamily="2" charset="-122"/>
                <a:ea typeface="华文楷体" panose="02010600040101010101" pitchFamily="2" charset="-122"/>
              </a:rPr>
              <a:t>若参与运算量的类型不同，则先转换成同</a:t>
            </a:r>
            <a:r>
              <a:rPr lang="zh-CN" altLang="en-US" sz="2400" dirty="0" smtClean="0">
                <a:latin typeface="华文楷体" panose="02010600040101010101" pitchFamily="2" charset="-122"/>
                <a:ea typeface="华文楷体" panose="02010600040101010101" pitchFamily="2" charset="-122"/>
              </a:rPr>
              <a:t>一类型，然后进行运算</a:t>
            </a:r>
            <a:r>
              <a:rPr lang="zh-CN" altLang="en-US" sz="2400" dirty="0">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②转换按数据长度增加的方向进行，以保证精度不降低。如</a:t>
            </a:r>
            <a:r>
              <a:rPr lang="en-US" altLang="zh-CN" sz="2400" dirty="0" err="1" smtClean="0">
                <a:latin typeface="华文楷体" panose="02010600040101010101" pitchFamily="2" charset="-122"/>
                <a:ea typeface="华文楷体" panose="02010600040101010101" pitchFamily="2" charset="-122"/>
              </a:rPr>
              <a:t>int</a:t>
            </a:r>
            <a:r>
              <a:rPr lang="zh-CN" altLang="en-US" sz="2400" dirty="0" smtClean="0">
                <a:latin typeface="华文楷体" panose="02010600040101010101" pitchFamily="2" charset="-122"/>
                <a:ea typeface="华文楷体" panose="02010600040101010101" pitchFamily="2" charset="-122"/>
              </a:rPr>
              <a:t>型和</a:t>
            </a:r>
            <a:r>
              <a:rPr lang="en-US" altLang="zh-CN" sz="2400" dirty="0" smtClean="0">
                <a:latin typeface="华文楷体" panose="02010600040101010101" pitchFamily="2" charset="-122"/>
                <a:ea typeface="华文楷体" panose="02010600040101010101" pitchFamily="2" charset="-122"/>
              </a:rPr>
              <a:t>long</a:t>
            </a:r>
            <a:r>
              <a:rPr lang="zh-CN" altLang="en-US" sz="2400" dirty="0" smtClean="0">
                <a:latin typeface="华文楷体" panose="02010600040101010101" pitchFamily="2" charset="-122"/>
                <a:ea typeface="华文楷体" panose="02010600040101010101" pitchFamily="2" charset="-122"/>
              </a:rPr>
              <a:t>型运算时，先把</a:t>
            </a:r>
            <a:r>
              <a:rPr lang="en-US" altLang="zh-CN" sz="2400" dirty="0" err="1" smtClean="0">
                <a:latin typeface="华文楷体" panose="02010600040101010101" pitchFamily="2" charset="-122"/>
                <a:ea typeface="华文楷体" panose="02010600040101010101" pitchFamily="2" charset="-122"/>
              </a:rPr>
              <a:t>int</a:t>
            </a:r>
            <a:r>
              <a:rPr lang="zh-CN" altLang="en-US" sz="2400" dirty="0" smtClean="0">
                <a:latin typeface="华文楷体" panose="02010600040101010101" pitchFamily="2" charset="-122"/>
                <a:ea typeface="华文楷体" panose="02010600040101010101" pitchFamily="2" charset="-122"/>
              </a:rPr>
              <a:t>量转成</a:t>
            </a:r>
            <a:r>
              <a:rPr lang="en-US" altLang="zh-CN" sz="2400" dirty="0" smtClean="0">
                <a:latin typeface="华文楷体" panose="02010600040101010101" pitchFamily="2" charset="-122"/>
                <a:ea typeface="华文楷体" panose="02010600040101010101" pitchFamily="2" charset="-122"/>
              </a:rPr>
              <a:t>long</a:t>
            </a:r>
            <a:r>
              <a:rPr lang="zh-CN" altLang="en-US" sz="2400" dirty="0" smtClean="0">
                <a:latin typeface="华文楷体" panose="02010600040101010101" pitchFamily="2" charset="-122"/>
                <a:ea typeface="华文楷体" panose="02010600040101010101" pitchFamily="2" charset="-122"/>
              </a:rPr>
              <a:t>型后再进行运算。</a:t>
            </a:r>
          </a:p>
          <a:p>
            <a:pPr>
              <a:lnSpc>
                <a:spcPct val="150000"/>
              </a:lnSpc>
            </a:pPr>
            <a:r>
              <a:rPr lang="zh-CN" altLang="en-US"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、若两种类型的字节数不同，转换成字节数高的</a:t>
            </a:r>
            <a:r>
              <a:rPr lang="zh-CN" altLang="en-US" sz="2400" dirty="0" smtClean="0">
                <a:latin typeface="华文楷体" panose="02010600040101010101" pitchFamily="2" charset="-122"/>
                <a:ea typeface="华文楷体" panose="02010600040101010101" pitchFamily="2" charset="-122"/>
              </a:rPr>
              <a:t>类型。</a:t>
            </a:r>
            <a:endParaRPr lang="zh-CN" altLang="en-US"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、若两种类型的字节数相同，且一种有符号，一种无符号，则转换成无符号</a:t>
            </a:r>
            <a:r>
              <a:rPr lang="zh-CN" altLang="en-US" sz="2400" dirty="0" smtClean="0">
                <a:latin typeface="华文楷体" panose="02010600040101010101" pitchFamily="2" charset="-122"/>
                <a:ea typeface="华文楷体" panose="02010600040101010101" pitchFamily="2" charset="-122"/>
              </a:rPr>
              <a:t>类型。</a:t>
            </a:r>
            <a:endParaRPr lang="zh-CN" altLang="en-US" sz="2400" b="0" i="0" dirty="0">
              <a:effectLst/>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30</a:t>
            </a:fld>
            <a:endParaRPr lang="en-US" altLang="zh-CN"/>
          </a:p>
        </p:txBody>
      </p:sp>
    </p:spTree>
    <p:extLst>
      <p:ext uri="{BB962C8B-B14F-4D97-AF65-F5344CB8AC3E}">
        <p14:creationId xmlns:p14="http://schemas.microsoft.com/office/powerpoint/2010/main" val="358012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矩形 1"/>
          <p:cNvSpPr/>
          <p:nvPr/>
        </p:nvSpPr>
        <p:spPr>
          <a:xfrm>
            <a:off x="548184" y="2426617"/>
            <a:ext cx="8064896" cy="1200329"/>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③若长数据类型转赋值给短数据类型，则舍弃高位数据，仅赋值低位数据。计算过程按照无符号数据计算。</a:t>
            </a:r>
            <a:endParaRPr lang="zh-CN" altLang="en-US" sz="2400" b="0" i="0" dirty="0">
              <a:effectLst/>
              <a:latin typeface="华文楷体" panose="02010600040101010101" pitchFamily="2" charset="-122"/>
              <a:ea typeface="华文楷体" panose="02010600040101010101" pitchFamily="2" charset="-122"/>
            </a:endParaRPr>
          </a:p>
        </p:txBody>
      </p:sp>
      <p:sp>
        <p:nvSpPr>
          <p:cNvPr id="7" name="矩形 6"/>
          <p:cNvSpPr/>
          <p:nvPr/>
        </p:nvSpPr>
        <p:spPr>
          <a:xfrm>
            <a:off x="560388" y="3633654"/>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8" name="矩形 7"/>
          <p:cNvSpPr/>
          <p:nvPr/>
        </p:nvSpPr>
        <p:spPr>
          <a:xfrm>
            <a:off x="1466405" y="3533392"/>
            <a:ext cx="7416824" cy="2862322"/>
          </a:xfrm>
          <a:prstGeom prst="rect">
            <a:avLst/>
          </a:prstGeom>
        </p:spPr>
        <p:txBody>
          <a:bodyPr wrap="square">
            <a:spAutoFit/>
          </a:bodyPr>
          <a:lstStyle/>
          <a:p>
            <a:pPr>
              <a:lnSpc>
                <a:spcPct val="150000"/>
              </a:lnSpc>
            </a:pP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a=0xFFFFF; </a:t>
            </a:r>
          </a:p>
          <a:p>
            <a:pPr>
              <a:lnSpc>
                <a:spcPct val="150000"/>
              </a:lnSpc>
            </a:pP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short b =0;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ｎ</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文本框 2"/>
          <p:cNvSpPr txBox="1"/>
          <p:nvPr/>
        </p:nvSpPr>
        <p:spPr>
          <a:xfrm>
            <a:off x="6156176" y="5229200"/>
            <a:ext cx="1592808" cy="584775"/>
          </a:xfrm>
          <a:prstGeom prst="rect">
            <a:avLst/>
          </a:prstGeom>
          <a:solidFill>
            <a:schemeClr val="accent1">
              <a:lumMod val="75000"/>
            </a:schemeClr>
          </a:solidFill>
        </p:spPr>
        <p:txBody>
          <a:bodyPr wrap="square" rtlCol="0">
            <a:spAutoFit/>
          </a:bodyPr>
          <a:lstStyle/>
          <a:p>
            <a:r>
              <a:rPr lang="en-US" altLang="zh-CN" sz="3200" dirty="0" err="1" smtClean="0">
                <a:latin typeface="Times New Roman" panose="02020603050405020304" pitchFamily="18" charset="0"/>
                <a:cs typeface="Times New Roman" panose="02020603050405020304" pitchFamily="18" charset="0"/>
              </a:rPr>
              <a:t>a+b</a:t>
            </a:r>
            <a:r>
              <a:rPr lang="en-US" altLang="zh-CN" sz="3200" dirty="0" smtClean="0">
                <a:latin typeface="Times New Roman" panose="02020603050405020304" pitchFamily="18" charset="0"/>
                <a:cs typeface="Times New Roman" panose="02020603050405020304" pitchFamily="18" charset="0"/>
              </a:rPr>
              <a:t> = -1</a:t>
            </a:r>
            <a:endParaRPr lang="zh-CN" altLang="en-US" sz="3200"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31</a:t>
            </a:fld>
            <a:endParaRPr lang="en-US" altLang="zh-CN"/>
          </a:p>
        </p:txBody>
      </p:sp>
    </p:spTree>
    <p:extLst>
      <p:ext uri="{BB962C8B-B14F-4D97-AF65-F5344CB8AC3E}">
        <p14:creationId xmlns:p14="http://schemas.microsoft.com/office/powerpoint/2010/main" val="251475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3" name="矩形 2"/>
          <p:cNvSpPr/>
          <p:nvPr/>
        </p:nvSpPr>
        <p:spPr>
          <a:xfrm>
            <a:off x="611560" y="2435175"/>
            <a:ext cx="8136904" cy="3262432"/>
          </a:xfrm>
          <a:prstGeom prst="rect">
            <a:avLst/>
          </a:prstGeom>
        </p:spPr>
        <p:txBody>
          <a:bodyPr wrap="square">
            <a:spAutoFit/>
          </a:bodyPr>
          <a:lstStyle/>
          <a:p>
            <a:pPr>
              <a:lnSpc>
                <a:spcPct val="150000"/>
              </a:lnSpc>
              <a:buFontTx/>
              <a:buNone/>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一个整数，如果其值在</a:t>
            </a:r>
            <a:r>
              <a:rPr lang="en-US" altLang="zh-CN" sz="2800" dirty="0">
                <a:latin typeface="华文楷体" panose="02010600040101010101" pitchFamily="2" charset="-122"/>
                <a:ea typeface="华文楷体" panose="02010600040101010101" pitchFamily="2" charset="-122"/>
              </a:rPr>
              <a:t>-32768</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+32767</a:t>
            </a:r>
            <a:r>
              <a:rPr lang="zh-CN" altLang="en-US" sz="2800" dirty="0">
                <a:latin typeface="华文楷体" panose="02010600040101010101" pitchFamily="2" charset="-122"/>
                <a:ea typeface="华文楷体" panose="02010600040101010101" pitchFamily="2" charset="-122"/>
              </a:rPr>
              <a:t>范围内，认为它是</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型，它可以赋值给</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型和</a:t>
            </a:r>
            <a:r>
              <a:rPr lang="en-US" altLang="zh-CN" sz="2800" dirty="0">
                <a:latin typeface="华文楷体" panose="02010600040101010101" pitchFamily="2" charset="-122"/>
                <a:ea typeface="华文楷体" panose="02010600040101010101" pitchFamily="2" charset="-122"/>
              </a:rPr>
              <a:t>long </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型变量</a:t>
            </a:r>
            <a:r>
              <a:rPr lang="zh-CN" altLang="en-US" sz="2800" dirty="0">
                <a:solidFill>
                  <a:srgbClr val="663300"/>
                </a:solidFill>
                <a:latin typeface="华文楷体" panose="02010600040101010101" pitchFamily="2" charset="-122"/>
                <a:ea typeface="华文楷体" panose="02010600040101010101" pitchFamily="2" charset="-122"/>
              </a:rPr>
              <a:t>。</a:t>
            </a:r>
          </a:p>
          <a:p>
            <a:pPr>
              <a:lnSpc>
                <a:spcPct val="150000"/>
              </a:lnSpc>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(2) </a:t>
            </a:r>
            <a:r>
              <a:rPr lang="zh-CN" altLang="en-US" sz="2800" dirty="0">
                <a:latin typeface="华文楷体" panose="02010600040101010101" pitchFamily="2" charset="-122"/>
                <a:ea typeface="华文楷体" panose="02010600040101010101" pitchFamily="2" charset="-122"/>
              </a:rPr>
              <a:t>一个整数，如果其值超过了上述范围，而在</a:t>
            </a:r>
            <a:r>
              <a:rPr lang="en-US" altLang="zh-CN" sz="2800" dirty="0">
                <a:latin typeface="华文楷体" panose="02010600040101010101" pitchFamily="2" charset="-122"/>
                <a:ea typeface="华文楷体" panose="02010600040101010101" pitchFamily="2" charset="-122"/>
              </a:rPr>
              <a:t>-2147483637</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+2147483647</a:t>
            </a:r>
            <a:r>
              <a:rPr lang="zh-CN" altLang="en-US" sz="2800" dirty="0">
                <a:latin typeface="华文楷体" panose="02010600040101010101" pitchFamily="2" charset="-122"/>
                <a:ea typeface="华文楷体" panose="02010600040101010101" pitchFamily="2" charset="-122"/>
              </a:rPr>
              <a:t>范围内，则认为它是为长整型。可以将它赋值给一个</a:t>
            </a:r>
            <a:r>
              <a:rPr lang="en-US" altLang="zh-CN" sz="2800" dirty="0">
                <a:latin typeface="华文楷体" panose="02010600040101010101" pitchFamily="2" charset="-122"/>
                <a:ea typeface="华文楷体" panose="02010600040101010101" pitchFamily="2" charset="-122"/>
              </a:rPr>
              <a:t>long </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型变量。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32</a:t>
            </a:fld>
            <a:endParaRPr lang="en-US" altLang="zh-CN"/>
          </a:p>
        </p:txBody>
      </p:sp>
    </p:spTree>
    <p:extLst>
      <p:ext uri="{BB962C8B-B14F-4D97-AF65-F5344CB8AC3E}">
        <p14:creationId xmlns:p14="http://schemas.microsoft.com/office/powerpoint/2010/main" val="366945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3" name="矩形 2"/>
          <p:cNvSpPr/>
          <p:nvPr/>
        </p:nvSpPr>
        <p:spPr>
          <a:xfrm>
            <a:off x="611560" y="2435175"/>
            <a:ext cx="8136904" cy="3970318"/>
          </a:xfrm>
          <a:prstGeom prst="rect">
            <a:avLst/>
          </a:prstGeom>
        </p:spPr>
        <p:txBody>
          <a:bodyPr wrap="square">
            <a:spAutoFit/>
          </a:bodyPr>
          <a:lstStyle/>
          <a:p>
            <a:pPr>
              <a:lnSpc>
                <a:spcPct val="150000"/>
              </a:lnSpc>
              <a:buFontTx/>
              <a:buNone/>
            </a:pPr>
            <a:r>
              <a:rPr lang="en-US" altLang="zh-CN" sz="2800" dirty="0" smtClean="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在一个整常量后面加一个字母</a:t>
            </a:r>
            <a:r>
              <a:rPr lang="en-US" altLang="zh-CN" sz="2800" dirty="0">
                <a:latin typeface="华文楷体" panose="02010600040101010101" pitchFamily="2" charset="-122"/>
                <a:ea typeface="华文楷体" panose="02010600040101010101" pitchFamily="2" charset="-122"/>
              </a:rPr>
              <a:t>l</a:t>
            </a:r>
            <a:r>
              <a:rPr lang="zh-CN" altLang="en-US" sz="2800" dirty="0">
                <a:latin typeface="华文楷体" panose="02010600040101010101" pitchFamily="2" charset="-122"/>
                <a:ea typeface="华文楷体" panose="02010600040101010101" pitchFamily="2" charset="-122"/>
              </a:rPr>
              <a:t>或</a:t>
            </a:r>
            <a:r>
              <a:rPr lang="en-US" altLang="zh-CN" sz="2800" dirty="0">
                <a:latin typeface="华文楷体" panose="02010600040101010101" pitchFamily="2" charset="-122"/>
                <a:ea typeface="华文楷体" panose="02010600040101010101" pitchFamily="2" charset="-122"/>
              </a:rPr>
              <a:t>L</a:t>
            </a:r>
            <a:r>
              <a:rPr lang="zh-CN" altLang="en-US" sz="2800" dirty="0">
                <a:latin typeface="华文楷体" panose="02010600040101010101" pitchFamily="2" charset="-122"/>
                <a:ea typeface="华文楷体" panose="02010600040101010101" pitchFamily="2" charset="-122"/>
              </a:rPr>
              <a:t>，则认为是</a:t>
            </a:r>
            <a:r>
              <a:rPr lang="en-US" altLang="zh-CN" sz="2800" dirty="0">
                <a:latin typeface="华文楷体" panose="02010600040101010101" pitchFamily="2" charset="-122"/>
                <a:ea typeface="华文楷体" panose="02010600040101010101" pitchFamily="2" charset="-122"/>
              </a:rPr>
              <a:t>long </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型常量，例如</a:t>
            </a:r>
            <a:r>
              <a:rPr lang="en-US" altLang="zh-CN" sz="2800" dirty="0">
                <a:latin typeface="华文楷体" panose="02010600040101010101" pitchFamily="2" charset="-122"/>
                <a:ea typeface="华文楷体" panose="02010600040101010101" pitchFamily="2" charset="-122"/>
              </a:rPr>
              <a:t>123l</a:t>
            </a:r>
            <a:r>
              <a:rPr lang="zh-CN" altLang="en-US" sz="2800" dirty="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432L</a:t>
            </a:r>
            <a:r>
              <a:rPr lang="zh-CN" altLang="en-US" sz="2800" dirty="0" smtClean="0">
                <a:latin typeface="华文楷体" panose="02010600040101010101" pitchFamily="2" charset="-122"/>
                <a:ea typeface="华文楷体" panose="02010600040101010101" pitchFamily="2" charset="-122"/>
              </a:rPr>
              <a:t>，这用于</a:t>
            </a:r>
            <a:r>
              <a:rPr lang="zh-CN" altLang="en-US" sz="2800" dirty="0">
                <a:latin typeface="华文楷体" panose="02010600040101010101" pitchFamily="2" charset="-122"/>
                <a:ea typeface="华文楷体" panose="02010600040101010101" pitchFamily="2" charset="-122"/>
              </a:rPr>
              <a:t>函数</a:t>
            </a:r>
            <a:r>
              <a:rPr lang="zh-CN" altLang="en-US" sz="2800" dirty="0" smtClean="0">
                <a:latin typeface="华文楷体" panose="02010600040101010101" pitchFamily="2" charset="-122"/>
                <a:ea typeface="华文楷体" panose="02010600040101010101" pitchFamily="2" charset="-122"/>
              </a:rPr>
              <a:t>调用中，因为函数要求形参和实参的数据类型相同。</a:t>
            </a:r>
            <a:endParaRPr lang="en-US" altLang="zh-CN" sz="2800" dirty="0">
              <a:solidFill>
                <a:srgbClr val="663300"/>
              </a:solidFill>
              <a:latin typeface="华文楷体" panose="02010600040101010101" pitchFamily="2" charset="-122"/>
              <a:ea typeface="华文楷体" panose="02010600040101010101" pitchFamily="2" charset="-122"/>
            </a:endParaRPr>
          </a:p>
          <a:p>
            <a:pPr>
              <a:lnSpc>
                <a:spcPct val="150000"/>
              </a:lnSpc>
              <a:buFontTx/>
              <a:buNone/>
            </a:pPr>
            <a:r>
              <a:rPr lang="en-US" altLang="zh-CN" sz="2800" dirty="0" smtClean="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一个整常量后面加一个字母</a:t>
            </a:r>
            <a:r>
              <a:rPr lang="en-AU" altLang="zh-CN" sz="2800" dirty="0">
                <a:latin typeface="华文楷体" panose="02010600040101010101" pitchFamily="2" charset="-122"/>
                <a:ea typeface="华文楷体" panose="02010600040101010101" pitchFamily="2" charset="-122"/>
              </a:rPr>
              <a:t>u</a:t>
            </a:r>
            <a:r>
              <a:rPr lang="zh-CN" altLang="en-US" sz="2800" dirty="0">
                <a:latin typeface="华文楷体" panose="02010600040101010101" pitchFamily="2" charset="-122"/>
                <a:ea typeface="华文楷体" panose="02010600040101010101" pitchFamily="2" charset="-122"/>
              </a:rPr>
              <a:t>或</a:t>
            </a:r>
            <a:r>
              <a:rPr lang="en-AU" altLang="zh-CN" sz="2800" dirty="0">
                <a:latin typeface="华文楷体" panose="02010600040101010101" pitchFamily="2" charset="-122"/>
                <a:ea typeface="华文楷体" panose="02010600040101010101" pitchFamily="2" charset="-122"/>
              </a:rPr>
              <a:t>U</a:t>
            </a:r>
            <a:r>
              <a:rPr lang="zh-CN" altLang="en-AU"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认为是</a:t>
            </a:r>
            <a:r>
              <a:rPr lang="en-AU" altLang="zh-CN" sz="2800" dirty="0">
                <a:latin typeface="华文楷体" panose="02010600040101010101" pitchFamily="2" charset="-122"/>
                <a:ea typeface="华文楷体" panose="02010600040101010101" pitchFamily="2" charset="-122"/>
              </a:rPr>
              <a:t>unsigned </a:t>
            </a:r>
            <a:r>
              <a:rPr lang="en-AU"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型，如</a:t>
            </a:r>
            <a:r>
              <a:rPr lang="en-US" altLang="zh-CN" sz="2800" dirty="0">
                <a:latin typeface="华文楷体" panose="02010600040101010101" pitchFamily="2" charset="-122"/>
                <a:ea typeface="华文楷体" panose="02010600040101010101" pitchFamily="2" charset="-122"/>
              </a:rPr>
              <a:t>12345</a:t>
            </a:r>
            <a:r>
              <a:rPr lang="en-AU" altLang="zh-CN" sz="2800" dirty="0">
                <a:latin typeface="华文楷体" panose="02010600040101010101" pitchFamily="2" charset="-122"/>
                <a:ea typeface="华文楷体" panose="02010600040101010101" pitchFamily="2" charset="-122"/>
              </a:rPr>
              <a:t>u</a:t>
            </a:r>
            <a:r>
              <a:rPr lang="zh-CN" altLang="en-US" sz="2800" dirty="0">
                <a:latin typeface="华文楷体" panose="02010600040101010101" pitchFamily="2" charset="-122"/>
                <a:ea typeface="华文楷体" panose="02010600040101010101" pitchFamily="2" charset="-122"/>
              </a:rPr>
              <a:t>在内存中按</a:t>
            </a:r>
            <a:r>
              <a:rPr lang="en-AU" altLang="zh-CN" sz="2800" dirty="0">
                <a:latin typeface="华文楷体" panose="02010600040101010101" pitchFamily="2" charset="-122"/>
                <a:ea typeface="华文楷体" panose="02010600040101010101" pitchFamily="2" charset="-122"/>
              </a:rPr>
              <a:t>unsigned </a:t>
            </a:r>
            <a:r>
              <a:rPr lang="en-AU"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规定的方式</a:t>
            </a:r>
            <a:r>
              <a:rPr lang="zh-CN" altLang="en-US" sz="2800" dirty="0" smtClean="0">
                <a:latin typeface="华文楷体" panose="02010600040101010101" pitchFamily="2" charset="-122"/>
                <a:ea typeface="华文楷体" panose="02010600040101010101" pitchFamily="2" charset="-122"/>
              </a:rPr>
              <a:t>存放。</a:t>
            </a:r>
            <a:endParaRPr lang="zh-CN" altLang="en-US" sz="28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33</a:t>
            </a:fld>
            <a:endParaRPr lang="en-US" altLang="zh-CN"/>
          </a:p>
        </p:txBody>
      </p:sp>
    </p:spTree>
    <p:extLst>
      <p:ext uri="{BB962C8B-B14F-4D97-AF65-F5344CB8AC3E}">
        <p14:creationId xmlns:p14="http://schemas.microsoft.com/office/powerpoint/2010/main" val="178765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Tree>
    <p:extLst>
      <p:ext uri="{BB962C8B-B14F-4D97-AF65-F5344CB8AC3E}">
        <p14:creationId xmlns:p14="http://schemas.microsoft.com/office/powerpoint/2010/main" val="275281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par>
                                <p:cTn id="28" presetID="6" presetClass="emph" presetSubtype="0" fill="hold" nodeType="withEffect">
                                  <p:stCondLst>
                                    <p:cond delay="0"/>
                                  </p:stCondLst>
                                  <p:childTnLst>
                                    <p:animScale>
                                      <p:cBhvr>
                                        <p:cTn id="29" dur="2000" fill="hold"/>
                                        <p:tgtEl>
                                          <p:spTgt spid="26"/>
                                        </p:tgtEl>
                                      </p:cBhvr>
                                      <p:by x="150000" y="150000"/>
                                    </p:animScale>
                                  </p:childTnLst>
                                </p:cTn>
                              </p:par>
                              <p:par>
                                <p:cTn id="30" presetID="10" presetClass="exit" presetSubtype="0" fill="hold"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浮点型常量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7" name="Text Box 4"/>
          <p:cNvSpPr txBox="1">
            <a:spLocks noChangeArrowheads="1"/>
          </p:cNvSpPr>
          <p:nvPr/>
        </p:nvSpPr>
        <p:spPr bwMode="auto">
          <a:xfrm>
            <a:off x="698277" y="2874606"/>
            <a:ext cx="1258976" cy="9562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l" eaLnBrk="0" hangingPunct="0"/>
            <a:r>
              <a:rPr kumimoji="1" lang="zh-CN" altLang="en-US" sz="2800" b="1" dirty="0">
                <a:latin typeface="华文楷体" panose="02010600040101010101" pitchFamily="2" charset="-122"/>
                <a:ea typeface="华文楷体" panose="02010600040101010101" pitchFamily="2" charset="-122"/>
              </a:rPr>
              <a:t>两种表</a:t>
            </a:r>
          </a:p>
          <a:p>
            <a:pPr algn="l" eaLnBrk="0" hangingPunct="0"/>
            <a:r>
              <a:rPr kumimoji="1" lang="zh-CN" altLang="en-US" sz="2800" b="1" dirty="0">
                <a:latin typeface="华文楷体" panose="02010600040101010101" pitchFamily="2" charset="-122"/>
                <a:ea typeface="华文楷体" panose="02010600040101010101" pitchFamily="2" charset="-122"/>
              </a:rPr>
              <a:t>示形式</a:t>
            </a:r>
            <a:endParaRPr kumimoji="1" lang="zh-CN" altLang="en-US" sz="2800" dirty="0">
              <a:latin typeface="华文楷体" panose="02010600040101010101" pitchFamily="2" charset="-122"/>
              <a:ea typeface="华文楷体" panose="02010600040101010101" pitchFamily="2" charset="-122"/>
            </a:endParaRPr>
          </a:p>
        </p:txBody>
      </p:sp>
      <p:sp>
        <p:nvSpPr>
          <p:cNvPr id="8" name="AutoShape 5"/>
          <p:cNvSpPr>
            <a:spLocks/>
          </p:cNvSpPr>
          <p:nvPr/>
        </p:nvSpPr>
        <p:spPr bwMode="auto">
          <a:xfrm>
            <a:off x="2069877" y="2889200"/>
            <a:ext cx="381000" cy="1068387"/>
          </a:xfrm>
          <a:prstGeom prst="leftBrace">
            <a:avLst>
              <a:gd name="adj1" fmla="val 2336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800">
              <a:latin typeface="华文楷体" panose="02010600040101010101" pitchFamily="2" charset="-122"/>
              <a:ea typeface="华文楷体" panose="02010600040101010101" pitchFamily="2" charset="-122"/>
            </a:endParaRPr>
          </a:p>
        </p:txBody>
      </p:sp>
      <p:sp>
        <p:nvSpPr>
          <p:cNvPr id="9" name="Text Box 6"/>
          <p:cNvSpPr txBox="1">
            <a:spLocks noChangeArrowheads="1"/>
          </p:cNvSpPr>
          <p:nvPr/>
        </p:nvSpPr>
        <p:spPr bwMode="auto">
          <a:xfrm>
            <a:off x="2646898" y="3408261"/>
            <a:ext cx="3500487" cy="67929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eaLnBrk="0" hangingPunct="0">
              <a:lnSpc>
                <a:spcPct val="150000"/>
              </a:lnSpc>
            </a:pPr>
            <a:r>
              <a:rPr kumimoji="1" lang="zh-CN" altLang="en-US" sz="2800" b="1" dirty="0" smtClean="0">
                <a:latin typeface="华文楷体" panose="02010600040101010101" pitchFamily="2" charset="-122"/>
                <a:ea typeface="华文楷体" panose="02010600040101010101" pitchFamily="2" charset="-122"/>
              </a:rPr>
              <a:t>指数            </a:t>
            </a:r>
            <a:r>
              <a:rPr kumimoji="1" lang="en-US" altLang="zh-CN" sz="2800" b="1" dirty="0" smtClean="0">
                <a:latin typeface="华文楷体" panose="02010600040101010101" pitchFamily="2" charset="-122"/>
                <a:ea typeface="华文楷体" panose="02010600040101010101" pitchFamily="2" charset="-122"/>
              </a:rPr>
              <a:t>1.23</a:t>
            </a:r>
            <a:r>
              <a:rPr kumimoji="1" lang="en-US" altLang="en-US" sz="2800" b="1" dirty="0" smtClean="0">
                <a:latin typeface="华文楷体" panose="02010600040101010101" pitchFamily="2" charset="-122"/>
                <a:ea typeface="华文楷体" panose="02010600040101010101" pitchFamily="2" charset="-122"/>
              </a:rPr>
              <a:t>e-1</a:t>
            </a:r>
            <a:endParaRPr kumimoji="1" lang="zh-CN" altLang="en-US" sz="2800" b="1" dirty="0">
              <a:latin typeface="华文楷体" panose="02010600040101010101" pitchFamily="2" charset="-122"/>
              <a:ea typeface="华文楷体" panose="02010600040101010101" pitchFamily="2" charset="-122"/>
            </a:endParaRPr>
          </a:p>
        </p:txBody>
      </p:sp>
      <p:sp>
        <p:nvSpPr>
          <p:cNvPr id="2" name="矩形 1"/>
          <p:cNvSpPr/>
          <p:nvPr/>
        </p:nvSpPr>
        <p:spPr>
          <a:xfrm>
            <a:off x="2563501" y="2433231"/>
            <a:ext cx="2911374" cy="677108"/>
          </a:xfrm>
          <a:prstGeom prst="rect">
            <a:avLst/>
          </a:prstGeom>
        </p:spPr>
        <p:txBody>
          <a:bodyPr wrap="none">
            <a:spAutoFit/>
          </a:bodyPr>
          <a:lstStyle/>
          <a:p>
            <a:pPr eaLnBrk="0" hangingPunct="0">
              <a:lnSpc>
                <a:spcPct val="150000"/>
              </a:lnSpc>
            </a:pPr>
            <a:r>
              <a:rPr kumimoji="1" lang="zh-CN" altLang="en-US" sz="2800" b="1" dirty="0">
                <a:latin typeface="华文楷体" panose="02010600040101010101" pitchFamily="2" charset="-122"/>
                <a:ea typeface="华文楷体" panose="02010600040101010101" pitchFamily="2" charset="-122"/>
              </a:rPr>
              <a:t>十进制小数  </a:t>
            </a:r>
            <a:r>
              <a:rPr kumimoji="1" lang="en-US" altLang="zh-CN" sz="2800" b="1" dirty="0">
                <a:latin typeface="华文楷体" panose="02010600040101010101" pitchFamily="2" charset="-122"/>
                <a:ea typeface="华文楷体" panose="02010600040101010101" pitchFamily="2" charset="-122"/>
              </a:rPr>
              <a:t>0.123</a:t>
            </a:r>
          </a:p>
        </p:txBody>
      </p:sp>
      <p:sp>
        <p:nvSpPr>
          <p:cNvPr id="5" name="矩形 4"/>
          <p:cNvSpPr/>
          <p:nvPr/>
        </p:nvSpPr>
        <p:spPr>
          <a:xfrm>
            <a:off x="698277" y="4290930"/>
            <a:ext cx="7574205" cy="954107"/>
          </a:xfrm>
          <a:prstGeom prst="rect">
            <a:avLst/>
          </a:prstGeom>
        </p:spPr>
        <p:txBody>
          <a:bodyPr wrap="square">
            <a:spAutoFit/>
          </a:bodyPr>
          <a:lstStyle/>
          <a:p>
            <a:pPr>
              <a:buFontTx/>
              <a:buNone/>
            </a:pPr>
            <a:r>
              <a:rPr lang="zh-CN" altLang="en-US" sz="2800" b="1" u="sng" dirty="0">
                <a:solidFill>
                  <a:srgbClr val="CC0000"/>
                </a:solidFill>
                <a:latin typeface="华文楷体" panose="02010600040101010101" pitchFamily="2" charset="-122"/>
                <a:ea typeface="华文楷体" panose="02010600040101010101" pitchFamily="2" charset="-122"/>
              </a:rPr>
              <a:t>注意</a:t>
            </a:r>
            <a:r>
              <a:rPr lang="en-US" altLang="zh-CN" sz="2800" b="1" u="sng" dirty="0" smtClean="0">
                <a:solidFill>
                  <a:srgbClr val="CC0000"/>
                </a:solidFill>
                <a:latin typeface="华文楷体" panose="02010600040101010101" pitchFamily="2" charset="-122"/>
                <a:ea typeface="华文楷体" panose="02010600040101010101" pitchFamily="2" charset="-122"/>
              </a:rPr>
              <a:t>: </a:t>
            </a:r>
            <a:r>
              <a:rPr lang="zh-CN" altLang="en-US" sz="2800" dirty="0" smtClean="0">
                <a:solidFill>
                  <a:srgbClr val="000099"/>
                </a:solidFill>
                <a:latin typeface="华文楷体" panose="02010600040101010101" pitchFamily="2" charset="-122"/>
                <a:ea typeface="华文楷体" panose="02010600040101010101" pitchFamily="2" charset="-122"/>
              </a:rPr>
              <a:t>字母</a:t>
            </a:r>
            <a:r>
              <a:rPr lang="en-US" altLang="zh-CN" sz="2800" dirty="0">
                <a:solidFill>
                  <a:srgbClr val="000099"/>
                </a:solidFill>
                <a:latin typeface="华文楷体" panose="02010600040101010101" pitchFamily="2" charset="-122"/>
                <a:ea typeface="华文楷体" panose="02010600040101010101" pitchFamily="2" charset="-122"/>
              </a:rPr>
              <a:t>e(</a:t>
            </a:r>
            <a:r>
              <a:rPr lang="zh-CN" altLang="en-US" sz="2800" dirty="0">
                <a:solidFill>
                  <a:srgbClr val="000099"/>
                </a:solidFill>
                <a:latin typeface="华文楷体" panose="02010600040101010101" pitchFamily="2" charset="-122"/>
                <a:ea typeface="华文楷体" panose="02010600040101010101" pitchFamily="2" charset="-122"/>
              </a:rPr>
              <a:t>或</a:t>
            </a:r>
            <a:r>
              <a:rPr lang="en-US" altLang="zh-CN" sz="2800" dirty="0">
                <a:solidFill>
                  <a:srgbClr val="000099"/>
                </a:solidFill>
                <a:latin typeface="华文楷体" panose="02010600040101010101" pitchFamily="2" charset="-122"/>
                <a:ea typeface="华文楷体" panose="02010600040101010101" pitchFamily="2" charset="-122"/>
              </a:rPr>
              <a:t>E)</a:t>
            </a:r>
            <a:r>
              <a:rPr lang="zh-CN" altLang="en-US" sz="2800" dirty="0">
                <a:solidFill>
                  <a:srgbClr val="000099"/>
                </a:solidFill>
                <a:latin typeface="华文楷体" panose="02010600040101010101" pitchFamily="2" charset="-122"/>
                <a:ea typeface="华文楷体" panose="02010600040101010101" pitchFamily="2" charset="-122"/>
              </a:rPr>
              <a:t>之前必须有数字，且</a:t>
            </a:r>
            <a:r>
              <a:rPr lang="en-US" altLang="zh-CN" sz="2800" dirty="0">
                <a:solidFill>
                  <a:srgbClr val="000099"/>
                </a:solidFill>
                <a:latin typeface="华文楷体" panose="02010600040101010101" pitchFamily="2" charset="-122"/>
                <a:ea typeface="华文楷体" panose="02010600040101010101" pitchFamily="2" charset="-122"/>
              </a:rPr>
              <a:t>e</a:t>
            </a:r>
            <a:r>
              <a:rPr lang="zh-CN" altLang="en-US" sz="2800" dirty="0">
                <a:solidFill>
                  <a:srgbClr val="000099"/>
                </a:solidFill>
                <a:latin typeface="华文楷体" panose="02010600040101010101" pitchFamily="2" charset="-122"/>
                <a:ea typeface="华文楷体" panose="02010600040101010101" pitchFamily="2" charset="-122"/>
              </a:rPr>
              <a:t>后面的指数必须为</a:t>
            </a:r>
            <a:r>
              <a:rPr lang="zh-CN" altLang="en-US" sz="2800" dirty="0" smtClean="0">
                <a:solidFill>
                  <a:srgbClr val="000099"/>
                </a:solidFill>
                <a:latin typeface="华文楷体" panose="02010600040101010101" pitchFamily="2" charset="-122"/>
                <a:ea typeface="华文楷体" panose="02010600040101010101" pitchFamily="2" charset="-122"/>
              </a:rPr>
              <a:t>整数。</a:t>
            </a:r>
            <a:endParaRPr lang="zh-CN" altLang="en-US" sz="2800" dirty="0">
              <a:solidFill>
                <a:srgbClr val="000099"/>
              </a:solidFill>
              <a:latin typeface="华文楷体" panose="02010600040101010101" pitchFamily="2" charset="-122"/>
              <a:ea typeface="华文楷体" panose="02010600040101010101" pitchFamily="2" charset="-122"/>
            </a:endParaRPr>
          </a:p>
        </p:txBody>
      </p:sp>
      <p:sp>
        <p:nvSpPr>
          <p:cNvPr id="6" name="矩形 5"/>
          <p:cNvSpPr/>
          <p:nvPr/>
        </p:nvSpPr>
        <p:spPr>
          <a:xfrm>
            <a:off x="300039" y="5236329"/>
            <a:ext cx="8194203" cy="584775"/>
          </a:xfrm>
          <a:prstGeom prst="rect">
            <a:avLst/>
          </a:prstGeom>
        </p:spPr>
        <p:txBody>
          <a:bodyPr wrap="square">
            <a:spAutoFit/>
          </a:bodyPr>
          <a:lstStyle/>
          <a:p>
            <a:pPr lvl="1" eaLnBrk="0" hangingPunct="0"/>
            <a:r>
              <a:rPr kumimoji="1" lang="en-US" altLang="zh-CN" sz="3200" b="1" dirty="0">
                <a:effectLst>
                  <a:outerShdw blurRad="38100" dist="38100" dir="2700000" algn="tl">
                    <a:srgbClr val="C0C0C0"/>
                  </a:outerShdw>
                </a:effectLst>
                <a:latin typeface="宋体" panose="02010600030101010101" pitchFamily="2" charset="-122"/>
              </a:rPr>
              <a:t>1e3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1.8e-3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-123e-6</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-.1e-3</a:t>
            </a:r>
          </a:p>
        </p:txBody>
      </p:sp>
      <p:sp>
        <p:nvSpPr>
          <p:cNvPr id="14" name="Rectangle 11"/>
          <p:cNvSpPr>
            <a:spLocks noChangeArrowheads="1"/>
          </p:cNvSpPr>
          <p:nvPr/>
        </p:nvSpPr>
        <p:spPr bwMode="auto">
          <a:xfrm>
            <a:off x="6660232" y="5166423"/>
            <a:ext cx="765175" cy="8239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b="1" dirty="0">
                <a:solidFill>
                  <a:schemeClr val="accent2"/>
                </a:solidFill>
              </a:rPr>
              <a:t> </a:t>
            </a:r>
            <a:r>
              <a:rPr kumimoji="1" lang="zh-CN" altLang="zh-CN" sz="4800" b="1" dirty="0">
                <a:solidFill>
                  <a:schemeClr val="accent2"/>
                </a:solidFill>
                <a:sym typeface="Wingdings 2" panose="05020102010507070707" pitchFamily="18" charset="2"/>
              </a:rPr>
              <a:t></a:t>
            </a:r>
            <a:endParaRPr kumimoji="1" lang="en-US" altLang="zh-CN" sz="4800" b="1" dirty="0">
              <a:solidFill>
                <a:schemeClr val="accent2"/>
              </a:solidFill>
              <a:sym typeface="Monotype Sorts" pitchFamily="2" charset="2"/>
            </a:endParaRPr>
          </a:p>
        </p:txBody>
      </p:sp>
      <p:sp>
        <p:nvSpPr>
          <p:cNvPr id="15" name="Rectangle 9"/>
          <p:cNvSpPr>
            <a:spLocks noChangeArrowheads="1"/>
          </p:cNvSpPr>
          <p:nvPr/>
        </p:nvSpPr>
        <p:spPr bwMode="auto">
          <a:xfrm>
            <a:off x="300039" y="6064999"/>
            <a:ext cx="4777270" cy="5847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eaLnBrk="0" hangingPunct="0"/>
            <a:r>
              <a:rPr kumimoji="1" lang="en-US" altLang="zh-CN" sz="3200" b="1" dirty="0" smtClean="0">
                <a:effectLst>
                  <a:outerShdw blurRad="38100" dist="38100" dir="2700000" algn="tl">
                    <a:srgbClr val="C0C0C0"/>
                  </a:outerShdw>
                </a:effectLst>
                <a:latin typeface="宋体" panose="02010600030101010101" pitchFamily="2" charset="-122"/>
              </a:rPr>
              <a:t>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2.1e3.5</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e </a:t>
            </a:r>
          </a:p>
        </p:txBody>
      </p:sp>
      <p:sp>
        <p:nvSpPr>
          <p:cNvPr id="16" name="Rectangle 12"/>
          <p:cNvSpPr>
            <a:spLocks noChangeArrowheads="1"/>
          </p:cNvSpPr>
          <p:nvPr/>
        </p:nvSpPr>
        <p:spPr bwMode="auto">
          <a:xfrm>
            <a:off x="5242932" y="5842949"/>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35</a:t>
            </a:fld>
            <a:endParaRPr lang="en-US" altLang="zh-CN"/>
          </a:p>
        </p:txBody>
      </p:sp>
    </p:spTree>
    <p:extLst>
      <p:ext uri="{BB962C8B-B14F-4D97-AF65-F5344CB8AC3E}">
        <p14:creationId xmlns:p14="http://schemas.microsoft.com/office/powerpoint/2010/main" val="236871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2" grpId="0"/>
      <p:bldP spid="5" grpId="0"/>
      <p:bldP spid="6" grpId="0"/>
      <p:bldP spid="14"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浮点型常量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35175"/>
            <a:ext cx="7732930" cy="1384995"/>
          </a:xfrm>
          <a:prstGeom prst="rect">
            <a:avLst/>
          </a:prstGeom>
        </p:spPr>
        <p:txBody>
          <a:bodyPr wrap="square">
            <a:spAutoFit/>
          </a:bodyPr>
          <a:lstStyle/>
          <a:p>
            <a:pPr>
              <a:buFontTx/>
              <a:buNone/>
            </a:pPr>
            <a:r>
              <a:rPr lang="zh-CN" altLang="en-US" sz="2800" b="1" dirty="0">
                <a:solidFill>
                  <a:srgbClr val="000099"/>
                </a:solidFill>
                <a:latin typeface="华文楷体" panose="02010600040101010101" pitchFamily="2" charset="-122"/>
                <a:ea typeface="华文楷体" panose="02010600040101010101" pitchFamily="2" charset="-122"/>
              </a:rPr>
              <a:t>标准化的指数形式</a:t>
            </a:r>
            <a:r>
              <a:rPr lang="zh-CN" altLang="en-US" sz="2800" b="1" dirty="0" smtClean="0">
                <a:solidFill>
                  <a:srgbClr val="000099"/>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在</a:t>
            </a:r>
            <a:r>
              <a:rPr lang="zh-CN" altLang="en-US" sz="2800" dirty="0">
                <a:latin typeface="华文楷体" panose="02010600040101010101" pitchFamily="2" charset="-122"/>
                <a:ea typeface="华文楷体" panose="02010600040101010101" pitchFamily="2" charset="-122"/>
              </a:rPr>
              <a:t>字母</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（或</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）之前的小数部分中，小数点</a:t>
            </a:r>
            <a:r>
              <a:rPr lang="zh-CN" altLang="en-US" sz="2800" dirty="0" smtClean="0">
                <a:latin typeface="华文楷体" panose="02010600040101010101" pitchFamily="2" charset="-122"/>
                <a:ea typeface="华文楷体" panose="02010600040101010101" pitchFamily="2" charset="-122"/>
              </a:rPr>
              <a:t>左边应有一位（且只能有一位）非零的数字。</a:t>
            </a:r>
            <a:endParaRPr lang="zh-CN" altLang="en-US" sz="2800" dirty="0">
              <a:latin typeface="华文楷体" panose="02010600040101010101" pitchFamily="2" charset="-122"/>
              <a:ea typeface="华文楷体" panose="02010600040101010101" pitchFamily="2" charset="-122"/>
            </a:endParaRPr>
          </a:p>
        </p:txBody>
      </p:sp>
      <p:sp>
        <p:nvSpPr>
          <p:cNvPr id="11" name="矩形 10"/>
          <p:cNvSpPr/>
          <p:nvPr/>
        </p:nvSpPr>
        <p:spPr>
          <a:xfrm>
            <a:off x="683568" y="4023978"/>
            <a:ext cx="7704856" cy="2031325"/>
          </a:xfrm>
          <a:prstGeom prst="rect">
            <a:avLst/>
          </a:prstGeom>
        </p:spPr>
        <p:txBody>
          <a:bodyPr wrap="square">
            <a:spAutoFit/>
          </a:bodyPr>
          <a:lstStyle/>
          <a:p>
            <a:pPr>
              <a:lnSpc>
                <a:spcPct val="150000"/>
              </a:lnSpc>
              <a:buFontTx/>
              <a:buNone/>
            </a:pPr>
            <a:r>
              <a:rPr lang="zh-CN" altLang="en-US" sz="2800" b="1" dirty="0">
                <a:latin typeface="华文楷体" panose="02010600040101010101" pitchFamily="2" charset="-122"/>
                <a:ea typeface="华文楷体" panose="02010600040101010101" pitchFamily="2" charset="-122"/>
              </a:rPr>
              <a:t>例如</a:t>
            </a:r>
            <a:r>
              <a:rPr lang="en-US" altLang="zh-CN" sz="2800" b="1"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123.456</a:t>
            </a:r>
            <a:r>
              <a:rPr lang="zh-CN" altLang="en-US" sz="2800" dirty="0">
                <a:latin typeface="华文楷体" panose="02010600040101010101" pitchFamily="2" charset="-122"/>
                <a:ea typeface="华文楷体" panose="02010600040101010101" pitchFamily="2" charset="-122"/>
              </a:rPr>
              <a:t>可以表示为</a:t>
            </a:r>
            <a:r>
              <a:rPr lang="zh-CN" altLang="en-US" sz="2800" dirty="0" smtClean="0">
                <a:latin typeface="华文楷体" panose="02010600040101010101" pitchFamily="2" charset="-122"/>
                <a:ea typeface="华文楷体" panose="02010600040101010101" pitchFamily="2" charset="-122"/>
              </a:rPr>
              <a:t>：</a:t>
            </a:r>
            <a:r>
              <a:rPr lang="en-US" altLang="zh-CN" sz="2800" b="1" u="sng" dirty="0" smtClean="0">
                <a:solidFill>
                  <a:srgbClr val="0000FF"/>
                </a:solidFill>
                <a:latin typeface="华文楷体" panose="02010600040101010101" pitchFamily="2" charset="-122"/>
                <a:ea typeface="华文楷体" panose="02010600040101010101" pitchFamily="2" charset="-122"/>
              </a:rPr>
              <a:t>123.456e0</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12.3456e1</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1.23456e2</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0.123456e3</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0.0123456e4</a:t>
            </a:r>
            <a:r>
              <a:rPr lang="en-US" altLang="zh-CN" sz="2800" dirty="0">
                <a:latin typeface="华文楷体" panose="02010600040101010101" pitchFamily="2" charset="-122"/>
                <a:ea typeface="华文楷体" panose="02010600040101010101" pitchFamily="2" charset="-122"/>
              </a:rPr>
              <a:t>, </a:t>
            </a:r>
            <a:r>
              <a:rPr lang="en-US" altLang="zh-CN" sz="2800" b="1" u="sng" dirty="0" smtClean="0">
                <a:solidFill>
                  <a:srgbClr val="0000FF"/>
                </a:solidFill>
                <a:latin typeface="华文楷体" panose="02010600040101010101" pitchFamily="2" charset="-122"/>
                <a:ea typeface="华文楷体" panose="02010600040101010101" pitchFamily="2" charset="-122"/>
              </a:rPr>
              <a:t>0.00123456e5</a:t>
            </a:r>
            <a:endParaRPr lang="en-US" altLang="zh-CN" sz="2800" b="1" u="sng" dirty="0">
              <a:solidFill>
                <a:srgbClr val="0000FF"/>
              </a:solidFill>
              <a:latin typeface="华文楷体" panose="02010600040101010101" pitchFamily="2" charset="-122"/>
              <a:ea typeface="华文楷体" panose="02010600040101010101" pitchFamily="2" charset="-122"/>
            </a:endParaRPr>
          </a:p>
          <a:p>
            <a:pPr>
              <a:lnSpc>
                <a:spcPct val="150000"/>
              </a:lnSpc>
              <a:buFontTx/>
              <a:buNone/>
            </a:pPr>
            <a:r>
              <a:rPr lang="zh-CN" altLang="en-US" sz="2800" dirty="0" smtClean="0">
                <a:latin typeface="华文楷体" panose="02010600040101010101" pitchFamily="2" charset="-122"/>
                <a:ea typeface="华文楷体" panose="02010600040101010101" pitchFamily="2" charset="-122"/>
              </a:rPr>
              <a:t>其中的</a:t>
            </a:r>
            <a:r>
              <a:rPr lang="en-US" altLang="zh-CN" sz="2800" b="1" u="sng" dirty="0" smtClean="0">
                <a:solidFill>
                  <a:srgbClr val="0000FF"/>
                </a:solidFill>
                <a:latin typeface="华文楷体" panose="02010600040101010101" pitchFamily="2" charset="-122"/>
                <a:ea typeface="华文楷体" panose="02010600040101010101" pitchFamily="2" charset="-122"/>
              </a:rPr>
              <a:t>1.23456e2</a:t>
            </a:r>
            <a:r>
              <a:rPr lang="zh-CN" altLang="en-US" sz="2800" dirty="0" smtClean="0">
                <a:latin typeface="华文楷体" panose="02010600040101010101" pitchFamily="2" charset="-122"/>
                <a:ea typeface="华文楷体" panose="02010600040101010101" pitchFamily="2" charset="-122"/>
              </a:rPr>
              <a:t>称为“</a:t>
            </a:r>
            <a:r>
              <a:rPr lang="zh-CN" altLang="en-US" sz="2800" dirty="0">
                <a:latin typeface="华文楷体" panose="02010600040101010101" pitchFamily="2" charset="-122"/>
                <a:ea typeface="华文楷体" panose="02010600040101010101" pitchFamily="2" charset="-122"/>
              </a:rPr>
              <a:t>标准</a:t>
            </a:r>
            <a:r>
              <a:rPr lang="zh-CN" altLang="en-US" sz="2800" dirty="0" smtClean="0">
                <a:latin typeface="华文楷体" panose="02010600040101010101" pitchFamily="2" charset="-122"/>
                <a:ea typeface="华文楷体" panose="02010600040101010101" pitchFamily="2" charset="-122"/>
              </a:rPr>
              <a:t>化</a:t>
            </a:r>
            <a:r>
              <a:rPr lang="zh-CN" altLang="en-US" sz="2800" dirty="0">
                <a:latin typeface="华文楷体" panose="02010600040101010101" pitchFamily="2" charset="-122"/>
                <a:ea typeface="华文楷体" panose="02010600040101010101" pitchFamily="2" charset="-122"/>
              </a:rPr>
              <a:t>的指数形式”。</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36</a:t>
            </a:fld>
            <a:endParaRPr lang="en-US" altLang="zh-CN"/>
          </a:p>
        </p:txBody>
      </p:sp>
    </p:spTree>
    <p:extLst>
      <p:ext uri="{BB962C8B-B14F-4D97-AF65-F5344CB8AC3E}">
        <p14:creationId xmlns:p14="http://schemas.microsoft.com/office/powerpoint/2010/main" val="123354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2613"/>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浮点型常量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35175"/>
            <a:ext cx="7732930" cy="954107"/>
          </a:xfrm>
          <a:prstGeom prst="rect">
            <a:avLst/>
          </a:prstGeom>
        </p:spPr>
        <p:txBody>
          <a:bodyPr wrap="square">
            <a:spAutoFit/>
          </a:bodyPr>
          <a:lstStyle/>
          <a:p>
            <a:pPr>
              <a:buFontTx/>
              <a:buNone/>
            </a:pPr>
            <a:r>
              <a:rPr lang="zh-CN" altLang="en-US" sz="2800" b="1" dirty="0" smtClean="0">
                <a:solidFill>
                  <a:srgbClr val="000099"/>
                </a:solidFill>
                <a:latin typeface="华文楷体" panose="02010600040101010101" pitchFamily="2" charset="-122"/>
                <a:ea typeface="华文楷体" panose="02010600040101010101" pitchFamily="2" charset="-122"/>
              </a:rPr>
              <a:t>规范化</a:t>
            </a:r>
            <a:r>
              <a:rPr lang="zh-CN" altLang="en-US" sz="2800" b="1" dirty="0">
                <a:solidFill>
                  <a:srgbClr val="000099"/>
                </a:solidFill>
                <a:latin typeface="华文楷体" panose="02010600040101010101" pitchFamily="2" charset="-122"/>
                <a:ea typeface="华文楷体" panose="02010600040101010101" pitchFamily="2" charset="-122"/>
              </a:rPr>
              <a:t>的指数形式</a:t>
            </a:r>
            <a:r>
              <a:rPr lang="zh-CN" altLang="en-US" sz="2800" b="1" dirty="0" smtClean="0">
                <a:solidFill>
                  <a:srgbClr val="000099"/>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在</a:t>
            </a:r>
            <a:r>
              <a:rPr lang="zh-CN" altLang="en-US" sz="2800" dirty="0">
                <a:latin typeface="华文楷体" panose="02010600040101010101" pitchFamily="2" charset="-122"/>
                <a:ea typeface="华文楷体" panose="02010600040101010101" pitchFamily="2" charset="-122"/>
              </a:rPr>
              <a:t>字母</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（或</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）之前的小数部分中，小数点</a:t>
            </a:r>
            <a:r>
              <a:rPr lang="zh-CN" altLang="en-US" sz="2800" dirty="0" smtClean="0">
                <a:latin typeface="华文楷体" panose="02010600040101010101" pitchFamily="2" charset="-122"/>
                <a:ea typeface="华文楷体" panose="02010600040101010101" pitchFamily="2" charset="-122"/>
              </a:rPr>
              <a:t>左边为</a:t>
            </a:r>
            <a:r>
              <a:rPr lang="en-US" altLang="zh-CN" sz="2800" dirty="0" smtClean="0">
                <a:latin typeface="华文楷体" panose="02010600040101010101" pitchFamily="2" charset="-122"/>
                <a:ea typeface="华文楷体" panose="02010600040101010101" pitchFamily="2" charset="-122"/>
              </a:rPr>
              <a:t>0</a:t>
            </a:r>
            <a:r>
              <a:rPr lang="zh-CN" altLang="en-US"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
        <p:nvSpPr>
          <p:cNvPr id="11" name="矩形 10"/>
          <p:cNvSpPr/>
          <p:nvPr/>
        </p:nvSpPr>
        <p:spPr>
          <a:xfrm>
            <a:off x="611560" y="3595110"/>
            <a:ext cx="7704856" cy="2031325"/>
          </a:xfrm>
          <a:prstGeom prst="rect">
            <a:avLst/>
          </a:prstGeom>
        </p:spPr>
        <p:txBody>
          <a:bodyPr wrap="square">
            <a:spAutoFit/>
          </a:bodyPr>
          <a:lstStyle/>
          <a:p>
            <a:pPr>
              <a:lnSpc>
                <a:spcPct val="150000"/>
              </a:lnSpc>
              <a:buFontTx/>
              <a:buNone/>
            </a:pPr>
            <a:r>
              <a:rPr lang="zh-CN" altLang="en-US" sz="2800" b="1" dirty="0">
                <a:latin typeface="华文楷体" panose="02010600040101010101" pitchFamily="2" charset="-122"/>
                <a:ea typeface="华文楷体" panose="02010600040101010101" pitchFamily="2" charset="-122"/>
              </a:rPr>
              <a:t>例如</a:t>
            </a:r>
            <a:r>
              <a:rPr lang="en-US" altLang="zh-CN" sz="2800" b="1"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123.456</a:t>
            </a:r>
            <a:r>
              <a:rPr lang="zh-CN" altLang="en-US" sz="2800" dirty="0">
                <a:latin typeface="华文楷体" panose="02010600040101010101" pitchFamily="2" charset="-122"/>
                <a:ea typeface="华文楷体" panose="02010600040101010101" pitchFamily="2" charset="-122"/>
              </a:rPr>
              <a:t>可以表示为</a:t>
            </a:r>
            <a:r>
              <a:rPr lang="zh-CN" altLang="en-US" sz="2800" dirty="0" smtClean="0">
                <a:latin typeface="华文楷体" panose="02010600040101010101" pitchFamily="2" charset="-122"/>
                <a:ea typeface="华文楷体" panose="02010600040101010101" pitchFamily="2" charset="-122"/>
              </a:rPr>
              <a:t>：</a:t>
            </a:r>
            <a:r>
              <a:rPr lang="en-US" altLang="zh-CN" sz="2800" b="1" u="sng" dirty="0" smtClean="0">
                <a:solidFill>
                  <a:srgbClr val="0000FF"/>
                </a:solidFill>
                <a:latin typeface="华文楷体" panose="02010600040101010101" pitchFamily="2" charset="-122"/>
                <a:ea typeface="华文楷体" panose="02010600040101010101" pitchFamily="2" charset="-122"/>
              </a:rPr>
              <a:t>123.456e0</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12.3456e1</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1.23456e2</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0.123456e3</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0.0123456e4</a:t>
            </a:r>
            <a:r>
              <a:rPr lang="en-US" altLang="zh-CN" sz="2800" dirty="0">
                <a:latin typeface="华文楷体" panose="02010600040101010101" pitchFamily="2" charset="-122"/>
                <a:ea typeface="华文楷体" panose="02010600040101010101" pitchFamily="2" charset="-122"/>
              </a:rPr>
              <a:t>, </a:t>
            </a:r>
            <a:r>
              <a:rPr lang="en-US" altLang="zh-CN" sz="2800" b="1" u="sng" dirty="0" smtClean="0">
                <a:solidFill>
                  <a:srgbClr val="0000FF"/>
                </a:solidFill>
                <a:latin typeface="华文楷体" panose="02010600040101010101" pitchFamily="2" charset="-122"/>
                <a:ea typeface="华文楷体" panose="02010600040101010101" pitchFamily="2" charset="-122"/>
              </a:rPr>
              <a:t>0.00123456e5</a:t>
            </a:r>
            <a:endParaRPr lang="en-US" altLang="zh-CN" sz="2800" b="1" u="sng" dirty="0">
              <a:solidFill>
                <a:srgbClr val="0000FF"/>
              </a:solidFill>
              <a:latin typeface="华文楷体" panose="02010600040101010101" pitchFamily="2" charset="-122"/>
              <a:ea typeface="华文楷体" panose="02010600040101010101" pitchFamily="2" charset="-122"/>
            </a:endParaRPr>
          </a:p>
          <a:p>
            <a:pPr>
              <a:lnSpc>
                <a:spcPct val="150000"/>
              </a:lnSpc>
              <a:buFontTx/>
              <a:buNone/>
            </a:pPr>
            <a:r>
              <a:rPr lang="zh-CN" altLang="en-US" sz="2800" dirty="0" smtClean="0">
                <a:latin typeface="华文楷体" panose="02010600040101010101" pitchFamily="2" charset="-122"/>
                <a:ea typeface="华文楷体" panose="02010600040101010101" pitchFamily="2" charset="-122"/>
              </a:rPr>
              <a:t>其中的</a:t>
            </a:r>
            <a:r>
              <a:rPr lang="en-US" altLang="zh-CN" sz="2800" b="1" u="sng" dirty="0" smtClean="0">
                <a:solidFill>
                  <a:srgbClr val="0000FF"/>
                </a:solidFill>
                <a:latin typeface="华文楷体" panose="02010600040101010101" pitchFamily="2" charset="-122"/>
                <a:ea typeface="华文楷体" panose="02010600040101010101" pitchFamily="2" charset="-122"/>
              </a:rPr>
              <a:t>0.123456e3</a:t>
            </a:r>
            <a:r>
              <a:rPr lang="zh-CN" altLang="en-US" sz="2800" dirty="0">
                <a:latin typeface="华文楷体" panose="02010600040101010101" pitchFamily="2" charset="-122"/>
                <a:ea typeface="华文楷体" panose="02010600040101010101" pitchFamily="2" charset="-122"/>
              </a:rPr>
              <a:t>称为</a:t>
            </a:r>
            <a:r>
              <a:rPr lang="zh-CN" altLang="en-US" sz="2800" dirty="0" smtClean="0">
                <a:latin typeface="华文楷体" panose="02010600040101010101" pitchFamily="2" charset="-122"/>
                <a:ea typeface="华文楷体" panose="02010600040101010101" pitchFamily="2" charset="-122"/>
              </a:rPr>
              <a:t>“规范化</a:t>
            </a:r>
            <a:r>
              <a:rPr lang="zh-CN" altLang="en-US" sz="2800" dirty="0">
                <a:latin typeface="华文楷体" panose="02010600040101010101" pitchFamily="2" charset="-122"/>
                <a:ea typeface="华文楷体" panose="02010600040101010101" pitchFamily="2" charset="-122"/>
              </a:rPr>
              <a:t>的指数形式”。</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37</a:t>
            </a:fld>
            <a:endParaRPr lang="en-US" altLang="zh-CN"/>
          </a:p>
        </p:txBody>
      </p:sp>
    </p:spTree>
    <p:extLst>
      <p:ext uri="{BB962C8B-B14F-4D97-AF65-F5344CB8AC3E}">
        <p14:creationId xmlns:p14="http://schemas.microsoft.com/office/powerpoint/2010/main" val="333906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2284"/>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浮点型变量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539552" y="2435175"/>
            <a:ext cx="7732930" cy="1384995"/>
          </a:xfrm>
          <a:prstGeom prst="rect">
            <a:avLst/>
          </a:prstGeom>
        </p:spPr>
        <p:txBody>
          <a:bodyPr wrap="square">
            <a:spAutoFit/>
          </a:bodyPr>
          <a:lstStyle/>
          <a:p>
            <a:pPr>
              <a:buFontTx/>
              <a:buNone/>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）浮点型变量分为单精度（</a:t>
            </a:r>
            <a:r>
              <a:rPr lang="en-AU" altLang="zh-CN" sz="2800" dirty="0">
                <a:latin typeface="华文楷体" panose="02010600040101010101" pitchFamily="2" charset="-122"/>
                <a:ea typeface="华文楷体" panose="02010600040101010101" pitchFamily="2" charset="-122"/>
              </a:rPr>
              <a:t>float</a:t>
            </a:r>
            <a:r>
              <a:rPr lang="zh-CN" altLang="en-US" sz="2800" dirty="0">
                <a:latin typeface="华文楷体" panose="02010600040101010101" pitchFamily="2" charset="-122"/>
                <a:ea typeface="华文楷体" panose="02010600040101010101" pitchFamily="2" charset="-122"/>
              </a:rPr>
              <a:t>型）、双精度（</a:t>
            </a:r>
            <a:r>
              <a:rPr lang="en-AU" altLang="zh-CN" sz="2800" dirty="0">
                <a:latin typeface="华文楷体" panose="02010600040101010101" pitchFamily="2" charset="-122"/>
                <a:ea typeface="华文楷体" panose="02010600040101010101" pitchFamily="2" charset="-122"/>
              </a:rPr>
              <a:t>double</a:t>
            </a:r>
            <a:r>
              <a:rPr lang="zh-CN" altLang="en-US" sz="2800" dirty="0">
                <a:latin typeface="华文楷体" panose="02010600040101010101" pitchFamily="2" charset="-122"/>
                <a:ea typeface="华文楷体" panose="02010600040101010101" pitchFamily="2" charset="-122"/>
              </a:rPr>
              <a:t>型）和长双精度型（</a:t>
            </a:r>
            <a:r>
              <a:rPr lang="en-AU" altLang="zh-CN" sz="2800" dirty="0">
                <a:latin typeface="华文楷体" panose="02010600040101010101" pitchFamily="2" charset="-122"/>
                <a:ea typeface="华文楷体" panose="02010600040101010101" pitchFamily="2" charset="-122"/>
              </a:rPr>
              <a:t>long double</a:t>
            </a:r>
            <a:r>
              <a:rPr lang="zh-CN" altLang="en-AU"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三类</a:t>
            </a:r>
            <a:r>
              <a:rPr lang="zh-CN" altLang="en-US" sz="2800" dirty="0" smtClean="0">
                <a:latin typeface="华文楷体" panose="02010600040101010101" pitchFamily="2" charset="-122"/>
                <a:ea typeface="华文楷体" panose="02010600040101010101" pitchFamily="2" charset="-122"/>
              </a:rPr>
              <a:t>形式</a:t>
            </a:r>
            <a:r>
              <a:rPr lang="zh-CN" altLang="en-US" sz="2800" dirty="0">
                <a:latin typeface="华文楷体" panose="02010600040101010101" pitchFamily="2" charset="-122"/>
                <a:ea typeface="华文楷体" panose="02010600040101010101" pitchFamily="2" charset="-122"/>
              </a:rPr>
              <a:t>。</a:t>
            </a:r>
          </a:p>
        </p:txBody>
      </p:sp>
      <p:grpSp>
        <p:nvGrpSpPr>
          <p:cNvPr id="9" name="Group 48"/>
          <p:cNvGrpSpPr>
            <a:grpSpLocks/>
          </p:cNvGrpSpPr>
          <p:nvPr/>
        </p:nvGrpSpPr>
        <p:grpSpPr bwMode="auto">
          <a:xfrm>
            <a:off x="431478" y="3900853"/>
            <a:ext cx="8065020" cy="2375693"/>
            <a:chOff x="0" y="2205"/>
            <a:chExt cx="5782" cy="1724"/>
          </a:xfrm>
        </p:grpSpPr>
        <p:sp>
          <p:nvSpPr>
            <p:cNvPr id="12" name="Rectangle 7"/>
            <p:cNvSpPr>
              <a:spLocks noChangeArrowheads="1"/>
            </p:cNvSpPr>
            <p:nvPr/>
          </p:nvSpPr>
          <p:spPr bwMode="auto">
            <a:xfrm flipV="1">
              <a:off x="0" y="2205"/>
              <a:ext cx="5760" cy="55"/>
            </a:xfrm>
            <a:prstGeom prst="rect">
              <a:avLst/>
            </a:prstGeom>
            <a:gradFill rotWithShape="0">
              <a:gsLst>
                <a:gs pos="0">
                  <a:srgbClr val="0000FF">
                    <a:gamma/>
                    <a:shade val="46275"/>
                    <a:invGamma/>
                  </a:srgbClr>
                </a:gs>
                <a:gs pos="100000">
                  <a:srgbClr val="0000FF"/>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4" name="Line 8"/>
            <p:cNvSpPr>
              <a:spLocks noChangeShapeType="1"/>
            </p:cNvSpPr>
            <p:nvPr/>
          </p:nvSpPr>
          <p:spPr bwMode="auto">
            <a:xfrm>
              <a:off x="0" y="3521"/>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5" name="Line 9"/>
            <p:cNvSpPr>
              <a:spLocks noChangeShapeType="1"/>
            </p:cNvSpPr>
            <p:nvPr/>
          </p:nvSpPr>
          <p:spPr bwMode="auto">
            <a:xfrm>
              <a:off x="0" y="3067"/>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6" name="Line 11"/>
            <p:cNvSpPr>
              <a:spLocks noChangeShapeType="1"/>
            </p:cNvSpPr>
            <p:nvPr/>
          </p:nvSpPr>
          <p:spPr bwMode="auto">
            <a:xfrm>
              <a:off x="22" y="2645"/>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7" name="Line 12"/>
            <p:cNvSpPr>
              <a:spLocks noChangeShapeType="1"/>
            </p:cNvSpPr>
            <p:nvPr/>
          </p:nvSpPr>
          <p:spPr bwMode="auto">
            <a:xfrm>
              <a:off x="1338" y="2260"/>
              <a:ext cx="0" cy="1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8" name="Line 13"/>
            <p:cNvSpPr>
              <a:spLocks noChangeShapeType="1"/>
            </p:cNvSpPr>
            <p:nvPr/>
          </p:nvSpPr>
          <p:spPr bwMode="auto">
            <a:xfrm>
              <a:off x="2290" y="2260"/>
              <a:ext cx="0" cy="1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9" name="Line 14"/>
            <p:cNvSpPr>
              <a:spLocks noChangeShapeType="1"/>
            </p:cNvSpPr>
            <p:nvPr/>
          </p:nvSpPr>
          <p:spPr bwMode="auto">
            <a:xfrm>
              <a:off x="4494" y="2260"/>
              <a:ext cx="0" cy="1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0" name="Rectangle 35"/>
            <p:cNvSpPr>
              <a:spLocks noChangeArrowheads="1"/>
            </p:cNvSpPr>
            <p:nvPr/>
          </p:nvSpPr>
          <p:spPr bwMode="auto">
            <a:xfrm>
              <a:off x="5" y="2341"/>
              <a:ext cx="5616" cy="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eaLnBrk="0" hangingPunct="0">
                <a:spcBef>
                  <a:spcPct val="20000"/>
                </a:spcBef>
                <a:buChar char="•"/>
                <a:defRPr kumimoji="1" sz="4000">
                  <a:solidFill>
                    <a:srgbClr val="4D4D4D"/>
                  </a:solidFill>
                  <a:latin typeface="Times New Roman" panose="02020603050405020304" pitchFamily="18" charset="0"/>
                  <a:ea typeface="宋体" panose="02010600030101010101" pitchFamily="2" charset="-122"/>
                </a:defRPr>
              </a:lvl1pPr>
              <a:lvl2pPr marL="1905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2pPr>
              <a:lvl3pPr marL="11811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9pPr>
            </a:lstStyle>
            <a:p>
              <a:pPr>
                <a:lnSpc>
                  <a:spcPct val="120000"/>
                </a:lnSpc>
                <a:buFontTx/>
                <a:buNone/>
              </a:pPr>
              <a:r>
                <a:rPr lang="zh-CN" altLang="en-US" sz="2400" dirty="0">
                  <a:solidFill>
                    <a:schemeClr val="accent2"/>
                  </a:solidFill>
                  <a:effectLst>
                    <a:outerShdw blurRad="38100" dist="38100" dir="2700000" algn="tl">
                      <a:srgbClr val="C0C0C0"/>
                    </a:outerShdw>
                  </a:effectLst>
                  <a:latin typeface="宋体" panose="02010600030101010101" pitchFamily="2" charset="-122"/>
                </a:rPr>
                <a:t>类型          位数     数的范围          有效数字</a:t>
              </a:r>
            </a:p>
            <a:p>
              <a:pPr>
                <a:lnSpc>
                  <a:spcPct val="120000"/>
                </a:lnSpc>
                <a:buFontTx/>
                <a:buNone/>
              </a:pPr>
              <a:r>
                <a:rPr lang="en-US" altLang="en-US" sz="2400" dirty="0">
                  <a:solidFill>
                    <a:schemeClr val="accent2"/>
                  </a:solidFill>
                  <a:effectLst>
                    <a:outerShdw blurRad="38100" dist="38100" dir="2700000" algn="tl">
                      <a:srgbClr val="C0C0C0"/>
                    </a:outerShdw>
                  </a:effectLst>
                  <a:latin typeface="宋体" panose="02010600030101010101" pitchFamily="2" charset="-122"/>
                </a:rPr>
                <a:t>float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    32</a:t>
              </a:r>
              <a:r>
                <a:rPr lang="zh-CN" altLang="zh-CN" sz="2400" dirty="0">
                  <a:solidFill>
                    <a:schemeClr val="accent2"/>
                  </a:solidFill>
                  <a:effectLst>
                    <a:outerShdw blurRad="38100" dist="38100" dir="2700000" algn="tl">
                      <a:srgbClr val="C0C0C0"/>
                    </a:outerShdw>
                  </a:effectLst>
                  <a:latin typeface="宋体" panose="02010600030101010101" pitchFamily="2" charset="-122"/>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       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-38 </a:t>
              </a:r>
              <a:r>
                <a:rPr lang="en-US" altLang="zh-CN" sz="2400" dirty="0">
                  <a:solidFill>
                    <a:schemeClr val="accent2"/>
                  </a:solidFill>
                  <a:effectLst>
                    <a:outerShdw blurRad="38100" dist="38100" dir="2700000" algn="tl">
                      <a:srgbClr val="C0C0C0"/>
                    </a:outerShdw>
                  </a:effectLst>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38           </a:t>
              </a:r>
              <a:r>
                <a:rPr lang="en-US" altLang="zh-CN" sz="2400" dirty="0">
                  <a:solidFill>
                    <a:schemeClr val="accent2"/>
                  </a:solidFill>
                  <a:effectLst>
                    <a:outerShdw blurRad="38100" dist="38100" dir="2700000" algn="tl">
                      <a:srgbClr val="C0C0C0"/>
                    </a:outerShdw>
                  </a:effectLst>
                  <a:latin typeface="宋体" panose="02010600030101010101" pitchFamily="2" charset="-122"/>
                </a:rPr>
                <a:t>6</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7 </a:t>
              </a:r>
              <a:r>
                <a:rPr lang="zh-CN" altLang="zh-CN" sz="2400" dirty="0">
                  <a:solidFill>
                    <a:schemeClr val="accent2"/>
                  </a:solidFill>
                  <a:effectLst>
                    <a:outerShdw blurRad="38100" dist="38100" dir="2700000" algn="tl">
                      <a:srgbClr val="C0C0C0"/>
                    </a:outerShdw>
                  </a:effectLst>
                  <a:latin typeface="宋体" panose="02010600030101010101" pitchFamily="2" charset="-122"/>
                </a:rPr>
                <a:t>位</a:t>
              </a:r>
              <a:endParaRPr lang="zh-CN" altLang="en-US" sz="2400" dirty="0">
                <a:solidFill>
                  <a:schemeClr val="accent2"/>
                </a:solidFill>
                <a:effectLst>
                  <a:outerShdw blurRad="38100" dist="38100" dir="2700000" algn="tl">
                    <a:srgbClr val="C0C0C0"/>
                  </a:outerShdw>
                </a:effectLst>
                <a:latin typeface="宋体" panose="02010600030101010101" pitchFamily="2" charset="-122"/>
              </a:endParaRPr>
            </a:p>
            <a:p>
              <a:pPr>
                <a:lnSpc>
                  <a:spcPct val="120000"/>
                </a:lnSpc>
                <a:buFontTx/>
                <a:buNone/>
              </a:pPr>
              <a:r>
                <a:rPr lang="en-US" altLang="en-US" sz="2400" dirty="0">
                  <a:solidFill>
                    <a:schemeClr val="accent2"/>
                  </a:solidFill>
                  <a:effectLst>
                    <a:outerShdw blurRad="38100" dist="38100" dir="2700000" algn="tl">
                      <a:srgbClr val="C0C0C0"/>
                    </a:outerShdw>
                  </a:effectLst>
                  <a:latin typeface="宋体" panose="02010600030101010101" pitchFamily="2" charset="-122"/>
                </a:rPr>
                <a:t>d</a:t>
              </a:r>
              <a:r>
                <a:rPr lang="en-US" altLang="en-US" sz="2400" dirty="0" smtClean="0">
                  <a:solidFill>
                    <a:schemeClr val="accent2"/>
                  </a:solidFill>
                  <a:effectLst>
                    <a:outerShdw blurRad="38100" dist="38100" dir="2700000" algn="tl">
                      <a:srgbClr val="C0C0C0"/>
                    </a:outerShdw>
                  </a:effectLst>
                  <a:latin typeface="宋体" panose="02010600030101010101" pitchFamily="2" charset="-122"/>
                </a:rPr>
                <a:t>oubl</a:t>
              </a:r>
              <a:r>
                <a:rPr lang="en-US" altLang="zh-CN" sz="2400" dirty="0" smtClean="0">
                  <a:solidFill>
                    <a:schemeClr val="accent2"/>
                  </a:solidFill>
                  <a:effectLst>
                    <a:outerShdw blurRad="38100" dist="38100" dir="2700000" algn="tl">
                      <a:srgbClr val="C0C0C0"/>
                    </a:outerShdw>
                  </a:effectLst>
                  <a:latin typeface="宋体" panose="02010600030101010101" pitchFamily="2" charset="-122"/>
                </a:rPr>
                <a:t>e</a:t>
              </a:r>
              <a:r>
                <a:rPr lang="zh-CN" altLang="en-US" sz="2400" dirty="0" smtClean="0">
                  <a:solidFill>
                    <a:schemeClr val="accent2"/>
                  </a:solidFill>
                  <a:effectLst>
                    <a:outerShdw blurRad="38100" dist="38100" dir="2700000" algn="tl">
                      <a:srgbClr val="C0C0C0"/>
                    </a:outerShdw>
                  </a:effectLst>
                  <a:latin typeface="宋体" panose="02010600030101010101" pitchFamily="2" charset="-122"/>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64</a:t>
              </a:r>
              <a:r>
                <a:rPr lang="zh-CN" altLang="zh-CN" sz="2400" dirty="0">
                  <a:solidFill>
                    <a:schemeClr val="accent2"/>
                  </a:solidFill>
                  <a:effectLst>
                    <a:outerShdw blurRad="38100" dist="38100" dir="2700000" algn="tl">
                      <a:srgbClr val="C0C0C0"/>
                    </a:outerShdw>
                  </a:effectLst>
                  <a:latin typeface="宋体" panose="02010600030101010101" pitchFamily="2" charset="-122"/>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       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-308</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308</a:t>
              </a:r>
              <a:r>
                <a:rPr lang="en-US" altLang="zh-CN" sz="2400" dirty="0">
                  <a:solidFill>
                    <a:schemeClr val="accent2"/>
                  </a:solidFill>
                  <a:effectLst>
                    <a:outerShdw blurRad="38100" dist="38100" dir="2700000" algn="tl">
                      <a:srgbClr val="C0C0C0"/>
                    </a:outerShdw>
                  </a:effectLst>
                  <a:latin typeface="宋体" panose="02010600030101010101" pitchFamily="2" charset="-122"/>
                </a:rPr>
                <a:t>       15</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16</a:t>
              </a:r>
              <a:r>
                <a:rPr lang="zh-CN" altLang="zh-CN" sz="2400" dirty="0">
                  <a:solidFill>
                    <a:schemeClr val="accent2"/>
                  </a:solidFill>
                  <a:effectLst>
                    <a:outerShdw blurRad="38100" dist="38100" dir="2700000" algn="tl">
                      <a:srgbClr val="C0C0C0"/>
                    </a:outerShdw>
                  </a:effectLst>
                  <a:latin typeface="宋体" panose="02010600030101010101" pitchFamily="2" charset="-122"/>
                </a:rPr>
                <a:t>位</a:t>
              </a:r>
              <a:endParaRPr lang="zh-CN" altLang="en-US" sz="2400" dirty="0">
                <a:solidFill>
                  <a:schemeClr val="accent2"/>
                </a:solidFill>
                <a:effectLst>
                  <a:outerShdw blurRad="38100" dist="38100" dir="2700000" algn="tl">
                    <a:srgbClr val="C0C0C0"/>
                  </a:outerShdw>
                </a:effectLst>
                <a:latin typeface="宋体" panose="02010600030101010101" pitchFamily="2" charset="-122"/>
              </a:endParaRPr>
            </a:p>
            <a:p>
              <a:pPr>
                <a:lnSpc>
                  <a:spcPct val="120000"/>
                </a:lnSpc>
                <a:buFontTx/>
                <a:buNone/>
              </a:pPr>
              <a:r>
                <a:rPr lang="en-US" altLang="zh-CN" sz="2400" dirty="0">
                  <a:solidFill>
                    <a:schemeClr val="accent2"/>
                  </a:solidFill>
                  <a:effectLst>
                    <a:outerShdw blurRad="38100" dist="38100" dir="2700000" algn="tl">
                      <a:srgbClr val="C0C0C0"/>
                    </a:outerShdw>
                  </a:effectLst>
                  <a:latin typeface="宋体" panose="02010600030101010101" pitchFamily="2" charset="-122"/>
                </a:rPr>
                <a:t>long double   128        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-4932</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4932        </a:t>
              </a:r>
              <a:r>
                <a:rPr lang="en-US" altLang="zh-CN" sz="2400" dirty="0">
                  <a:solidFill>
                    <a:schemeClr val="accent2"/>
                  </a:solidFill>
                  <a:effectLst>
                    <a:outerShdw blurRad="38100" dist="38100" dir="2700000" algn="tl">
                      <a:srgbClr val="C0C0C0"/>
                    </a:outerShdw>
                  </a:effectLst>
                  <a:latin typeface="宋体" panose="02010600030101010101" pitchFamily="2" charset="-122"/>
                </a:rPr>
                <a:t>18</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19</a:t>
              </a:r>
              <a:r>
                <a:rPr lang="zh-CN" altLang="zh-CN" sz="2400" dirty="0">
                  <a:solidFill>
                    <a:schemeClr val="accent2"/>
                  </a:solidFill>
                  <a:effectLst>
                    <a:outerShdw blurRad="38100" dist="38100" dir="2700000" algn="tl">
                      <a:srgbClr val="C0C0C0"/>
                    </a:outerShdw>
                  </a:effectLst>
                  <a:latin typeface="宋体" panose="02010600030101010101" pitchFamily="2" charset="-122"/>
                </a:rPr>
                <a:t>位</a:t>
              </a:r>
              <a:endParaRPr lang="zh-CN" altLang="en-US" sz="2400" dirty="0">
                <a:solidFill>
                  <a:schemeClr val="accent2"/>
                </a:solidFill>
                <a:effectLst>
                  <a:outerShdw blurRad="38100" dist="38100" dir="2700000" algn="tl">
                    <a:srgbClr val="C0C0C0"/>
                  </a:outerShdw>
                </a:effectLst>
                <a:latin typeface="宋体" panose="02010600030101010101" pitchFamily="2" charset="-122"/>
              </a:endParaRPr>
            </a:p>
          </p:txBody>
        </p:sp>
        <p:sp>
          <p:nvSpPr>
            <p:cNvPr id="21" name="Line 38"/>
            <p:cNvSpPr>
              <a:spLocks noChangeShapeType="1"/>
            </p:cNvSpPr>
            <p:nvPr/>
          </p:nvSpPr>
          <p:spPr bwMode="auto">
            <a:xfrm>
              <a:off x="0" y="3521"/>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2" name="Line 42"/>
            <p:cNvSpPr>
              <a:spLocks noChangeShapeType="1"/>
            </p:cNvSpPr>
            <p:nvPr/>
          </p:nvSpPr>
          <p:spPr bwMode="auto">
            <a:xfrm>
              <a:off x="22" y="3929"/>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3" name="Line 44"/>
            <p:cNvSpPr>
              <a:spLocks noChangeShapeType="1"/>
            </p:cNvSpPr>
            <p:nvPr/>
          </p:nvSpPr>
          <p:spPr bwMode="auto">
            <a:xfrm>
              <a:off x="4486" y="3521"/>
              <a:ext cx="0" cy="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sz="1600"/>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38</a:t>
            </a:fld>
            <a:endParaRPr lang="en-US" altLang="zh-CN"/>
          </a:p>
        </p:txBody>
      </p:sp>
    </p:spTree>
    <p:extLst>
      <p:ext uri="{BB962C8B-B14F-4D97-AF65-F5344CB8AC3E}">
        <p14:creationId xmlns:p14="http://schemas.microsoft.com/office/powerpoint/2010/main" val="348540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43057"/>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浮点型变量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1815882"/>
          </a:xfrm>
          <a:prstGeom prst="rect">
            <a:avLst/>
          </a:prstGeom>
        </p:spPr>
        <p:txBody>
          <a:bodyPr wrap="square">
            <a:spAutoFit/>
          </a:bodyPr>
          <a:lstStyle/>
          <a:p>
            <a:pPr algn="just">
              <a:buFontTx/>
              <a:buNone/>
            </a:pPr>
            <a:r>
              <a:rPr lang="zh-CN" altLang="en-US" sz="2800" dirty="0" smtClean="0">
                <a:latin typeface="华文楷体" panose="02010600040101010101" pitchFamily="2" charset="-122"/>
                <a:ea typeface="华文楷体" panose="02010600040101010101" pitchFamily="2" charset="-122"/>
              </a:rPr>
              <a:t>        浮点</a:t>
            </a:r>
            <a:r>
              <a:rPr lang="zh-CN" altLang="en-US" sz="2800" dirty="0">
                <a:latin typeface="华文楷体" panose="02010600040101010101" pitchFamily="2" charset="-122"/>
                <a:ea typeface="华文楷体" panose="02010600040101010101" pitchFamily="2" charset="-122"/>
              </a:rPr>
              <a:t>型数据在内存中的存放形式</a:t>
            </a:r>
            <a:r>
              <a:rPr lang="zh-CN" altLang="en-US" sz="2800" dirty="0" smtClean="0">
                <a:latin typeface="华文楷体" panose="02010600040101010101" pitchFamily="2" charset="-122"/>
                <a:ea typeface="华文楷体" panose="02010600040101010101" pitchFamily="2" charset="-122"/>
              </a:rPr>
              <a:t>：与</a:t>
            </a:r>
            <a:r>
              <a:rPr lang="zh-CN" altLang="en-US" sz="2800" dirty="0">
                <a:latin typeface="华文楷体" panose="02010600040101010101" pitchFamily="2" charset="-122"/>
                <a:ea typeface="华文楷体" panose="02010600040101010101" pitchFamily="2" charset="-122"/>
              </a:rPr>
              <a:t>整型数据的存储方式不同，浮点型数据是按照指数形式存储的。系统把一个浮点型数据分成小数部分和指数部分，分别存放。指数部分采用规范化的指数形式。</a:t>
            </a:r>
          </a:p>
        </p:txBody>
      </p:sp>
      <p:pic>
        <p:nvPicPr>
          <p:cNvPr id="24" name="Picture 7" descr="c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7206" y="4308068"/>
            <a:ext cx="6885276" cy="2433300"/>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B9C957E8-67D0-4D6B-9E2E-E0F6059B356C}" type="slidenum">
              <a:rPr lang="en-US" altLang="zh-CN" smtClean="0"/>
              <a:pPr/>
              <a:t>39</a:t>
            </a:fld>
            <a:endParaRPr lang="en-US" altLang="zh-CN"/>
          </a:p>
        </p:txBody>
      </p:sp>
    </p:spTree>
    <p:extLst>
      <p:ext uri="{BB962C8B-B14F-4D97-AF65-F5344CB8AC3E}">
        <p14:creationId xmlns:p14="http://schemas.microsoft.com/office/powerpoint/2010/main" val="339041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951711"/>
            <a:ext cx="8497888" cy="210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符号常量</a:t>
            </a:r>
            <a:endParaRPr lang="zh-CN" altLang="en-US" sz="2800" dirty="0" smtClean="0">
              <a:solidFill>
                <a:schemeClr val="tx1"/>
              </a:solidFill>
              <a:latin typeface="华文楷体" panose="02010600040101010101" pitchFamily="2" charset="-122"/>
              <a:ea typeface="华文楷体" panose="02010600040101010101" pitchFamily="2" charset="-122"/>
            </a:endParaRPr>
          </a:p>
          <a:p>
            <a:pPr marL="0" indent="0">
              <a:buNone/>
            </a:pPr>
            <a:r>
              <a:rPr lang="zh-CN" altLang="en-US" sz="2800" dirty="0" smtClean="0">
                <a:solidFill>
                  <a:schemeClr val="tx1"/>
                </a:solidFill>
                <a:latin typeface="华文楷体" panose="02010600040101010101" pitchFamily="2" charset="-122"/>
                <a:ea typeface="华文楷体" panose="02010600040101010101" pitchFamily="2" charset="-122"/>
              </a:rPr>
              <a:t>        为了</a:t>
            </a:r>
            <a:r>
              <a:rPr lang="zh-CN" altLang="en-US" sz="2800" dirty="0">
                <a:solidFill>
                  <a:schemeClr val="tx1"/>
                </a:solidFill>
                <a:latin typeface="华文楷体" panose="02010600040101010101" pitchFamily="2" charset="-122"/>
                <a:ea typeface="华文楷体" panose="02010600040101010101" pitchFamily="2" charset="-122"/>
              </a:rPr>
              <a:t>使用方便，可用一个符号名来代表一个常量</a:t>
            </a:r>
            <a:r>
              <a:rPr lang="zh-CN" altLang="en-US" sz="2800" dirty="0" smtClean="0">
                <a:solidFill>
                  <a:schemeClr val="tx1"/>
                </a:solidFill>
                <a:latin typeface="华文楷体" panose="02010600040101010101" pitchFamily="2" charset="-122"/>
                <a:ea typeface="华文楷体" panose="02010600040101010101" pitchFamily="2" charset="-122"/>
              </a:rPr>
              <a:t>。符号</a:t>
            </a:r>
            <a:r>
              <a:rPr lang="zh-CN" altLang="en-US" sz="2800" dirty="0">
                <a:solidFill>
                  <a:schemeClr val="tx1"/>
                </a:solidFill>
                <a:latin typeface="华文楷体" panose="02010600040101010101" pitchFamily="2" charset="-122"/>
                <a:ea typeface="华文楷体" panose="02010600040101010101" pitchFamily="2" charset="-122"/>
              </a:rPr>
              <a:t>常量的值在其作用域内不能</a:t>
            </a:r>
            <a:r>
              <a:rPr lang="zh-CN" altLang="en-US" sz="2800" dirty="0" smtClean="0">
                <a:solidFill>
                  <a:schemeClr val="tx1"/>
                </a:solidFill>
                <a:latin typeface="华文楷体" panose="02010600040101010101" pitchFamily="2" charset="-122"/>
                <a:ea typeface="华文楷体" panose="02010600040101010101" pitchFamily="2" charset="-122"/>
              </a:rPr>
              <a:t>改变，也</a:t>
            </a:r>
            <a:r>
              <a:rPr lang="zh-CN" altLang="en-US" sz="2800" dirty="0">
                <a:solidFill>
                  <a:schemeClr val="tx1"/>
                </a:solidFill>
                <a:latin typeface="华文楷体" panose="02010600040101010101" pitchFamily="2" charset="-122"/>
                <a:ea typeface="华文楷体" panose="02010600040101010101" pitchFamily="2" charset="-122"/>
              </a:rPr>
              <a:t>不能再被赋值。 </a:t>
            </a:r>
          </a:p>
        </p:txBody>
      </p:sp>
      <p:sp>
        <p:nvSpPr>
          <p:cNvPr id="2" name="矩形 1"/>
          <p:cNvSpPr/>
          <p:nvPr/>
        </p:nvSpPr>
        <p:spPr>
          <a:xfrm>
            <a:off x="1475656" y="4479562"/>
            <a:ext cx="5791970" cy="646331"/>
          </a:xfrm>
          <a:prstGeom prst="rect">
            <a:avLst/>
          </a:prstGeom>
        </p:spPr>
        <p:txBody>
          <a:bodyPr wrap="none">
            <a:spAutoFit/>
          </a:bodyPr>
          <a:lstStyle/>
          <a:p>
            <a:r>
              <a:rPr kumimoji="1" lang="en-US" altLang="zh-CN" sz="3600" b="1" dirty="0">
                <a:solidFill>
                  <a:srgbClr val="004181"/>
                </a:solidFill>
                <a:latin typeface="华文楷体" panose="02010600040101010101" pitchFamily="2" charset="-122"/>
                <a:ea typeface="华文楷体" panose="02010600040101010101" pitchFamily="2" charset="-122"/>
              </a:rPr>
              <a:t>#define + </a:t>
            </a:r>
            <a:r>
              <a:rPr kumimoji="1" lang="zh-CN" altLang="en-US" sz="3600" b="1" dirty="0" smtClean="0">
                <a:solidFill>
                  <a:srgbClr val="004181"/>
                </a:solidFill>
                <a:latin typeface="华文楷体" panose="02010600040101010101" pitchFamily="2" charset="-122"/>
                <a:ea typeface="华文楷体" panose="02010600040101010101" pitchFamily="2" charset="-122"/>
              </a:rPr>
              <a:t>标识符</a:t>
            </a:r>
            <a:r>
              <a:rPr kumimoji="1" lang="en-US" altLang="zh-CN" sz="3600" b="1" dirty="0" smtClean="0">
                <a:solidFill>
                  <a:srgbClr val="004181"/>
                </a:solidFill>
                <a:latin typeface="华文楷体" panose="02010600040101010101" pitchFamily="2" charset="-122"/>
                <a:ea typeface="华文楷体" panose="02010600040101010101" pitchFamily="2" charset="-122"/>
              </a:rPr>
              <a:t>+ </a:t>
            </a:r>
            <a:r>
              <a:rPr kumimoji="1" lang="zh-CN" altLang="en-US" sz="3600" b="1" dirty="0" smtClean="0">
                <a:solidFill>
                  <a:srgbClr val="004181"/>
                </a:solidFill>
                <a:latin typeface="华文楷体" panose="02010600040101010101" pitchFamily="2" charset="-122"/>
                <a:ea typeface="华文楷体" panose="02010600040101010101" pitchFamily="2" charset="-122"/>
              </a:rPr>
              <a:t>常量数值</a:t>
            </a:r>
            <a:endParaRPr kumimoji="1" lang="zh-CN" altLang="en-US" sz="3600" b="1" dirty="0">
              <a:solidFill>
                <a:srgbClr val="004181"/>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a:t>
            </a:fld>
            <a:endParaRPr lang="en-US" altLang="zh-CN"/>
          </a:p>
        </p:txBody>
      </p:sp>
    </p:spTree>
    <p:extLst>
      <p:ext uri="{BB962C8B-B14F-4D97-AF65-F5344CB8AC3E}">
        <p14:creationId xmlns:p14="http://schemas.microsoft.com/office/powerpoint/2010/main" val="274891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1815882"/>
          </a:xfrm>
          <a:prstGeom prst="rect">
            <a:avLst/>
          </a:prstGeom>
        </p:spPr>
        <p:txBody>
          <a:bodyPr wrap="square">
            <a:spAutoFit/>
          </a:bodyPr>
          <a:lstStyle/>
          <a:p>
            <a:pPr lvl="0" algn="just"/>
            <a:r>
              <a:rPr lang="zh-CN" altLang="en-US" sz="2800" dirty="0">
                <a:solidFill>
                  <a:srgbClr val="000000"/>
                </a:solidFill>
                <a:latin typeface="华文楷体" panose="02010600040101010101" pitchFamily="2" charset="-122"/>
                <a:ea typeface="华文楷体" panose="02010600040101010101" pitchFamily="2" charset="-122"/>
              </a:rPr>
              <a:t>浮点型数据的舍入误差</a:t>
            </a:r>
            <a:r>
              <a:rPr lang="en-US" altLang="zh-CN" sz="2800" dirty="0">
                <a:solidFill>
                  <a:srgbClr val="000000"/>
                </a:solidFill>
                <a:latin typeface="华文楷体" panose="02010600040101010101" pitchFamily="2" charset="-122"/>
                <a:ea typeface="华文楷体" panose="02010600040101010101" pitchFamily="2" charset="-122"/>
              </a:rPr>
              <a:t>:</a:t>
            </a:r>
            <a:r>
              <a:rPr lang="zh-CN" altLang="en-US" sz="2800" dirty="0">
                <a:solidFill>
                  <a:srgbClr val="000000"/>
                </a:solidFill>
                <a:latin typeface="华文楷体" panose="02010600040101010101" pitchFamily="2" charset="-122"/>
                <a:ea typeface="华文楷体" panose="02010600040101010101" pitchFamily="2" charset="-122"/>
              </a:rPr>
              <a:t>由于浮点型变量是由有限的存储单元组成的，因此能提供的有效数字总是有限的。在有效位以外的数字将被舍去。由此可能会产生一些</a:t>
            </a:r>
            <a:r>
              <a:rPr lang="zh-CN" altLang="en-US" sz="2800" dirty="0" smtClean="0">
                <a:solidFill>
                  <a:srgbClr val="000000"/>
                </a:solidFill>
                <a:latin typeface="华文楷体" panose="02010600040101010101" pitchFamily="2" charset="-122"/>
                <a:ea typeface="华文楷体" panose="02010600040101010101" pitchFamily="2" charset="-122"/>
              </a:rPr>
              <a:t>误差。</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endParaRPr>
          </a:p>
        </p:txBody>
      </p:sp>
      <p:sp>
        <p:nvSpPr>
          <p:cNvPr id="2" name="矩形 1"/>
          <p:cNvSpPr/>
          <p:nvPr/>
        </p:nvSpPr>
        <p:spPr>
          <a:xfrm>
            <a:off x="1763688" y="4248136"/>
            <a:ext cx="4572000" cy="2062103"/>
          </a:xfrm>
          <a:prstGeom prst="rect">
            <a:avLst/>
          </a:prstGeom>
        </p:spPr>
        <p:txBody>
          <a:bodyPr>
            <a:spAutoFit/>
          </a:bodyPr>
          <a:lstStyle/>
          <a:p>
            <a:r>
              <a:rPr lang="en-US" altLang="zh-CN" sz="3200" b="1" dirty="0">
                <a:solidFill>
                  <a:srgbClr val="0000FF"/>
                </a:solidFill>
                <a:latin typeface="宋体" panose="02010600030101010101" pitchFamily="2" charset="-122"/>
              </a:rPr>
              <a:t>float</a:t>
            </a:r>
            <a:r>
              <a:rPr lang="en-US" altLang="zh-CN" sz="3200" dirty="0">
                <a:latin typeface="宋体" panose="02010600030101010101" pitchFamily="2" charset="-122"/>
              </a:rPr>
              <a:t> </a:t>
            </a:r>
            <a:r>
              <a:rPr lang="en-US" altLang="zh-CN" sz="3200" dirty="0" err="1">
                <a:latin typeface="宋体" panose="02010600030101010101" pitchFamily="2" charset="-122"/>
              </a:rPr>
              <a:t>a,b</a:t>
            </a:r>
            <a:r>
              <a:rPr lang="en-US" altLang="zh-CN" sz="3200" dirty="0">
                <a:latin typeface="宋体" panose="02010600030101010101" pitchFamily="2" charset="-122"/>
              </a:rPr>
              <a:t>;</a:t>
            </a:r>
            <a:br>
              <a:rPr lang="en-US" altLang="zh-CN" sz="3200" dirty="0">
                <a:latin typeface="宋体" panose="02010600030101010101" pitchFamily="2" charset="-122"/>
              </a:rPr>
            </a:br>
            <a:r>
              <a:rPr lang="en-US" altLang="zh-CN" sz="3200" dirty="0" smtClean="0">
                <a:latin typeface="宋体" panose="02010600030101010101" pitchFamily="2" charset="-122"/>
              </a:rPr>
              <a:t>a </a:t>
            </a:r>
            <a:r>
              <a:rPr lang="en-US" altLang="zh-CN" sz="3200" dirty="0">
                <a:latin typeface="宋体" panose="02010600030101010101" pitchFamily="2" charset="-122"/>
              </a:rPr>
              <a:t>= 123456.789e5;</a:t>
            </a:r>
            <a:br>
              <a:rPr lang="en-US" altLang="zh-CN" sz="3200" dirty="0">
                <a:latin typeface="宋体" panose="02010600030101010101" pitchFamily="2" charset="-122"/>
              </a:rPr>
            </a:br>
            <a:r>
              <a:rPr lang="en-US" altLang="zh-CN" sz="3200" dirty="0" smtClean="0">
                <a:latin typeface="宋体" panose="02010600030101010101" pitchFamily="2" charset="-122"/>
              </a:rPr>
              <a:t>b </a:t>
            </a:r>
            <a:r>
              <a:rPr lang="en-US" altLang="zh-CN" sz="3200" dirty="0">
                <a:latin typeface="宋体" panose="02010600030101010101" pitchFamily="2" charset="-122"/>
              </a:rPr>
              <a:t>= a + 20 </a:t>
            </a:r>
            <a:r>
              <a:rPr lang="en-US" altLang="zh-CN" sz="3200" dirty="0" smtClean="0">
                <a:latin typeface="宋体" panose="02010600030101010101" pitchFamily="2" charset="-122"/>
              </a:rPr>
              <a:t>;</a:t>
            </a:r>
          </a:p>
          <a:p>
            <a:r>
              <a:rPr lang="en-US" altLang="zh-CN" sz="3200" dirty="0" err="1" smtClean="0">
                <a:latin typeface="宋体" panose="02010600030101010101" pitchFamily="2" charset="-122"/>
              </a:rPr>
              <a:t>printf</a:t>
            </a:r>
            <a:r>
              <a:rPr lang="en-US" altLang="zh-CN" sz="3200" dirty="0">
                <a:latin typeface="宋体" panose="02010600030101010101" pitchFamily="2" charset="-122"/>
              </a:rPr>
              <a:t>(“%f\</a:t>
            </a:r>
            <a:r>
              <a:rPr lang="en-US" altLang="zh-CN" sz="3200" dirty="0" err="1">
                <a:latin typeface="宋体" panose="02010600030101010101" pitchFamily="2" charset="-122"/>
              </a:rPr>
              <a:t>n</a:t>
            </a:r>
            <a:r>
              <a:rPr lang="en-US" altLang="zh-CN" sz="3200" dirty="0" err="1" smtClean="0">
                <a:latin typeface="宋体" panose="02010600030101010101" pitchFamily="2" charset="-122"/>
              </a:rPr>
              <a:t>”,b</a:t>
            </a:r>
            <a:r>
              <a:rPr lang="en-US" altLang="zh-CN" sz="3200" dirty="0" smtClean="0">
                <a:latin typeface="宋体" panose="02010600030101010101" pitchFamily="2" charset="-122"/>
              </a:rPr>
              <a:t>);</a:t>
            </a:r>
            <a:endParaRPr lang="zh-CN" altLang="en-US" sz="3200" dirty="0"/>
          </a:p>
        </p:txBody>
      </p:sp>
      <p:sp>
        <p:nvSpPr>
          <p:cNvPr id="9" name="矩形 8"/>
          <p:cNvSpPr/>
          <p:nvPr/>
        </p:nvSpPr>
        <p:spPr>
          <a:xfrm>
            <a:off x="539552" y="4244306"/>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11" name="Rectangle 4"/>
          <p:cNvSpPr>
            <a:spLocks noChangeArrowheads="1"/>
          </p:cNvSpPr>
          <p:nvPr/>
        </p:nvSpPr>
        <p:spPr bwMode="auto">
          <a:xfrm>
            <a:off x="5846177" y="4959900"/>
            <a:ext cx="3125677" cy="1139748"/>
          </a:xfrm>
          <a:prstGeom prst="rect">
            <a:avLst/>
          </a:prstGeom>
          <a:solidFill>
            <a:schemeClr val="accent5">
              <a:lumMod val="90000"/>
            </a:schemeClr>
          </a:solidFill>
          <a:ln w="9525">
            <a:solidFill>
              <a:srgbClr val="FF0066"/>
            </a:solidFill>
            <a:miter lim="800000"/>
            <a:headEnd/>
            <a:tailEnd/>
          </a:ln>
          <a:effectLs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000" b="1" u="sng" dirty="0">
                <a:solidFill>
                  <a:srgbClr val="FF0000"/>
                </a:solidFill>
                <a:latin typeface="华文细黑" panose="02010600040101010101" pitchFamily="2" charset="-122"/>
                <a:ea typeface="华文细黑" panose="02010600040101010101" pitchFamily="2" charset="-122"/>
              </a:rPr>
              <a:t>运行</a:t>
            </a:r>
            <a:r>
              <a:rPr lang="zh-CN" altLang="en-US" sz="2000" b="1" u="sng" dirty="0" smtClean="0">
                <a:solidFill>
                  <a:srgbClr val="FF0000"/>
                </a:solidFill>
                <a:latin typeface="华文细黑" panose="02010600040101010101" pitchFamily="2" charset="-122"/>
                <a:ea typeface="华文细黑" panose="02010600040101010101" pitchFamily="2" charset="-122"/>
              </a:rPr>
              <a:t>结果</a:t>
            </a:r>
            <a:r>
              <a:rPr lang="en-US" altLang="zh-CN" sz="2000" b="1" u="sng" dirty="0" smtClean="0">
                <a:solidFill>
                  <a:srgbClr val="FF0000"/>
                </a:solidFill>
                <a:latin typeface="华文细黑" panose="02010600040101010101" pitchFamily="2" charset="-122"/>
                <a:ea typeface="华文细黑" panose="02010600040101010101" pitchFamily="2" charset="-122"/>
              </a:rPr>
              <a:t>:</a:t>
            </a:r>
          </a:p>
          <a:p>
            <a:pPr>
              <a:lnSpc>
                <a:spcPct val="120000"/>
              </a:lnSpc>
              <a:spcBef>
                <a:spcPct val="5000"/>
              </a:spcBef>
              <a:buFontTx/>
              <a:buNone/>
            </a:pPr>
            <a:r>
              <a:rPr lang="en-US" altLang="zh-CN" sz="2000" b="1" dirty="0" smtClean="0">
                <a:solidFill>
                  <a:srgbClr val="FF0000"/>
                </a:solidFill>
                <a:latin typeface="宋体" panose="02010600030101010101" pitchFamily="2" charset="-122"/>
              </a:rPr>
              <a:t>12345678848.000000</a:t>
            </a:r>
            <a:endParaRPr lang="en-US" altLang="zh-CN" sz="2000" b="1" dirty="0">
              <a:solidFill>
                <a:srgbClr val="FF0000"/>
              </a:solidFill>
              <a:latin typeface="宋体" panose="02010600030101010101" pitchFamily="2" charset="-122"/>
            </a:endParaRP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40</a:t>
            </a:fld>
            <a:endParaRPr lang="en-US" altLang="zh-CN"/>
          </a:p>
        </p:txBody>
      </p:sp>
    </p:spTree>
    <p:extLst>
      <p:ext uri="{BB962C8B-B14F-4D97-AF65-F5344CB8AC3E}">
        <p14:creationId xmlns:p14="http://schemas.microsoft.com/office/powerpoint/2010/main" val="261765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1865126"/>
          </a:xfrm>
          <a:prstGeom prst="rect">
            <a:avLst/>
          </a:prstGeom>
        </p:spPr>
        <p:txBody>
          <a:bodyPr wrap="square">
            <a:spAutoFit/>
          </a:bodyPr>
          <a:lstStyle/>
          <a:p>
            <a:pPr>
              <a:lnSpc>
                <a:spcPct val="120000"/>
              </a:lnSpc>
              <a:spcBef>
                <a:spcPct val="5000"/>
              </a:spcBef>
              <a:buFontTx/>
              <a:buNone/>
            </a:pPr>
            <a:r>
              <a:rPr lang="zh-CN" altLang="en-US" sz="2400" b="1" u="sng" dirty="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说明：</a:t>
            </a:r>
            <a:r>
              <a:rPr lang="zh-CN" altLang="en-US" sz="2400" dirty="0">
                <a:latin typeface="华文楷体" panose="02010600040101010101" pitchFamily="2" charset="-122"/>
                <a:ea typeface="华文楷体" panose="02010600040101010101" pitchFamily="2" charset="-122"/>
              </a:rPr>
              <a:t>一个浮点型变量只能保证的有效数字</a:t>
            </a:r>
            <a:r>
              <a:rPr lang="zh-CN" altLang="en-US" sz="2400" dirty="0" smtClean="0">
                <a:latin typeface="华文楷体" panose="02010600040101010101" pitchFamily="2" charset="-122"/>
                <a:ea typeface="华文楷体" panose="02010600040101010101" pitchFamily="2" charset="-122"/>
              </a:rPr>
              <a:t>是</a:t>
            </a:r>
            <a:r>
              <a:rPr lang="en-US" altLang="zh-CN" sz="2400" dirty="0" smtClean="0">
                <a:latin typeface="华文楷体" panose="02010600040101010101" pitchFamily="2" charset="-122"/>
                <a:ea typeface="华文楷体" panose="02010600040101010101" pitchFamily="2" charset="-122"/>
              </a:rPr>
              <a:t>6~7</a:t>
            </a:r>
            <a:r>
              <a:rPr lang="zh-CN" altLang="en-US" sz="2400" dirty="0">
                <a:latin typeface="华文楷体" panose="02010600040101010101" pitchFamily="2" charset="-122"/>
                <a:ea typeface="华文楷体" panose="02010600040101010101" pitchFamily="2" charset="-122"/>
              </a:rPr>
              <a:t>位有效数字，后面的数字是无意义的，并不准确地表示该数。应当避免将一个很大的数和一个很小的数直接相加或相减，否则就会“丢失”小的</a:t>
            </a:r>
            <a:r>
              <a:rPr lang="zh-CN" altLang="en-US" sz="2400" dirty="0" smtClean="0">
                <a:latin typeface="华文楷体" panose="02010600040101010101" pitchFamily="2" charset="-122"/>
                <a:ea typeface="华文楷体" panose="02010600040101010101" pitchFamily="2" charset="-122"/>
              </a:rPr>
              <a:t>数</a:t>
            </a:r>
            <a:r>
              <a:rPr lang="zh-CN" altLang="en-US" sz="2400" dirty="0">
                <a:latin typeface="华文楷体" panose="02010600040101010101" pitchFamily="2" charset="-122"/>
                <a:ea typeface="华文楷体" panose="02010600040101010101" pitchFamily="2" charset="-122"/>
              </a:rPr>
              <a:t>。</a:t>
            </a:r>
          </a:p>
        </p:txBody>
      </p:sp>
      <p:sp>
        <p:nvSpPr>
          <p:cNvPr id="14" name="矩形 13"/>
          <p:cNvSpPr/>
          <p:nvPr/>
        </p:nvSpPr>
        <p:spPr>
          <a:xfrm>
            <a:off x="1763688" y="4248136"/>
            <a:ext cx="4572000" cy="2062103"/>
          </a:xfrm>
          <a:prstGeom prst="rect">
            <a:avLst/>
          </a:prstGeom>
        </p:spPr>
        <p:txBody>
          <a:bodyPr>
            <a:spAutoFit/>
          </a:bodyPr>
          <a:lstStyle/>
          <a:p>
            <a:r>
              <a:rPr lang="en-US" altLang="zh-CN" sz="3200" b="1" dirty="0" smtClean="0">
                <a:solidFill>
                  <a:srgbClr val="0000FF"/>
                </a:solidFill>
                <a:latin typeface="宋体" panose="02010600030101010101" pitchFamily="2" charset="-122"/>
              </a:rPr>
              <a:t>double</a:t>
            </a:r>
            <a:r>
              <a:rPr lang="en-US" altLang="zh-CN" sz="3200" dirty="0" smtClean="0">
                <a:latin typeface="宋体" panose="02010600030101010101" pitchFamily="2" charset="-122"/>
              </a:rPr>
              <a:t> </a:t>
            </a:r>
            <a:r>
              <a:rPr lang="en-US" altLang="zh-CN" sz="3200" dirty="0" err="1">
                <a:latin typeface="宋体" panose="02010600030101010101" pitchFamily="2" charset="-122"/>
              </a:rPr>
              <a:t>a,b</a:t>
            </a:r>
            <a:r>
              <a:rPr lang="en-US" altLang="zh-CN" sz="3200" dirty="0">
                <a:latin typeface="宋体" panose="02010600030101010101" pitchFamily="2" charset="-122"/>
              </a:rPr>
              <a:t>;</a:t>
            </a:r>
            <a:br>
              <a:rPr lang="en-US" altLang="zh-CN" sz="3200" dirty="0">
                <a:latin typeface="宋体" panose="02010600030101010101" pitchFamily="2" charset="-122"/>
              </a:rPr>
            </a:br>
            <a:r>
              <a:rPr lang="en-US" altLang="zh-CN" sz="3200" dirty="0" smtClean="0">
                <a:latin typeface="宋体" panose="02010600030101010101" pitchFamily="2" charset="-122"/>
              </a:rPr>
              <a:t>a </a:t>
            </a:r>
            <a:r>
              <a:rPr lang="en-US" altLang="zh-CN" sz="3200" dirty="0">
                <a:latin typeface="宋体" panose="02010600030101010101" pitchFamily="2" charset="-122"/>
              </a:rPr>
              <a:t>= 123456.789e5;</a:t>
            </a:r>
            <a:br>
              <a:rPr lang="en-US" altLang="zh-CN" sz="3200" dirty="0">
                <a:latin typeface="宋体" panose="02010600030101010101" pitchFamily="2" charset="-122"/>
              </a:rPr>
            </a:br>
            <a:r>
              <a:rPr lang="en-US" altLang="zh-CN" sz="3200" dirty="0" smtClean="0">
                <a:latin typeface="宋体" panose="02010600030101010101" pitchFamily="2" charset="-122"/>
              </a:rPr>
              <a:t>b </a:t>
            </a:r>
            <a:r>
              <a:rPr lang="en-US" altLang="zh-CN" sz="3200" dirty="0">
                <a:latin typeface="宋体" panose="02010600030101010101" pitchFamily="2" charset="-122"/>
              </a:rPr>
              <a:t>= a + 20 </a:t>
            </a:r>
            <a:r>
              <a:rPr lang="en-US" altLang="zh-CN" sz="3200" dirty="0" smtClean="0">
                <a:latin typeface="宋体" panose="02010600030101010101" pitchFamily="2" charset="-122"/>
              </a:rPr>
              <a:t>;</a:t>
            </a:r>
          </a:p>
          <a:p>
            <a:r>
              <a:rPr lang="en-US" altLang="zh-CN" sz="3200" dirty="0" err="1" smtClean="0">
                <a:latin typeface="宋体" panose="02010600030101010101" pitchFamily="2" charset="-122"/>
              </a:rPr>
              <a:t>printf</a:t>
            </a:r>
            <a:r>
              <a:rPr lang="en-US" altLang="zh-CN" sz="3200" dirty="0">
                <a:latin typeface="宋体" panose="02010600030101010101" pitchFamily="2" charset="-122"/>
              </a:rPr>
              <a:t>(“%f\</a:t>
            </a:r>
            <a:r>
              <a:rPr lang="en-US" altLang="zh-CN" sz="3200" dirty="0" err="1">
                <a:latin typeface="宋体" panose="02010600030101010101" pitchFamily="2" charset="-122"/>
              </a:rPr>
              <a:t>n</a:t>
            </a:r>
            <a:r>
              <a:rPr lang="en-US" altLang="zh-CN" sz="3200" dirty="0" err="1" smtClean="0">
                <a:latin typeface="宋体" panose="02010600030101010101" pitchFamily="2" charset="-122"/>
              </a:rPr>
              <a:t>”,b</a:t>
            </a:r>
            <a:r>
              <a:rPr lang="en-US" altLang="zh-CN" sz="3200" dirty="0" smtClean="0">
                <a:latin typeface="宋体" panose="02010600030101010101" pitchFamily="2" charset="-122"/>
              </a:rPr>
              <a:t>);</a:t>
            </a:r>
            <a:endParaRPr lang="zh-CN" altLang="en-US" sz="3200" dirty="0"/>
          </a:p>
        </p:txBody>
      </p:sp>
      <p:sp>
        <p:nvSpPr>
          <p:cNvPr id="15" name="矩形 14"/>
          <p:cNvSpPr/>
          <p:nvPr/>
        </p:nvSpPr>
        <p:spPr>
          <a:xfrm>
            <a:off x="539552" y="4244306"/>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16" name="Rectangle 4"/>
          <p:cNvSpPr>
            <a:spLocks noChangeArrowheads="1"/>
          </p:cNvSpPr>
          <p:nvPr/>
        </p:nvSpPr>
        <p:spPr bwMode="auto">
          <a:xfrm>
            <a:off x="5846177" y="4959900"/>
            <a:ext cx="3125677" cy="1139748"/>
          </a:xfrm>
          <a:prstGeom prst="rect">
            <a:avLst/>
          </a:prstGeom>
          <a:solidFill>
            <a:schemeClr val="accent5">
              <a:lumMod val="90000"/>
            </a:schemeClr>
          </a:solidFill>
          <a:ln w="9525">
            <a:solidFill>
              <a:srgbClr val="FF0066"/>
            </a:solidFill>
            <a:miter lim="800000"/>
            <a:headEnd/>
            <a:tailEnd/>
          </a:ln>
          <a:effectLs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000" b="1" u="sng" dirty="0">
                <a:solidFill>
                  <a:srgbClr val="FF0000"/>
                </a:solidFill>
                <a:latin typeface="华文细黑" panose="02010600040101010101" pitchFamily="2" charset="-122"/>
                <a:ea typeface="华文细黑" panose="02010600040101010101" pitchFamily="2" charset="-122"/>
              </a:rPr>
              <a:t>运行</a:t>
            </a:r>
            <a:r>
              <a:rPr lang="zh-CN" altLang="en-US" sz="2000" b="1" u="sng" dirty="0" smtClean="0">
                <a:solidFill>
                  <a:srgbClr val="FF0000"/>
                </a:solidFill>
                <a:latin typeface="华文细黑" panose="02010600040101010101" pitchFamily="2" charset="-122"/>
                <a:ea typeface="华文细黑" panose="02010600040101010101" pitchFamily="2" charset="-122"/>
              </a:rPr>
              <a:t>结果</a:t>
            </a:r>
            <a:r>
              <a:rPr lang="en-US" altLang="zh-CN" sz="2000" b="1" u="sng" dirty="0" smtClean="0">
                <a:solidFill>
                  <a:srgbClr val="FF0000"/>
                </a:solidFill>
                <a:latin typeface="华文细黑" panose="02010600040101010101" pitchFamily="2" charset="-122"/>
                <a:ea typeface="华文细黑" panose="02010600040101010101" pitchFamily="2" charset="-122"/>
              </a:rPr>
              <a:t>:</a:t>
            </a:r>
          </a:p>
          <a:p>
            <a:pPr>
              <a:lnSpc>
                <a:spcPct val="120000"/>
              </a:lnSpc>
              <a:spcBef>
                <a:spcPct val="5000"/>
              </a:spcBef>
              <a:buFontTx/>
              <a:buNone/>
            </a:pPr>
            <a:r>
              <a:rPr lang="en-US" altLang="zh-CN" sz="2000" b="1" dirty="0" smtClean="0">
                <a:solidFill>
                  <a:srgbClr val="FF0000"/>
                </a:solidFill>
                <a:latin typeface="宋体" panose="02010600030101010101" pitchFamily="2" charset="-122"/>
              </a:rPr>
              <a:t>12345678920.000000</a:t>
            </a:r>
            <a:endParaRPr lang="en-US" altLang="zh-CN" sz="2000" b="1" dirty="0">
              <a:solidFill>
                <a:srgbClr val="FF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41</a:t>
            </a:fld>
            <a:endParaRPr lang="en-US" altLang="zh-CN"/>
          </a:p>
        </p:txBody>
      </p:sp>
    </p:spTree>
    <p:extLst>
      <p:ext uri="{BB962C8B-B14F-4D97-AF65-F5344CB8AC3E}">
        <p14:creationId xmlns:p14="http://schemas.microsoft.com/office/powerpoint/2010/main" val="390724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535531"/>
          </a:xfrm>
          <a:prstGeom prst="rect">
            <a:avLst/>
          </a:prstGeom>
        </p:spPr>
        <p:txBody>
          <a:bodyPr wrap="square">
            <a:spAutoFit/>
          </a:bodyPr>
          <a:lstStyle/>
          <a:p>
            <a:pPr>
              <a:lnSpc>
                <a:spcPct val="120000"/>
              </a:lnSpc>
              <a:spcBef>
                <a:spcPct val="5000"/>
              </a:spcBef>
              <a:buFontTx/>
              <a:buNone/>
            </a:pPr>
            <a:r>
              <a:rPr lang="zh-CN" altLang="en-US" sz="2400" dirty="0" smtClean="0">
                <a:latin typeface="华文楷体" panose="02010600040101010101" pitchFamily="2" charset="-122"/>
                <a:ea typeface="华文楷体" panose="02010600040101010101" pitchFamily="2" charset="-122"/>
              </a:rPr>
              <a:t>一般的，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编译系统将浮点型常量作为双精度来</a:t>
            </a:r>
            <a:r>
              <a:rPr lang="zh-CN" altLang="en-US" sz="2400" dirty="0" smtClean="0">
                <a:latin typeface="华文楷体" panose="02010600040101010101" pitchFamily="2" charset="-122"/>
                <a:ea typeface="华文楷体" panose="02010600040101010101" pitchFamily="2" charset="-122"/>
              </a:rPr>
              <a:t>处理。</a:t>
            </a:r>
            <a:endParaRPr lang="zh-CN" altLang="en-US" sz="2400" dirty="0">
              <a:latin typeface="华文楷体" panose="02010600040101010101" pitchFamily="2" charset="-122"/>
              <a:ea typeface="华文楷体" panose="02010600040101010101" pitchFamily="2" charset="-122"/>
            </a:endParaRPr>
          </a:p>
        </p:txBody>
      </p:sp>
      <p:sp>
        <p:nvSpPr>
          <p:cNvPr id="14" name="矩形 13"/>
          <p:cNvSpPr/>
          <p:nvPr/>
        </p:nvSpPr>
        <p:spPr>
          <a:xfrm>
            <a:off x="1651821" y="3062804"/>
            <a:ext cx="4572000" cy="584775"/>
          </a:xfrm>
          <a:prstGeom prst="rect">
            <a:avLst/>
          </a:prstGeom>
        </p:spPr>
        <p:txBody>
          <a:bodyPr>
            <a:spAutoFit/>
          </a:bodyPr>
          <a:lstStyle/>
          <a:p>
            <a:r>
              <a:rPr lang="en-US" altLang="zh-CN" sz="3200" dirty="0">
                <a:solidFill>
                  <a:schemeClr val="tx2"/>
                </a:solidFill>
                <a:latin typeface="楷体_GB2312" pitchFamily="49" charset="-122"/>
                <a:ea typeface="楷体_GB2312" pitchFamily="49" charset="-122"/>
              </a:rPr>
              <a:t>f = 2.45678 * 4523.65</a:t>
            </a:r>
            <a:r>
              <a:rPr lang="en-US" altLang="zh-CN" sz="3200" dirty="0">
                <a:solidFill>
                  <a:srgbClr val="663300"/>
                </a:solidFill>
                <a:latin typeface="楷体_GB2312" pitchFamily="49" charset="-122"/>
                <a:ea typeface="楷体_GB2312" pitchFamily="49" charset="-122"/>
              </a:rPr>
              <a:t> </a:t>
            </a:r>
          </a:p>
        </p:txBody>
      </p:sp>
      <p:sp>
        <p:nvSpPr>
          <p:cNvPr id="15" name="矩形 14"/>
          <p:cNvSpPr/>
          <p:nvPr/>
        </p:nvSpPr>
        <p:spPr>
          <a:xfrm>
            <a:off x="553445" y="3124360"/>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2" name="矩形 1"/>
          <p:cNvSpPr/>
          <p:nvPr/>
        </p:nvSpPr>
        <p:spPr>
          <a:xfrm>
            <a:off x="539552" y="3746428"/>
            <a:ext cx="7848872" cy="2677656"/>
          </a:xfrm>
          <a:prstGeom prst="rect">
            <a:avLst/>
          </a:prstGeom>
        </p:spPr>
        <p:txBody>
          <a:bodyPr wrap="square">
            <a:spAutoFit/>
          </a:bodyPr>
          <a:lstStyle/>
          <a:p>
            <a:pPr>
              <a:buFontTx/>
              <a:buNone/>
            </a:pPr>
            <a:r>
              <a:rPr lang="zh-CN" altLang="en-US" sz="2400" dirty="0" smtClean="0">
                <a:latin typeface="华文楷体" panose="02010600040101010101" pitchFamily="2" charset="-122"/>
                <a:ea typeface="华文楷体" panose="02010600040101010101" pitchFamily="2" charset="-122"/>
              </a:rPr>
              <a:t>        系统</a:t>
            </a:r>
            <a:r>
              <a:rPr lang="zh-CN" altLang="en-US" sz="2400" dirty="0">
                <a:latin typeface="华文楷体" panose="02010600040101010101" pitchFamily="2" charset="-122"/>
                <a:ea typeface="华文楷体" panose="02010600040101010101" pitchFamily="2" charset="-122"/>
              </a:rPr>
              <a:t>先把</a:t>
            </a:r>
            <a:r>
              <a:rPr lang="en-US" altLang="zh-CN" sz="2400" dirty="0">
                <a:latin typeface="华文楷体" panose="02010600040101010101" pitchFamily="2" charset="-122"/>
                <a:ea typeface="华文楷体" panose="02010600040101010101" pitchFamily="2" charset="-122"/>
              </a:rPr>
              <a:t>2.45678</a:t>
            </a:r>
            <a:r>
              <a:rPr lang="zh-CN" altLang="en-US"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4523.65</a:t>
            </a:r>
            <a:r>
              <a:rPr lang="zh-CN" altLang="en-US" sz="2400" dirty="0">
                <a:latin typeface="华文楷体" panose="02010600040101010101" pitchFamily="2" charset="-122"/>
                <a:ea typeface="华文楷体" panose="02010600040101010101" pitchFamily="2" charset="-122"/>
              </a:rPr>
              <a:t>作为双精度数，然后进行相乘的运算，得到的乘也是一个双精度数。</a:t>
            </a:r>
          </a:p>
          <a:p>
            <a:pPr>
              <a:buFontTx/>
              <a:buNone/>
            </a:pPr>
            <a:r>
              <a:rPr lang="zh-CN" altLang="en-US" sz="2400" dirty="0" smtClean="0">
                <a:latin typeface="华文楷体" panose="02010600040101010101" pitchFamily="2" charset="-122"/>
                <a:ea typeface="华文楷体" panose="02010600040101010101" pitchFamily="2" charset="-122"/>
              </a:rPr>
              <a:t>        如果</a:t>
            </a:r>
            <a:r>
              <a:rPr lang="zh-CN" altLang="en-US" sz="2400" dirty="0">
                <a:latin typeface="华文楷体" panose="02010600040101010101" pitchFamily="2" charset="-122"/>
                <a:ea typeface="华文楷体" panose="02010600040101010101" pitchFamily="2" charset="-122"/>
              </a:rPr>
              <a:t>把一个浮点型常量赋给一个单精度变量</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系统给出警告，警告不影响连接和运行最后</a:t>
            </a:r>
            <a:r>
              <a:rPr lang="zh-CN" altLang="en-US" sz="2400" dirty="0" smtClean="0">
                <a:latin typeface="华文楷体" panose="02010600040101010101" pitchFamily="2" charset="-122"/>
                <a:ea typeface="华文楷体" panose="02010600040101010101" pitchFamily="2" charset="-122"/>
              </a:rPr>
              <a:t>结果。但</a:t>
            </a:r>
            <a:r>
              <a:rPr lang="zh-CN" altLang="en-US" sz="2400" dirty="0">
                <a:latin typeface="华文楷体" panose="02010600040101010101" pitchFamily="2" charset="-122"/>
                <a:ea typeface="华文楷体" panose="02010600040101010101" pitchFamily="2" charset="-122"/>
              </a:rPr>
              <a:t>只取其结果前</a:t>
            </a:r>
            <a:r>
              <a:rPr lang="en-US" altLang="zh-CN" sz="2400" dirty="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位赋给浮点型变量</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a:t>
            </a:r>
          </a:p>
          <a:p>
            <a:pPr>
              <a:buFontTx/>
              <a:buNone/>
            </a:pPr>
            <a:r>
              <a:rPr lang="zh-CN" altLang="en-US" sz="2400" dirty="0" smtClean="0">
                <a:latin typeface="华文楷体" panose="02010600040101010101" pitchFamily="2" charset="-122"/>
                <a:ea typeface="华文楷体" panose="02010600040101010101" pitchFamily="2" charset="-122"/>
              </a:rPr>
              <a:t>        如是</a:t>
            </a:r>
            <a:r>
              <a:rPr lang="zh-CN" altLang="en-US" sz="2400" dirty="0">
                <a:latin typeface="华文楷体" panose="02010600040101010101" pitchFamily="2" charset="-122"/>
                <a:ea typeface="华文楷体" panose="02010600040101010101" pitchFamily="2" charset="-122"/>
              </a:rPr>
              <a:t>在数的后面加字母</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或</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（如</a:t>
            </a:r>
            <a:r>
              <a:rPr lang="en-US" altLang="zh-CN" sz="2400" dirty="0">
                <a:latin typeface="华文楷体" panose="02010600040101010101" pitchFamily="2" charset="-122"/>
                <a:ea typeface="华文楷体" panose="02010600040101010101" pitchFamily="2" charset="-122"/>
              </a:rPr>
              <a:t>1.65f, 654.87F</a:t>
            </a:r>
            <a:r>
              <a:rPr lang="zh-CN" altLang="en-US" sz="2400" dirty="0">
                <a:latin typeface="华文楷体" panose="02010600040101010101" pitchFamily="2" charset="-122"/>
                <a:ea typeface="华文楷体" panose="02010600040101010101" pitchFamily="2" charset="-122"/>
              </a:rPr>
              <a:t>），编译系统就会把它们按单精度处理。</a:t>
            </a: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42</a:t>
            </a:fld>
            <a:endParaRPr lang="en-US" altLang="zh-CN"/>
          </a:p>
        </p:txBody>
      </p:sp>
    </p:spTree>
    <p:extLst>
      <p:ext uri="{BB962C8B-B14F-4D97-AF65-F5344CB8AC3E}">
        <p14:creationId xmlns:p14="http://schemas.microsoft.com/office/powerpoint/2010/main" val="42196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75556" y="2423316"/>
            <a:ext cx="3888432" cy="4081117"/>
          </a:xfrm>
          <a:prstGeom prst="rect">
            <a:avLst/>
          </a:prstGeom>
        </p:spPr>
        <p:txBody>
          <a:bodyPr wrap="square">
            <a:spAutoFit/>
          </a:bodyPr>
          <a:lstStyle/>
          <a:p>
            <a:pPr>
              <a:lnSpc>
                <a:spcPct val="120000"/>
              </a:lnSpc>
              <a:spcBef>
                <a:spcPct val="5000"/>
              </a:spcBef>
            </a:pPr>
            <a:r>
              <a:rPr lang="zh-CN" altLang="en-US" sz="2400" u="sng" dirty="0" smtClean="0">
                <a:latin typeface="楷体_GB2312" pitchFamily="49" charset="-122"/>
                <a:ea typeface="楷体_GB2312" pitchFamily="49" charset="-122"/>
              </a:rPr>
              <a:t>不同数据类型的混合</a:t>
            </a:r>
            <a:r>
              <a:rPr lang="zh-CN" altLang="en-US" sz="2400" u="sng" dirty="0">
                <a:latin typeface="楷体_GB2312" pitchFamily="49" charset="-122"/>
                <a:ea typeface="楷体_GB2312" pitchFamily="49" charset="-122"/>
              </a:rPr>
              <a:t>运算</a:t>
            </a:r>
            <a:r>
              <a:rPr lang="zh-CN" altLang="en-US" sz="2400" dirty="0">
                <a:latin typeface="楷体_GB2312" pitchFamily="49" charset="-122"/>
                <a:ea typeface="楷体_GB2312" pitchFamily="49" charset="-122"/>
              </a:rPr>
              <a:t>：整型（包括</a:t>
            </a:r>
            <a:r>
              <a:rPr lang="en-US" altLang="zh-CN" sz="2400" dirty="0" err="1">
                <a:latin typeface="楷体_GB2312" pitchFamily="49" charset="-122"/>
                <a:ea typeface="楷体_GB2312" pitchFamily="49" charset="-122"/>
              </a:rPr>
              <a:t>int</a:t>
            </a:r>
            <a:r>
              <a:rPr lang="en-US" altLang="zh-CN" sz="2400" dirty="0" smtClean="0">
                <a:latin typeface="楷体_GB2312" pitchFamily="49" charset="-122"/>
                <a:ea typeface="楷体_GB2312" pitchFamily="49" charset="-122"/>
              </a:rPr>
              <a:t>, short, long</a:t>
            </a:r>
            <a:r>
              <a:rPr lang="zh-CN" altLang="en-US" sz="2400" dirty="0">
                <a:latin typeface="楷体_GB2312" pitchFamily="49" charset="-122"/>
                <a:ea typeface="楷体_GB2312" pitchFamily="49" charset="-122"/>
              </a:rPr>
              <a:t>）、浮点型（包括</a:t>
            </a:r>
            <a:r>
              <a:rPr lang="en-US" altLang="zh-CN" sz="2400" dirty="0" smtClean="0">
                <a:latin typeface="楷体_GB2312" pitchFamily="49" charset="-122"/>
                <a:ea typeface="楷体_GB2312" pitchFamily="49" charset="-122"/>
              </a:rPr>
              <a:t>float ,</a:t>
            </a:r>
            <a:r>
              <a:rPr lang="en-US" altLang="zh-CN" sz="2400" dirty="0">
                <a:latin typeface="楷体_GB2312" pitchFamily="49" charset="-122"/>
                <a:ea typeface="楷体_GB2312" pitchFamily="49" charset="-122"/>
              </a:rPr>
              <a:t>double</a:t>
            </a:r>
            <a:r>
              <a:rPr lang="zh-CN" altLang="en-US" sz="2400" dirty="0">
                <a:latin typeface="楷体_GB2312" pitchFamily="49" charset="-122"/>
                <a:ea typeface="楷体_GB2312" pitchFamily="49" charset="-122"/>
              </a:rPr>
              <a:t>）可以混合运算。在进行运算时，不同类型的数据要先转换成同一类型</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然后进行</a:t>
            </a:r>
            <a:r>
              <a:rPr lang="zh-CN" altLang="en-US" sz="2400" dirty="0" smtClean="0">
                <a:latin typeface="楷体_GB2312" pitchFamily="49" charset="-122"/>
                <a:ea typeface="楷体_GB2312" pitchFamily="49" charset="-122"/>
              </a:rPr>
              <a:t>运算。这种</a:t>
            </a:r>
            <a:r>
              <a:rPr lang="zh-CN" altLang="en-US" sz="2400" dirty="0">
                <a:latin typeface="楷体_GB2312" pitchFamily="49" charset="-122"/>
                <a:ea typeface="楷体_GB2312" pitchFamily="49" charset="-122"/>
              </a:rPr>
              <a:t>类型转换是由系统自动进行的</a:t>
            </a:r>
            <a:r>
              <a:rPr lang="zh-CN" altLang="en-US" sz="2400" dirty="0" smtClean="0">
                <a:latin typeface="楷体_GB2312" pitchFamily="49" charset="-122"/>
                <a:ea typeface="楷体_GB2312" pitchFamily="49" charset="-122"/>
              </a:rPr>
              <a:t>。</a:t>
            </a:r>
            <a:endParaRPr lang="zh-CN" altLang="en-US" sz="2400" dirty="0">
              <a:latin typeface="华文楷体" panose="02010600040101010101" pitchFamily="2" charset="-122"/>
              <a:ea typeface="华文楷体" panose="02010600040101010101" pitchFamily="2" charset="-122"/>
            </a:endParaRPr>
          </a:p>
        </p:txBody>
      </p:sp>
      <p:pic>
        <p:nvPicPr>
          <p:cNvPr id="11" name="Picture 7" descr="c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2758" y="2293341"/>
            <a:ext cx="4103131" cy="3683226"/>
          </a:xfrm>
          <a:prstGeom prst="rect">
            <a:avLst/>
          </a:prstGeom>
          <a:solidFill>
            <a:srgbClr val="CCECFF"/>
          </a:solidFill>
        </p:spPr>
      </p:pic>
      <p:sp>
        <p:nvSpPr>
          <p:cNvPr id="2" name="灯片编号占位符 1"/>
          <p:cNvSpPr>
            <a:spLocks noGrp="1"/>
          </p:cNvSpPr>
          <p:nvPr>
            <p:ph type="sldNum" sz="quarter" idx="12"/>
          </p:nvPr>
        </p:nvSpPr>
        <p:spPr/>
        <p:txBody>
          <a:bodyPr/>
          <a:lstStyle/>
          <a:p>
            <a:fld id="{B9C957E8-67D0-4D6B-9E2E-E0F6059B356C}" type="slidenum">
              <a:rPr lang="en-US" altLang="zh-CN" smtClean="0"/>
              <a:pPr/>
              <a:t>43</a:t>
            </a:fld>
            <a:endParaRPr lang="en-US" altLang="zh-CN"/>
          </a:p>
        </p:txBody>
      </p:sp>
    </p:spTree>
    <p:extLst>
      <p:ext uri="{BB962C8B-B14F-4D97-AF65-F5344CB8AC3E}">
        <p14:creationId xmlns:p14="http://schemas.microsoft.com/office/powerpoint/2010/main" val="190429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lang="zh-CN" altLang="en-US" sz="28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不同类型变量的强制转换</a:t>
            </a:r>
            <a:endParaRPr kumimoji="1" lang="en-US" altLang="zh-CN"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形式:"/>
          <p:cNvSpPr txBox="1"/>
          <p:nvPr/>
        </p:nvSpPr>
        <p:spPr>
          <a:xfrm>
            <a:off x="717518" y="2396674"/>
            <a:ext cx="1718419"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lang="zh-CN" altLang="en-US" sz="2800" dirty="0" smtClean="0"/>
              <a:t>使用方法</a:t>
            </a:r>
            <a:r>
              <a:rPr sz="2800" dirty="0" smtClean="0"/>
              <a:t>:</a:t>
            </a:r>
            <a:endParaRPr sz="2800" dirty="0"/>
          </a:p>
        </p:txBody>
      </p:sp>
      <p:sp>
        <p:nvSpPr>
          <p:cNvPr id="9" name="(类型名)(表达式)"/>
          <p:cNvSpPr txBox="1"/>
          <p:nvPr/>
        </p:nvSpPr>
        <p:spPr>
          <a:xfrm>
            <a:off x="2479899" y="2385338"/>
            <a:ext cx="3154710"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sz="2800" dirty="0"/>
              <a:t>(</a:t>
            </a:r>
            <a:r>
              <a:rPr sz="2800" dirty="0" err="1"/>
              <a:t>类型名</a:t>
            </a:r>
            <a:r>
              <a:rPr sz="2800" dirty="0" smtClean="0"/>
              <a:t>)</a:t>
            </a:r>
            <a:r>
              <a:rPr lang="en-US" altLang="zh-CN" sz="2800" dirty="0" smtClean="0"/>
              <a:t>+</a:t>
            </a:r>
            <a:r>
              <a:rPr sz="2800" dirty="0" smtClean="0"/>
              <a:t>(</a:t>
            </a:r>
            <a:r>
              <a:rPr sz="2800" dirty="0" err="1"/>
              <a:t>表达式</a:t>
            </a:r>
            <a:r>
              <a:rPr sz="2800" dirty="0"/>
              <a:t>)</a:t>
            </a:r>
          </a:p>
        </p:txBody>
      </p:sp>
      <p:sp>
        <p:nvSpPr>
          <p:cNvPr id="12" name="（double)a"/>
          <p:cNvSpPr txBox="1"/>
          <p:nvPr/>
        </p:nvSpPr>
        <p:spPr>
          <a:xfrm>
            <a:off x="1763688" y="3056727"/>
            <a:ext cx="207749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sz="2800" dirty="0"/>
              <a:t>（double</a:t>
            </a:r>
            <a:r>
              <a:rPr sz="2800" dirty="0" smtClean="0"/>
              <a:t>)</a:t>
            </a:r>
            <a:r>
              <a:rPr lang="en-US" sz="2800" dirty="0" smtClean="0"/>
              <a:t> </a:t>
            </a:r>
            <a:r>
              <a:rPr sz="2800" dirty="0" smtClean="0"/>
              <a:t>a</a:t>
            </a:r>
            <a:endParaRPr sz="2800" dirty="0"/>
          </a:p>
        </p:txBody>
      </p:sp>
      <p:sp>
        <p:nvSpPr>
          <p:cNvPr id="14" name="（int)(x+y）"/>
          <p:cNvSpPr txBox="1"/>
          <p:nvPr/>
        </p:nvSpPr>
        <p:spPr>
          <a:xfrm>
            <a:off x="1763688" y="3789209"/>
            <a:ext cx="2257028"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sz="2800" dirty="0"/>
              <a:t>（</a:t>
            </a:r>
            <a:r>
              <a:rPr sz="2800" dirty="0" err="1"/>
              <a:t>int</a:t>
            </a:r>
            <a:r>
              <a:rPr sz="2800" dirty="0"/>
              <a:t>)(</a:t>
            </a:r>
            <a:r>
              <a:rPr sz="2800" dirty="0" err="1"/>
              <a:t>x+y</a:t>
            </a:r>
            <a:r>
              <a:rPr sz="2800" dirty="0"/>
              <a:t>）</a:t>
            </a:r>
          </a:p>
        </p:txBody>
      </p:sp>
      <p:sp>
        <p:nvSpPr>
          <p:cNvPr id="16" name="强制类型转换后，被转换的量的类型并没有发生变化"/>
          <p:cNvSpPr txBox="1"/>
          <p:nvPr/>
        </p:nvSpPr>
        <p:spPr>
          <a:xfrm>
            <a:off x="434628" y="4797152"/>
            <a:ext cx="7593756"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lvl="1">
              <a:defRPr sz="3600" b="0">
                <a:latin typeface="Helvetica Light"/>
                <a:ea typeface="Helvetica Light"/>
                <a:cs typeface="Helvetica Light"/>
                <a:sym typeface="Helvetica Light"/>
              </a:defRPr>
            </a:pPr>
            <a:r>
              <a:rPr lang="zh-CN" altLang="en-US" sz="2800" dirty="0" smtClean="0"/>
              <a:t>注意：</a:t>
            </a:r>
            <a:r>
              <a:rPr sz="2800" dirty="0" err="1" smtClean="0"/>
              <a:t>强制类型转换后</a:t>
            </a:r>
            <a:r>
              <a:rPr sz="2800" dirty="0" err="1"/>
              <a:t>，</a:t>
            </a:r>
            <a:r>
              <a:rPr sz="2800" dirty="0" err="1" smtClean="0"/>
              <a:t>被转换的量的类型并没有发生变化</a:t>
            </a:r>
            <a:r>
              <a:rPr lang="zh-CN" altLang="en-US" sz="2800" dirty="0" smtClean="0"/>
              <a:t>。</a:t>
            </a:r>
            <a:endParaRPr sz="2800" dirty="0"/>
          </a:p>
        </p:txBody>
      </p:sp>
      <p:sp>
        <p:nvSpPr>
          <p:cNvPr id="17" name="矩形 16"/>
          <p:cNvSpPr/>
          <p:nvPr/>
        </p:nvSpPr>
        <p:spPr>
          <a:xfrm>
            <a:off x="717518" y="3105149"/>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44</a:t>
            </a:fld>
            <a:endParaRPr lang="en-US" altLang="zh-CN"/>
          </a:p>
        </p:txBody>
      </p:sp>
    </p:spTree>
    <p:extLst>
      <p:ext uri="{BB962C8B-B14F-4D97-AF65-F5344CB8AC3E}">
        <p14:creationId xmlns:p14="http://schemas.microsoft.com/office/powerpoint/2010/main" val="38956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4" grpId="0" animBg="1"/>
      <p:bldP spid="16" grpId="0" animBg="1"/>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lang="zh-CN" altLang="en-US" sz="28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不同类型变量的强制转换</a:t>
            </a:r>
            <a:endParaRPr kumimoji="1" lang="en-US" altLang="zh-CN"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矩形 14"/>
          <p:cNvSpPr/>
          <p:nvPr/>
        </p:nvSpPr>
        <p:spPr>
          <a:xfrm>
            <a:off x="548184" y="2426617"/>
            <a:ext cx="8064896" cy="2862322"/>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①强制类型转换可以增加程序可读性，在数据类型发生转换时进行提示。</a:t>
            </a:r>
          </a:p>
          <a:p>
            <a:pPr>
              <a:lnSpc>
                <a:spcPct val="150000"/>
              </a:lnSpc>
            </a:pPr>
            <a:r>
              <a:rPr lang="zh-CN" altLang="en-US" sz="2400" dirty="0" smtClean="0">
                <a:latin typeface="华文楷体" panose="02010600040101010101" pitchFamily="2" charset="-122"/>
                <a:ea typeface="华文楷体" panose="02010600040101010101" pitchFamily="2" charset="-122"/>
              </a:rPr>
              <a:t>②可以对指针（地址类型）进行操作，提高对数据操作的灵活性。</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b="0" i="0" dirty="0" smtClean="0">
                <a:effectLst/>
                <a:latin typeface="华文楷体" panose="02010600040101010101" pitchFamily="2" charset="-122"/>
                <a:ea typeface="华文楷体" panose="02010600040101010101" pitchFamily="2" charset="-122"/>
              </a:rPr>
              <a:t>③数据出现溢出丢失不会有警告，</a:t>
            </a:r>
            <a:r>
              <a:rPr lang="zh-CN" altLang="en-US" sz="2400" b="1" i="0" u="sng" dirty="0" smtClean="0">
                <a:solidFill>
                  <a:srgbClr val="FF0000"/>
                </a:solidFill>
                <a:effectLst/>
                <a:latin typeface="华文楷体" panose="02010600040101010101" pitchFamily="2" charset="-122"/>
                <a:ea typeface="华文楷体" panose="02010600040101010101" pitchFamily="2" charset="-122"/>
              </a:rPr>
              <a:t>必须谨慎使用</a:t>
            </a:r>
            <a:r>
              <a:rPr lang="zh-CN" altLang="en-US" sz="2400" b="0" i="0" dirty="0" smtClean="0">
                <a:effectLst/>
                <a:latin typeface="华文楷体" panose="02010600040101010101" pitchFamily="2" charset="-122"/>
                <a:ea typeface="华文楷体" panose="02010600040101010101" pitchFamily="2" charset="-122"/>
              </a:rPr>
              <a:t>。</a:t>
            </a:r>
            <a:endParaRPr lang="zh-CN" altLang="en-US" sz="2400" b="0" i="0" dirty="0">
              <a:effectLst/>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Tree>
    <p:extLst>
      <p:ext uri="{BB962C8B-B14F-4D97-AF65-F5344CB8AC3E}">
        <p14:creationId xmlns:p14="http://schemas.microsoft.com/office/powerpoint/2010/main" val="152631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46</a:t>
            </a:fld>
            <a:endParaRPr lang="en-US" altLang="zh-CN"/>
          </a:p>
        </p:txBody>
      </p:sp>
    </p:spTree>
    <p:extLst>
      <p:ext uri="{BB962C8B-B14F-4D97-AF65-F5344CB8AC3E}">
        <p14:creationId xmlns:p14="http://schemas.microsoft.com/office/powerpoint/2010/main" val="230844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6" presetClass="emph" presetSubtype="0" fill="hold" nodeType="withEffect">
                                  <p:stCondLst>
                                    <p:cond delay="0"/>
                                  </p:stCondLst>
                                  <p:childTnLst>
                                    <p:animScale>
                                      <p:cBhvr>
                                        <p:cTn id="32" dur="2000" fill="hold"/>
                                        <p:tgtEl>
                                          <p:spTgt spid="4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字符型常量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75556" y="2423316"/>
            <a:ext cx="7524836" cy="1292662"/>
          </a:xfrm>
          <a:prstGeom prst="rect">
            <a:avLst/>
          </a:prstGeom>
        </p:spPr>
        <p:txBody>
          <a:bodyPr wrap="square">
            <a:spAutoFit/>
          </a:bodyPr>
          <a:lstStyle/>
          <a:p>
            <a:pPr>
              <a:buFontTx/>
              <a:buNone/>
            </a:pP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用单引号包含的一个字符是字符型</a:t>
            </a:r>
            <a:r>
              <a:rPr lang="zh-CN" altLang="en-US" sz="2400" dirty="0" smtClean="0">
                <a:latin typeface="楷体_GB2312" pitchFamily="49" charset="-122"/>
                <a:ea typeface="楷体_GB2312" pitchFamily="49" charset="-122"/>
              </a:rPr>
              <a:t>常量。</a:t>
            </a:r>
            <a:endParaRPr lang="zh-CN" altLang="en-US" sz="2400" dirty="0">
              <a:latin typeface="楷体_GB2312" pitchFamily="49" charset="-122"/>
              <a:ea typeface="楷体_GB2312" pitchFamily="49" charset="-122"/>
            </a:endParaRPr>
          </a:p>
          <a:p>
            <a:pPr>
              <a:buFontTx/>
              <a:buNone/>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只能包含一个</a:t>
            </a:r>
            <a:r>
              <a:rPr lang="zh-CN" altLang="en-US" sz="2400" dirty="0" smtClean="0">
                <a:latin typeface="楷体_GB2312" pitchFamily="49" charset="-122"/>
                <a:ea typeface="楷体_GB2312" pitchFamily="49" charset="-122"/>
              </a:rPr>
              <a:t>字符</a:t>
            </a:r>
            <a:r>
              <a:rPr lang="zh-CN" altLang="en-US" sz="2400" dirty="0" smtClean="0">
                <a:solidFill>
                  <a:srgbClr val="663300"/>
                </a:solidFill>
                <a:latin typeface="楷体_GB2312" pitchFamily="49" charset="-122"/>
                <a:ea typeface="楷体_GB2312" pitchFamily="49" charset="-122"/>
              </a:rPr>
              <a:t>。</a:t>
            </a:r>
            <a:endParaRPr lang="zh-CN" altLang="en-US" sz="2400" dirty="0">
              <a:solidFill>
                <a:srgbClr val="663300"/>
              </a:solidFill>
              <a:latin typeface="楷体_GB2312" pitchFamily="49" charset="-122"/>
              <a:ea typeface="楷体_GB2312" pitchFamily="49" charset="-122"/>
            </a:endParaRPr>
          </a:p>
          <a:p>
            <a:pPr>
              <a:lnSpc>
                <a:spcPct val="120000"/>
              </a:lnSpc>
              <a:spcBef>
                <a:spcPct val="5000"/>
              </a:spcBef>
            </a:pPr>
            <a:endParaRPr lang="zh-CN" altLang="en-US" sz="2400" dirty="0">
              <a:latin typeface="华文楷体" panose="02010600040101010101" pitchFamily="2" charset="-122"/>
              <a:ea typeface="华文楷体" panose="02010600040101010101" pitchFamily="2" charset="-122"/>
            </a:endParaRPr>
          </a:p>
        </p:txBody>
      </p:sp>
      <p:sp>
        <p:nvSpPr>
          <p:cNvPr id="8" name="Text Box 6"/>
          <p:cNvSpPr txBox="1">
            <a:spLocks noChangeArrowheads="1"/>
          </p:cNvSpPr>
          <p:nvPr/>
        </p:nvSpPr>
        <p:spPr bwMode="auto">
          <a:xfrm>
            <a:off x="1907704" y="3460590"/>
            <a:ext cx="3337520" cy="19411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gn="l" eaLnBrk="0" hangingPunct="0"/>
            <a:r>
              <a:rPr kumimoji="1" lang="en-US" altLang="zh-CN" sz="4000" b="1" dirty="0">
                <a:solidFill>
                  <a:schemeClr val="accent2"/>
                </a:solidFill>
              </a:rPr>
              <a:t>‘</a:t>
            </a:r>
            <a:r>
              <a:rPr kumimoji="1" lang="en-US" altLang="zh-CN" sz="4000" b="1" dirty="0">
                <a:solidFill>
                  <a:schemeClr val="accent2"/>
                </a:solidFill>
                <a:latin typeface="宋体" panose="02010600030101010101" pitchFamily="2" charset="-122"/>
              </a:rPr>
              <a:t>a</a:t>
            </a:r>
            <a:r>
              <a:rPr kumimoji="1" lang="en-US" altLang="zh-CN" sz="4000" b="1" dirty="0" smtClean="0">
                <a:solidFill>
                  <a:schemeClr val="accent2"/>
                </a:solidFill>
              </a:rPr>
              <a:t>’</a:t>
            </a:r>
            <a:r>
              <a:rPr kumimoji="1" lang="en-US" altLang="zh-CN" sz="4000" b="1" dirty="0" smtClean="0">
                <a:solidFill>
                  <a:schemeClr val="accent2"/>
                </a:solidFill>
                <a:latin typeface="宋体" panose="02010600030101010101" pitchFamily="2" charset="-122"/>
              </a:rPr>
              <a:t>, </a:t>
            </a:r>
            <a:r>
              <a:rPr kumimoji="1" lang="en-US" altLang="zh-CN" sz="4000" b="1" dirty="0" smtClean="0">
                <a:solidFill>
                  <a:schemeClr val="accent2"/>
                </a:solidFill>
              </a:rPr>
              <a:t>’</a:t>
            </a:r>
            <a:r>
              <a:rPr kumimoji="1" lang="en-US" altLang="zh-CN" sz="4000" b="1" dirty="0" smtClean="0">
                <a:solidFill>
                  <a:schemeClr val="accent2"/>
                </a:solidFill>
                <a:latin typeface="宋体" panose="02010600030101010101" pitchFamily="2" charset="-122"/>
              </a:rPr>
              <a:t>A</a:t>
            </a:r>
            <a:r>
              <a:rPr kumimoji="1" lang="en-US" altLang="zh-CN" sz="4000" b="1" dirty="0">
                <a:solidFill>
                  <a:schemeClr val="accent2"/>
                </a:solidFill>
              </a:rPr>
              <a:t>’</a:t>
            </a:r>
            <a:r>
              <a:rPr kumimoji="1" lang="en-US" altLang="zh-CN" sz="4000" b="1" dirty="0">
                <a:solidFill>
                  <a:schemeClr val="accent2"/>
                </a:solidFill>
                <a:latin typeface="宋体" panose="02010600030101010101" pitchFamily="2" charset="-122"/>
              </a:rPr>
              <a:t>, </a:t>
            </a:r>
            <a:r>
              <a:rPr kumimoji="1" lang="en-US" altLang="zh-CN" sz="4000" b="1" dirty="0">
                <a:solidFill>
                  <a:schemeClr val="accent2"/>
                </a:solidFill>
              </a:rPr>
              <a:t>‘</a:t>
            </a:r>
            <a:r>
              <a:rPr kumimoji="1" lang="en-US" altLang="zh-CN" sz="4000" b="1" dirty="0">
                <a:solidFill>
                  <a:schemeClr val="accent2"/>
                </a:solidFill>
                <a:latin typeface="宋体" panose="02010600030101010101" pitchFamily="2" charset="-122"/>
              </a:rPr>
              <a:t>1</a:t>
            </a:r>
            <a:r>
              <a:rPr kumimoji="1" lang="en-US" altLang="zh-CN" sz="4000" b="1" dirty="0" smtClean="0">
                <a:solidFill>
                  <a:schemeClr val="accent2"/>
                </a:solidFill>
              </a:rPr>
              <a:t>’</a:t>
            </a:r>
          </a:p>
          <a:p>
            <a:pPr algn="l" eaLnBrk="0" hangingPunct="0"/>
            <a:endParaRPr kumimoji="1" lang="en-US" altLang="zh-CN" sz="4000" b="1" dirty="0">
              <a:solidFill>
                <a:schemeClr val="accent2"/>
              </a:solidFill>
            </a:endParaRPr>
          </a:p>
          <a:p>
            <a:pPr algn="l" eaLnBrk="0" hangingPunct="0"/>
            <a:r>
              <a:rPr kumimoji="1" lang="en-US" altLang="zh-CN" sz="4000" b="1" dirty="0" smtClean="0">
                <a:solidFill>
                  <a:schemeClr val="accent2"/>
                </a:solidFill>
              </a:rPr>
              <a:t>‘</a:t>
            </a:r>
            <a:r>
              <a:rPr kumimoji="1" lang="en-US" altLang="zh-CN" sz="4000" b="1" dirty="0" err="1">
                <a:solidFill>
                  <a:schemeClr val="accent2"/>
                </a:solidFill>
                <a:latin typeface="宋体" panose="02010600030101010101" pitchFamily="2" charset="-122"/>
              </a:rPr>
              <a:t>abc</a:t>
            </a:r>
            <a:r>
              <a:rPr kumimoji="1" lang="en-US" altLang="zh-CN" sz="4000" b="1" dirty="0">
                <a:solidFill>
                  <a:schemeClr val="accent2"/>
                </a:solidFill>
              </a:rPr>
              <a:t>’</a:t>
            </a:r>
            <a:r>
              <a:rPr kumimoji="1" lang="zh-CN" altLang="en-US" sz="4000" b="1" dirty="0">
                <a:solidFill>
                  <a:schemeClr val="accent2"/>
                </a:solidFill>
                <a:latin typeface="宋体" panose="02010600030101010101" pitchFamily="2" charset="-122"/>
              </a:rPr>
              <a:t>、</a:t>
            </a:r>
            <a:r>
              <a:rPr kumimoji="1" lang="zh-CN" altLang="en-US" sz="4000" b="1" dirty="0" smtClean="0">
                <a:solidFill>
                  <a:schemeClr val="accent2"/>
                </a:solidFill>
              </a:rPr>
              <a:t>“</a:t>
            </a:r>
            <a:r>
              <a:rPr kumimoji="1" lang="en-US" altLang="zh-CN" sz="4000" b="1" dirty="0" smtClean="0">
                <a:solidFill>
                  <a:schemeClr val="accent2"/>
                </a:solidFill>
              </a:rPr>
              <a:t>A”</a:t>
            </a:r>
            <a:endParaRPr kumimoji="1" lang="en-US" altLang="zh-CN" sz="4000" b="1" dirty="0">
              <a:solidFill>
                <a:schemeClr val="accent2"/>
              </a:solidFill>
              <a:latin typeface="宋体" panose="02010600030101010101" pitchFamily="2" charset="-122"/>
            </a:endParaRPr>
          </a:p>
        </p:txBody>
      </p:sp>
      <p:sp>
        <p:nvSpPr>
          <p:cNvPr id="9" name="矩形 8"/>
          <p:cNvSpPr/>
          <p:nvPr/>
        </p:nvSpPr>
        <p:spPr>
          <a:xfrm>
            <a:off x="683568" y="3454693"/>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14" name="Text Box 9"/>
          <p:cNvSpPr txBox="1">
            <a:spLocks noChangeArrowheads="1"/>
          </p:cNvSpPr>
          <p:nvPr/>
        </p:nvSpPr>
        <p:spPr bwMode="auto">
          <a:xfrm>
            <a:off x="2411760" y="5208876"/>
            <a:ext cx="720081" cy="8331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eaLnBrk="0" hangingPunct="0"/>
            <a:r>
              <a:rPr kumimoji="1" lang="en-US" altLang="zh-CN" sz="4800" dirty="0" smtClean="0">
                <a:solidFill>
                  <a:srgbClr val="FF0066"/>
                </a:solidFill>
                <a:latin typeface="宋体" panose="02010600030101010101" pitchFamily="2" charset="-122"/>
                <a:sym typeface="Marlett" pitchFamily="2" charset="2"/>
              </a:rPr>
              <a:t></a:t>
            </a:r>
            <a:endParaRPr kumimoji="1" lang="en-US" altLang="zh-CN" sz="4800" dirty="0">
              <a:solidFill>
                <a:srgbClr val="FF0066"/>
              </a:solidFill>
              <a:latin typeface="宋体" panose="02010600030101010101" pitchFamily="2" charset="-122"/>
            </a:endParaRPr>
          </a:p>
        </p:txBody>
      </p:sp>
      <p:sp>
        <p:nvSpPr>
          <p:cNvPr id="15" name="Text Box 9"/>
          <p:cNvSpPr txBox="1">
            <a:spLocks noChangeArrowheads="1"/>
          </p:cNvSpPr>
          <p:nvPr/>
        </p:nvSpPr>
        <p:spPr bwMode="auto">
          <a:xfrm>
            <a:off x="4199384" y="5230996"/>
            <a:ext cx="720081" cy="8331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eaLnBrk="0" hangingPunct="0"/>
            <a:r>
              <a:rPr kumimoji="1" lang="en-US" altLang="zh-CN" sz="4800" dirty="0" smtClean="0">
                <a:solidFill>
                  <a:srgbClr val="FF0066"/>
                </a:solidFill>
                <a:latin typeface="宋体" panose="02010600030101010101" pitchFamily="2" charset="-122"/>
                <a:sym typeface="Marlett" pitchFamily="2" charset="2"/>
              </a:rPr>
              <a:t></a:t>
            </a:r>
            <a:endParaRPr kumimoji="1" lang="en-US" altLang="zh-CN" sz="4800" dirty="0">
              <a:solidFill>
                <a:srgbClr val="FF0066"/>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47</a:t>
            </a:fld>
            <a:endParaRPr lang="en-US" altLang="zh-CN"/>
          </a:p>
        </p:txBody>
      </p:sp>
    </p:spTree>
    <p:extLst>
      <p:ext uri="{BB962C8B-B14F-4D97-AF65-F5344CB8AC3E}">
        <p14:creationId xmlns:p14="http://schemas.microsoft.com/office/powerpoint/2010/main" val="96893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140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字符串常量：</a:t>
            </a:r>
            <a:r>
              <a:rPr lang="zh-CN" altLang="en-US" sz="2800" dirty="0" smtClean="0">
                <a:solidFill>
                  <a:schemeClr val="tx1"/>
                </a:solidFill>
                <a:latin typeface="华文楷体" panose="02010600040101010101" pitchFamily="2" charset="-122"/>
                <a:ea typeface="华文楷体" panose="02010600040101010101" pitchFamily="2" charset="-122"/>
              </a:rPr>
              <a:t>字符串</a:t>
            </a:r>
            <a:r>
              <a:rPr lang="zh-CN" altLang="en-US" sz="2800" dirty="0">
                <a:solidFill>
                  <a:schemeClr val="tx1"/>
                </a:solidFill>
                <a:latin typeface="华文楷体" panose="02010600040101010101" pitchFamily="2" charset="-122"/>
                <a:ea typeface="华文楷体" panose="02010600040101010101" pitchFamily="2" charset="-122"/>
              </a:rPr>
              <a:t>常量是一对</a:t>
            </a:r>
            <a:r>
              <a:rPr lang="zh-CN" altLang="en-US" sz="2800" dirty="0" smtClean="0">
                <a:solidFill>
                  <a:schemeClr val="tx1"/>
                </a:solidFill>
                <a:latin typeface="华文楷体" panose="02010600040101010101" pitchFamily="2" charset="-122"/>
                <a:ea typeface="华文楷体" panose="02010600040101010101" pitchFamily="2" charset="-122"/>
              </a:rPr>
              <a:t>双引号</a:t>
            </a:r>
            <a:r>
              <a:rPr lang="zh-CN" altLang="en-US" sz="2800" dirty="0">
                <a:solidFill>
                  <a:schemeClr val="tx1"/>
                </a:solidFill>
                <a:latin typeface="华文楷体" panose="02010600040101010101" pitchFamily="2" charset="-122"/>
                <a:ea typeface="华文楷体" panose="02010600040101010101" pitchFamily="2" charset="-122"/>
              </a:rPr>
              <a:t>括起来的字符</a:t>
            </a:r>
            <a:r>
              <a:rPr lang="zh-CN" altLang="en-US" sz="2800" dirty="0" smtClean="0">
                <a:solidFill>
                  <a:schemeClr val="tx1"/>
                </a:solidFill>
                <a:latin typeface="华文楷体" panose="02010600040101010101" pitchFamily="2" charset="-122"/>
                <a:ea typeface="华文楷体" panose="02010600040101010101" pitchFamily="2" charset="-122"/>
              </a:rPr>
              <a:t>序列。</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矩形 1"/>
          <p:cNvSpPr/>
          <p:nvPr/>
        </p:nvSpPr>
        <p:spPr>
          <a:xfrm>
            <a:off x="539552" y="3142340"/>
            <a:ext cx="8172908" cy="1384995"/>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合法的字符串常量</a:t>
            </a:r>
            <a:r>
              <a:rPr lang="en-US" altLang="zh-CN" sz="2800" dirty="0" smtClean="0">
                <a:latin typeface="华文楷体" panose="02010600040101010101" pitchFamily="2" charset="-122"/>
                <a:ea typeface="华文楷体" panose="02010600040101010101" pitchFamily="2" charset="-122"/>
              </a:rPr>
              <a:t>:</a:t>
            </a:r>
          </a:p>
          <a:p>
            <a:r>
              <a:rPr lang="zh-CN" altLang="en-US" sz="2800" dirty="0" smtClean="0">
                <a:latin typeface="华文楷体" panose="02010600040101010101" pitchFamily="2" charset="-122"/>
                <a:ea typeface="华文楷体" panose="02010600040101010101" pitchFamily="2" charset="-122"/>
              </a:rPr>
              <a:t>“</a:t>
            </a:r>
            <a:r>
              <a:rPr lang="en-US" altLang="zh-CN" sz="2800" dirty="0">
                <a:solidFill>
                  <a:srgbClr val="0000FF"/>
                </a:solidFill>
                <a:latin typeface="华文楷体" panose="02010600040101010101" pitchFamily="2" charset="-122"/>
                <a:ea typeface="华文楷体" panose="02010600040101010101" pitchFamily="2" charset="-122"/>
              </a:rPr>
              <a:t>How do you do.</a:t>
            </a:r>
            <a:r>
              <a:rPr lang="en-US" altLang="zh-CN" sz="2800" dirty="0">
                <a:latin typeface="华文楷体" panose="02010600040101010101" pitchFamily="2" charset="-122"/>
                <a:ea typeface="华文楷体" panose="02010600040101010101" pitchFamily="2" charset="-122"/>
              </a:rPr>
              <a:t>”,</a:t>
            </a:r>
            <a:r>
              <a:rPr lang="en-US" altLang="zh-CN" sz="2800" dirty="0">
                <a:solidFill>
                  <a:srgbClr val="0000FF"/>
                </a:solidFill>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a:t>
            </a:r>
            <a:r>
              <a:rPr lang="en-US" altLang="zh-CN" sz="2800" b="1" dirty="0">
                <a:solidFill>
                  <a:srgbClr val="0000FF"/>
                </a:solidFill>
                <a:latin typeface="华文楷体" panose="02010600040101010101" pitchFamily="2" charset="-122"/>
                <a:ea typeface="华文楷体" panose="02010600040101010101" pitchFamily="2" charset="-122"/>
              </a:rPr>
              <a:t>CHINA</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a</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$123.45</a:t>
            </a:r>
            <a:r>
              <a:rPr lang="en-US" altLang="zh-CN" sz="2800" dirty="0">
                <a:latin typeface="华文楷体" panose="02010600040101010101" pitchFamily="2" charset="-122"/>
                <a:ea typeface="华文楷体" panose="02010600040101010101" pitchFamily="2" charset="-122"/>
              </a:rPr>
              <a:t>”</a:t>
            </a:r>
          </a:p>
        </p:txBody>
      </p:sp>
      <p:sp>
        <p:nvSpPr>
          <p:cNvPr id="5" name="矩形 4"/>
          <p:cNvSpPr/>
          <p:nvPr/>
        </p:nvSpPr>
        <p:spPr>
          <a:xfrm>
            <a:off x="755576" y="5013176"/>
            <a:ext cx="6912768" cy="954107"/>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可以输出一个字符串，</a:t>
            </a:r>
            <a:r>
              <a:rPr lang="zh-CN" altLang="en-US" sz="2800" dirty="0" smtClean="0">
                <a:latin typeface="华文楷体" panose="02010600040101010101" pitchFamily="2" charset="-122"/>
                <a:ea typeface="华文楷体" panose="02010600040101010101" pitchFamily="2" charset="-122"/>
              </a:rPr>
              <a:t>如：</a:t>
            </a:r>
            <a:endParaRPr lang="zh-CN" altLang="en-US" sz="2800" dirty="0">
              <a:latin typeface="华文楷体" panose="02010600040101010101" pitchFamily="2" charset="-122"/>
              <a:ea typeface="华文楷体" panose="02010600040101010101" pitchFamily="2" charset="-122"/>
            </a:endParaRPr>
          </a:p>
          <a:p>
            <a:pPr>
              <a:buFontTx/>
              <a:buNone/>
            </a:pPr>
            <a:r>
              <a:rPr lang="zh-CN" altLang="en-US" sz="2800" dirty="0">
                <a:latin typeface="华文楷体" panose="02010600040101010101" pitchFamily="2" charset="-122"/>
                <a:ea typeface="华文楷体" panose="02010600040101010101" pitchFamily="2" charset="-122"/>
              </a:rPr>
              <a:t>　　</a:t>
            </a:r>
            <a:r>
              <a:rPr lang="en-US" altLang="zh-CN" sz="2800" dirty="0" err="1">
                <a:latin typeface="华文楷体" panose="02010600040101010101" pitchFamily="2" charset="-122"/>
                <a:ea typeface="华文楷体" panose="02010600040101010101" pitchFamily="2" charset="-122"/>
              </a:rPr>
              <a:t>printf</a:t>
            </a:r>
            <a:r>
              <a:rPr lang="en-US" altLang="zh-CN" sz="2800" dirty="0" smtClean="0">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hello world</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48</a:t>
            </a:fld>
            <a:endParaRPr lang="en-US" altLang="zh-CN"/>
          </a:p>
        </p:txBody>
      </p:sp>
    </p:spTree>
    <p:extLst>
      <p:ext uri="{BB962C8B-B14F-4D97-AF65-F5344CB8AC3E}">
        <p14:creationId xmlns:p14="http://schemas.microsoft.com/office/powerpoint/2010/main" val="310945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字符串常量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428424"/>
            <a:ext cx="8352928" cy="503279"/>
          </a:xfrm>
          <a:prstGeom prst="rect">
            <a:avLst/>
          </a:prstGeom>
        </p:spPr>
        <p:txBody>
          <a:bodyPr wrap="square">
            <a:spAutoFit/>
          </a:bodyPr>
          <a:lstStyle/>
          <a:p>
            <a:pPr>
              <a:lnSpc>
                <a:spcPct val="120000"/>
              </a:lnSpc>
              <a:spcBef>
                <a:spcPct val="5000"/>
              </a:spcBef>
            </a:pPr>
            <a:r>
              <a:rPr lang="zh-CN" altLang="en-US" sz="2400" b="1" u="sng"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注意</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2400" dirty="0">
                <a:ea typeface="楷体_GB2312" pitchFamily="49" charset="-122"/>
              </a:rPr>
              <a:t>‘</a:t>
            </a:r>
            <a:r>
              <a:rPr lang="zh-CN" altLang="en-US" sz="2400" dirty="0">
                <a:latin typeface="楷体_GB2312" pitchFamily="49" charset="-122"/>
                <a:ea typeface="楷体_GB2312" pitchFamily="49" charset="-122"/>
              </a:rPr>
              <a:t>ａ</a:t>
            </a:r>
            <a:r>
              <a:rPr lang="zh-CN" altLang="en-US" sz="2400" dirty="0">
                <a:ea typeface="楷体_GB2312" pitchFamily="49" charset="-122"/>
              </a:rPr>
              <a:t>’</a:t>
            </a:r>
            <a:r>
              <a:rPr lang="zh-CN" altLang="en-US" sz="2400" dirty="0">
                <a:latin typeface="楷体_GB2312" pitchFamily="49" charset="-122"/>
                <a:ea typeface="楷体_GB2312" pitchFamily="49" charset="-122"/>
              </a:rPr>
              <a:t>是字符常量， </a:t>
            </a:r>
            <a:r>
              <a:rPr lang="zh-CN" altLang="en-US" sz="2400" dirty="0">
                <a:ea typeface="楷体_GB2312" pitchFamily="49" charset="-122"/>
              </a:rPr>
              <a:t>“</a:t>
            </a:r>
            <a:r>
              <a:rPr lang="en-US" altLang="zh-CN" sz="2400" dirty="0">
                <a:latin typeface="楷体_GB2312" pitchFamily="49" charset="-122"/>
                <a:ea typeface="楷体_GB2312" pitchFamily="49" charset="-122"/>
              </a:rPr>
              <a:t>a</a:t>
            </a:r>
            <a:r>
              <a:rPr lang="en-US" altLang="zh-CN" sz="2400" dirty="0">
                <a:ea typeface="楷体_GB2312" pitchFamily="49" charset="-122"/>
              </a:rPr>
              <a:t>”</a:t>
            </a:r>
            <a:r>
              <a:rPr lang="zh-CN" altLang="en-US" sz="2400" dirty="0">
                <a:latin typeface="楷体_GB2312" pitchFamily="49" charset="-122"/>
                <a:ea typeface="楷体_GB2312" pitchFamily="49" charset="-122"/>
              </a:rPr>
              <a:t>是字符串常量，二者</a:t>
            </a:r>
            <a:r>
              <a:rPr lang="zh-CN" altLang="en-US" sz="2400" dirty="0" smtClean="0">
                <a:latin typeface="楷体_GB2312" pitchFamily="49" charset="-122"/>
                <a:ea typeface="楷体_GB2312" pitchFamily="49" charset="-122"/>
              </a:rPr>
              <a:t>不同！</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11" name="矩形 10"/>
          <p:cNvSpPr/>
          <p:nvPr/>
        </p:nvSpPr>
        <p:spPr>
          <a:xfrm>
            <a:off x="539552" y="3143451"/>
            <a:ext cx="8352928" cy="510461"/>
          </a:xfrm>
          <a:prstGeom prst="rect">
            <a:avLst/>
          </a:prstGeom>
        </p:spPr>
        <p:txBody>
          <a:bodyPr wrap="square">
            <a:spAutoFit/>
          </a:bodyPr>
          <a:lstStyle/>
          <a:p>
            <a:pPr>
              <a:lnSpc>
                <a:spcPct val="120000"/>
              </a:lnSpc>
              <a:spcBef>
                <a:spcPct val="5000"/>
              </a:spcBef>
            </a:pPr>
            <a:r>
              <a:rPr lang="zh-CN" altLang="en-US" sz="2400" b="1" u="sng" dirty="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例如</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假设 </a:t>
            </a:r>
            <a:r>
              <a:rPr lang="en-US" altLang="zh-CN" sz="2400" dirty="0" smtClean="0">
                <a:latin typeface="华文楷体" panose="02010600040101010101" pitchFamily="2" charset="-122"/>
                <a:ea typeface="华文楷体" panose="02010600040101010101" pitchFamily="2" charset="-122"/>
              </a:rPr>
              <a:t>c </a:t>
            </a:r>
            <a:r>
              <a:rPr lang="zh-CN" altLang="en-US" sz="2400" dirty="0" smtClean="0">
                <a:latin typeface="华文楷体" panose="02010600040101010101" pitchFamily="2" charset="-122"/>
                <a:ea typeface="华文楷体" panose="02010600040101010101" pitchFamily="2" charset="-122"/>
              </a:rPr>
              <a:t>被</a:t>
            </a:r>
            <a:r>
              <a:rPr lang="zh-CN" altLang="en-US" sz="2400" dirty="0">
                <a:latin typeface="华文楷体" panose="02010600040101010101" pitchFamily="2" charset="-122"/>
                <a:ea typeface="华文楷体" panose="02010600040101010101" pitchFamily="2" charset="-122"/>
              </a:rPr>
              <a:t>指定为字符变量 ：</a:t>
            </a:r>
            <a:r>
              <a:rPr lang="en-US" altLang="zh-CN" sz="2400" b="1" dirty="0">
                <a:solidFill>
                  <a:srgbClr val="0000FF"/>
                </a:solidFill>
                <a:latin typeface="华文楷体" panose="02010600040101010101" pitchFamily="2" charset="-122"/>
                <a:ea typeface="华文楷体" panose="02010600040101010101" pitchFamily="2" charset="-122"/>
              </a:rPr>
              <a:t>char </a:t>
            </a:r>
            <a:r>
              <a:rPr lang="en-US" altLang="zh-CN" sz="2400" b="1" dirty="0" smtClean="0">
                <a:solidFill>
                  <a:srgbClr val="0000FF"/>
                </a:solidFill>
                <a:latin typeface="华文楷体" panose="02010600040101010101" pitchFamily="2" charset="-122"/>
                <a:ea typeface="华文楷体" panose="02010600040101010101" pitchFamily="2" charset="-122"/>
              </a:rPr>
              <a:t>c</a:t>
            </a:r>
            <a:r>
              <a:rPr lang="zh-CN" altLang="en-US" sz="2400" b="1" dirty="0" smtClean="0">
                <a:solidFill>
                  <a:srgbClr val="0000FF"/>
                </a:solidFill>
                <a:latin typeface="华文楷体" panose="02010600040101010101" pitchFamily="2" charset="-122"/>
                <a:ea typeface="华文楷体" panose="02010600040101010101" pitchFamily="2" charset="-122"/>
              </a:rPr>
              <a:t>；</a:t>
            </a:r>
            <a:endParaRPr lang="en-US" altLang="zh-CN" sz="2400" b="1" dirty="0">
              <a:solidFill>
                <a:srgbClr val="0000FF"/>
              </a:solidFill>
              <a:latin typeface="华文楷体" panose="02010600040101010101" pitchFamily="2" charset="-122"/>
              <a:ea typeface="华文楷体" panose="02010600040101010101" pitchFamily="2" charset="-122"/>
            </a:endParaRPr>
          </a:p>
        </p:txBody>
      </p:sp>
      <p:sp>
        <p:nvSpPr>
          <p:cNvPr id="12" name="Rectangle 5"/>
          <p:cNvSpPr>
            <a:spLocks noChangeArrowheads="1"/>
          </p:cNvSpPr>
          <p:nvPr/>
        </p:nvSpPr>
        <p:spPr bwMode="auto">
          <a:xfrm>
            <a:off x="1043608" y="3789040"/>
            <a:ext cx="3272050" cy="221483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eaLnBrk="0" hangingPunct="0">
              <a:lnSpc>
                <a:spcPct val="150000"/>
              </a:lnSpc>
            </a:pPr>
            <a:r>
              <a:rPr kumimoji="1" lang="en-US" altLang="zh-CN" sz="3200" dirty="0" smtClean="0">
                <a:latin typeface="Times New Roman" panose="02020603050405020304" pitchFamily="18" charset="0"/>
                <a:cs typeface="Times New Roman" panose="02020603050405020304" pitchFamily="18" charset="0"/>
              </a:rPr>
              <a:t>c = </a:t>
            </a:r>
            <a:r>
              <a:rPr kumimoji="1" lang="en-US" altLang="zh-CN" sz="3200" dirty="0">
                <a:latin typeface="Times New Roman" panose="02020603050405020304" pitchFamily="18" charset="0"/>
                <a:cs typeface="Times New Roman" panose="02020603050405020304" pitchFamily="18" charset="0"/>
              </a:rPr>
              <a:t>‘a</a:t>
            </a:r>
            <a:r>
              <a:rPr kumimoji="1" lang="en-US" altLang="zh-CN" sz="3200" dirty="0" smtClean="0">
                <a:latin typeface="Times New Roman" panose="02020603050405020304" pitchFamily="18" charset="0"/>
                <a:cs typeface="Times New Roman" panose="02020603050405020304" pitchFamily="18" charset="0"/>
              </a:rPr>
              <a:t>’;</a:t>
            </a:r>
          </a:p>
          <a:p>
            <a:pPr lvl="1" algn="l" eaLnBrk="0" hangingPunct="0">
              <a:lnSpc>
                <a:spcPct val="150000"/>
              </a:lnSpc>
            </a:pPr>
            <a:r>
              <a:rPr kumimoji="1" lang="en-US" altLang="zh-CN" sz="3200" dirty="0" smtClean="0">
                <a:latin typeface="Times New Roman" panose="02020603050405020304" pitchFamily="18" charset="0"/>
                <a:cs typeface="Times New Roman" panose="02020603050405020304" pitchFamily="18" charset="0"/>
              </a:rPr>
              <a:t>c =</a:t>
            </a:r>
            <a:r>
              <a:rPr kumimoji="1" lang="zh-CN" altLang="en-US" sz="3200" dirty="0" smtClean="0">
                <a:latin typeface="Times New Roman" panose="02020603050405020304" pitchFamily="18" charset="0"/>
                <a:cs typeface="Times New Roman" panose="02020603050405020304" pitchFamily="18" charset="0"/>
              </a:rPr>
              <a:t> </a:t>
            </a:r>
            <a:r>
              <a:rPr kumimoji="1" lang="zh-CN" altLang="en-US" sz="3200" dirty="0">
                <a:latin typeface="Times New Roman" panose="02020603050405020304" pitchFamily="18" charset="0"/>
                <a:cs typeface="Times New Roman" panose="02020603050405020304" pitchFamily="18" charset="0"/>
              </a:rPr>
              <a:t>“</a:t>
            </a:r>
            <a:r>
              <a:rPr kumimoji="1" lang="en-US" altLang="zh-CN" sz="3200" dirty="0">
                <a:latin typeface="Times New Roman" panose="02020603050405020304" pitchFamily="18" charset="0"/>
                <a:cs typeface="Times New Roman" panose="02020603050405020304" pitchFamily="18" charset="0"/>
              </a:rPr>
              <a:t>a”</a:t>
            </a:r>
            <a:r>
              <a:rPr kumimoji="1" lang="en-US" altLang="zh-CN" dirty="0">
                <a:latin typeface="Times New Roman" panose="02020603050405020304" pitchFamily="18" charset="0"/>
                <a:cs typeface="Times New Roman" panose="02020603050405020304" pitchFamily="18" charset="0"/>
              </a:rPr>
              <a:t> </a:t>
            </a:r>
            <a:r>
              <a:rPr kumimoji="1" lang="en-US" altLang="zh-CN" sz="3200" dirty="0" smtClean="0">
                <a:latin typeface="Times New Roman" panose="02020603050405020304" pitchFamily="18" charset="0"/>
                <a:cs typeface="Times New Roman" panose="02020603050405020304" pitchFamily="18" charset="0"/>
              </a:rPr>
              <a:t>;</a:t>
            </a:r>
          </a:p>
          <a:p>
            <a:pPr lvl="1" algn="l" eaLnBrk="0" hangingPunct="0">
              <a:lnSpc>
                <a:spcPct val="150000"/>
              </a:lnSpc>
            </a:pPr>
            <a:r>
              <a:rPr kumimoji="1" lang="en-US" altLang="zh-CN" sz="3200" dirty="0" smtClean="0">
                <a:latin typeface="Times New Roman" panose="02020603050405020304" pitchFamily="18" charset="0"/>
                <a:cs typeface="Times New Roman" panose="02020603050405020304" pitchFamily="18" charset="0"/>
              </a:rPr>
              <a:t>c</a:t>
            </a:r>
            <a:r>
              <a:rPr kumimoji="1" lang="zh-CN" altLang="en-US" sz="3200" dirty="0" smtClean="0">
                <a:latin typeface="Times New Roman" panose="02020603050405020304" pitchFamily="18" charset="0"/>
                <a:cs typeface="Times New Roman" panose="02020603050405020304" pitchFamily="18" charset="0"/>
              </a:rPr>
              <a:t> </a:t>
            </a:r>
            <a:r>
              <a:rPr kumimoji="1" lang="en-US" altLang="zh-CN" sz="3200" dirty="0" smtClean="0">
                <a:latin typeface="Times New Roman" panose="02020603050405020304" pitchFamily="18" charset="0"/>
                <a:cs typeface="Times New Roman" panose="02020603050405020304" pitchFamily="18" charset="0"/>
              </a:rPr>
              <a:t>=</a:t>
            </a:r>
            <a:r>
              <a:rPr kumimoji="1" lang="zh-CN" altLang="en-US" sz="3200" dirty="0" smtClean="0">
                <a:latin typeface="Times New Roman" panose="02020603050405020304" pitchFamily="18" charset="0"/>
                <a:cs typeface="Times New Roman" panose="02020603050405020304" pitchFamily="18" charset="0"/>
              </a:rPr>
              <a:t> </a:t>
            </a:r>
            <a:r>
              <a:rPr kumimoji="1" lang="zh-CN" altLang="en-US" sz="3200" dirty="0">
                <a:latin typeface="Times New Roman" panose="02020603050405020304" pitchFamily="18" charset="0"/>
                <a:cs typeface="Times New Roman" panose="02020603050405020304" pitchFamily="18" charset="0"/>
              </a:rPr>
              <a:t>“</a:t>
            </a:r>
            <a:r>
              <a:rPr kumimoji="1" lang="en-US" altLang="zh-CN" sz="3200" dirty="0">
                <a:latin typeface="Times New Roman" panose="02020603050405020304" pitchFamily="18" charset="0"/>
                <a:cs typeface="Times New Roman" panose="02020603050405020304" pitchFamily="18" charset="0"/>
              </a:rPr>
              <a:t>CHINA</a:t>
            </a:r>
            <a:r>
              <a:rPr kumimoji="1" lang="en-US" altLang="zh-CN" sz="3200" dirty="0" smtClean="0">
                <a:latin typeface="Times New Roman" panose="02020603050405020304" pitchFamily="18" charset="0"/>
                <a:cs typeface="Times New Roman" panose="02020603050405020304" pitchFamily="18" charset="0"/>
              </a:rPr>
              <a:t>”;</a:t>
            </a:r>
            <a:endParaRPr kumimoji="1" lang="en-US" altLang="zh-CN" sz="3200" dirty="0">
              <a:latin typeface="Times New Roman" panose="02020603050405020304" pitchFamily="18" charset="0"/>
              <a:cs typeface="Times New Roman" panose="02020603050405020304" pitchFamily="18" charset="0"/>
            </a:endParaRPr>
          </a:p>
        </p:txBody>
      </p:sp>
      <p:sp>
        <p:nvSpPr>
          <p:cNvPr id="14" name="Rectangle 6"/>
          <p:cNvSpPr>
            <a:spLocks noChangeArrowheads="1"/>
          </p:cNvSpPr>
          <p:nvPr/>
        </p:nvSpPr>
        <p:spPr bwMode="auto">
          <a:xfrm>
            <a:off x="2823844" y="3833448"/>
            <a:ext cx="765175" cy="8239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b="1" dirty="0">
                <a:solidFill>
                  <a:schemeClr val="accent2"/>
                </a:solidFill>
              </a:rPr>
              <a:t> </a:t>
            </a:r>
            <a:r>
              <a:rPr kumimoji="1" lang="zh-CN" altLang="zh-CN" sz="4800" b="1" dirty="0">
                <a:solidFill>
                  <a:schemeClr val="accent2"/>
                </a:solidFill>
                <a:sym typeface="Wingdings 2" panose="05020102010507070707" pitchFamily="18" charset="2"/>
              </a:rPr>
              <a:t></a:t>
            </a:r>
            <a:endParaRPr kumimoji="1" lang="en-US" altLang="zh-CN" sz="4800" b="1" dirty="0">
              <a:solidFill>
                <a:schemeClr val="accent2"/>
              </a:solidFill>
              <a:sym typeface="Monotype Sorts" pitchFamily="2" charset="2"/>
            </a:endParaRPr>
          </a:p>
        </p:txBody>
      </p:sp>
      <p:sp>
        <p:nvSpPr>
          <p:cNvPr id="16" name="Rectangle 7"/>
          <p:cNvSpPr>
            <a:spLocks noChangeArrowheads="1"/>
          </p:cNvSpPr>
          <p:nvPr/>
        </p:nvSpPr>
        <p:spPr bwMode="auto">
          <a:xfrm>
            <a:off x="3328015" y="4390920"/>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17" name="Rectangle 7"/>
          <p:cNvSpPr>
            <a:spLocks noChangeArrowheads="1"/>
          </p:cNvSpPr>
          <p:nvPr/>
        </p:nvSpPr>
        <p:spPr bwMode="auto">
          <a:xfrm>
            <a:off x="4213840" y="5162531"/>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6" name="矩形 5"/>
          <p:cNvSpPr/>
          <p:nvPr/>
        </p:nvSpPr>
        <p:spPr>
          <a:xfrm>
            <a:off x="6136292" y="3880615"/>
            <a:ext cx="1979712" cy="2246769"/>
          </a:xfrm>
          <a:prstGeom prst="rect">
            <a:avLst/>
          </a:prstGeom>
        </p:spPr>
        <p:txBody>
          <a:bodyPr wrap="square">
            <a:spAutoFit/>
          </a:bodyPr>
          <a:lstStyle/>
          <a:p>
            <a:r>
              <a:rPr lang="en-US" altLang="zh-CN" sz="2800" b="1" dirty="0">
                <a:solidFill>
                  <a:srgbClr val="CC0000"/>
                </a:solidFill>
                <a:latin typeface="华文楷体" panose="02010600040101010101" pitchFamily="2" charset="-122"/>
                <a:ea typeface="华文楷体" panose="02010600040101010101" pitchFamily="2" charset="-122"/>
              </a:rPr>
              <a:t> </a:t>
            </a:r>
            <a:r>
              <a:rPr lang="zh-CN" altLang="en-US" sz="2800" b="1" u="sng" dirty="0">
                <a:solidFill>
                  <a:srgbClr val="CC0000"/>
                </a:solidFill>
                <a:latin typeface="华文楷体" panose="02010600040101010101" pitchFamily="2" charset="-122"/>
                <a:ea typeface="华文楷体" panose="02010600040101010101" pitchFamily="2" charset="-122"/>
              </a:rPr>
              <a:t>结论</a:t>
            </a:r>
            <a:r>
              <a:rPr lang="zh-CN" altLang="en-US" sz="2800" b="1" dirty="0">
                <a:solidFill>
                  <a:srgbClr val="CC0000"/>
                </a:solidFill>
                <a:latin typeface="华文楷体" panose="02010600040101010101" pitchFamily="2" charset="-122"/>
                <a:ea typeface="华文楷体" panose="02010600040101010101" pitchFamily="2" charset="-122"/>
              </a:rPr>
              <a:t>：</a:t>
            </a:r>
            <a:r>
              <a:rPr lang="zh-CN" altLang="en-US" sz="2800" dirty="0">
                <a:solidFill>
                  <a:srgbClr val="663300"/>
                </a:solidFill>
                <a:latin typeface="华文楷体" panose="02010600040101010101" pitchFamily="2" charset="-122"/>
                <a:ea typeface="华文楷体" panose="02010600040101010101" pitchFamily="2" charset="-122"/>
              </a:rPr>
              <a:t>不能把一个字符串常量赋给一个字符变量。</a:t>
            </a:r>
            <a:endParaRPr lang="zh-CN" altLang="en-US" sz="28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49</a:t>
            </a:fld>
            <a:endParaRPr lang="en-US" altLang="zh-CN"/>
          </a:p>
        </p:txBody>
      </p:sp>
    </p:spTree>
    <p:extLst>
      <p:ext uri="{BB962C8B-B14F-4D97-AF65-F5344CB8AC3E}">
        <p14:creationId xmlns:p14="http://schemas.microsoft.com/office/powerpoint/2010/main" val="41037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16" grpId="0"/>
      <p:bldP spid="17"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3018940492"/>
              </p:ext>
            </p:extLst>
          </p:nvPr>
        </p:nvGraphicFramePr>
        <p:xfrm>
          <a:off x="1259632" y="1852727"/>
          <a:ext cx="6096000" cy="466344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1416357257"/>
                    </a:ext>
                  </a:extLst>
                </a:gridCol>
                <a:gridCol w="5447928">
                  <a:extLst>
                    <a:ext uri="{9D8B030D-6E8A-4147-A177-3AD203B41FA5}">
                      <a16:colId xmlns:a16="http://schemas.microsoft.com/office/drawing/2014/main" val="1205219227"/>
                    </a:ext>
                  </a:extLst>
                </a:gridCol>
              </a:tblGrid>
              <a:tr h="370840">
                <a:tc>
                  <a:txBody>
                    <a:bodyPr/>
                    <a:lstStyle/>
                    <a:p>
                      <a:pPr algn="ctr"/>
                      <a:r>
                        <a:rPr lang="en-US" altLang="zh-CN" sz="2800" dirty="0" smtClean="0">
                          <a:solidFill>
                            <a:srgbClr val="00B050"/>
                          </a:solidFill>
                        </a:rPr>
                        <a:t>1</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800" b="1" dirty="0" smtClean="0">
                          <a:solidFill>
                            <a:srgbClr val="0000FF"/>
                          </a:solidFill>
                          <a:latin typeface="宋体" panose="02010600030101010101" pitchFamily="2" charset="-122"/>
                        </a:rPr>
                        <a:t>#define  PI  3.14</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3860544"/>
                  </a:ext>
                </a:extLst>
              </a:tr>
              <a:tr h="370840">
                <a:tc>
                  <a:txBody>
                    <a:bodyPr/>
                    <a:lstStyle/>
                    <a:p>
                      <a:pPr algn="ctr"/>
                      <a:r>
                        <a:rPr lang="en-US" altLang="zh-CN" sz="2800" dirty="0" smtClean="0">
                          <a:solidFill>
                            <a:srgbClr val="00B050"/>
                          </a:solidFill>
                        </a:rPr>
                        <a:t>2</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solidFill>
                            <a:srgbClr val="0000FF"/>
                          </a:solidFill>
                          <a:latin typeface="宋体" panose="02010600030101010101" pitchFamily="2" charset="-122"/>
                        </a:rPr>
                        <a:t>#include &lt;</a:t>
                      </a:r>
                      <a:r>
                        <a:rPr lang="en-US" altLang="zh-CN" sz="2800" b="1" dirty="0" err="1" smtClean="0">
                          <a:solidFill>
                            <a:srgbClr val="0000FF"/>
                          </a:solidFill>
                          <a:latin typeface="宋体" panose="02010600030101010101" pitchFamily="2" charset="-122"/>
                        </a:rPr>
                        <a:t>stdio.h</a:t>
                      </a:r>
                      <a:r>
                        <a:rPr lang="en-US" altLang="zh-CN" sz="2800" b="1" dirty="0" smtClean="0">
                          <a:solidFill>
                            <a:srgbClr val="0000FF"/>
                          </a:solidFill>
                          <a:latin typeface="宋体" panose="02010600030101010101" pitchFamily="2" charset="-122"/>
                        </a:rPr>
                        <a:t>&gt;</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4514161"/>
                  </a:ext>
                </a:extLst>
              </a:tr>
              <a:tr h="370840">
                <a:tc>
                  <a:txBody>
                    <a:bodyPr/>
                    <a:lstStyle/>
                    <a:p>
                      <a:pPr algn="ctr"/>
                      <a:r>
                        <a:rPr lang="en-US" altLang="zh-CN" sz="2800" dirty="0" smtClean="0">
                          <a:solidFill>
                            <a:srgbClr val="00B050"/>
                          </a:solidFill>
                        </a:rPr>
                        <a:t>3</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err="1" smtClean="0">
                          <a:solidFill>
                            <a:srgbClr val="0000FF"/>
                          </a:solidFill>
                          <a:latin typeface="宋体" panose="02010600030101010101" pitchFamily="2" charset="-122"/>
                        </a:rPr>
                        <a:t>int</a:t>
                      </a:r>
                      <a:r>
                        <a:rPr lang="en-US" altLang="zh-CN" sz="2800" b="1" dirty="0" smtClean="0">
                          <a:solidFill>
                            <a:srgbClr val="0000FF"/>
                          </a:solidFill>
                          <a:latin typeface="宋体" panose="02010600030101010101" pitchFamily="2" charset="-122"/>
                        </a:rPr>
                        <a:t> main (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1911486"/>
                  </a:ext>
                </a:extLst>
              </a:tr>
              <a:tr h="370840">
                <a:tc>
                  <a:txBody>
                    <a:bodyPr/>
                    <a:lstStyle/>
                    <a:p>
                      <a:pPr algn="ctr"/>
                      <a:r>
                        <a:rPr lang="en-US" altLang="zh-CN" sz="2800" dirty="0" smtClean="0">
                          <a:solidFill>
                            <a:srgbClr val="00B050"/>
                          </a:solidFill>
                        </a:rPr>
                        <a:t>4</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solidFill>
                            <a:srgbClr val="0000FF"/>
                          </a:solidFill>
                          <a:latin typeface="宋体" panose="02010600030101010101" pitchFamily="2" charset="-122"/>
                        </a:rPr>
                        <a:t>    </a:t>
                      </a:r>
                      <a:r>
                        <a:rPr lang="en-US" altLang="zh-CN" sz="2800" b="1" dirty="0" err="1" smtClean="0">
                          <a:solidFill>
                            <a:srgbClr val="0000FF"/>
                          </a:solidFill>
                          <a:latin typeface="宋体" panose="02010600030101010101" pitchFamily="2" charset="-122"/>
                        </a:rPr>
                        <a:t>int</a:t>
                      </a:r>
                      <a:r>
                        <a:rPr lang="en-US" altLang="zh-CN" sz="2800" b="1" dirty="0" smtClean="0">
                          <a:solidFill>
                            <a:srgbClr val="0000FF"/>
                          </a:solidFill>
                          <a:latin typeface="宋体" panose="02010600030101010101" pitchFamily="2" charset="-122"/>
                        </a:rPr>
                        <a:t> r=100,L;</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5637985"/>
                  </a:ext>
                </a:extLst>
              </a:tr>
              <a:tr h="370840">
                <a:tc>
                  <a:txBody>
                    <a:bodyPr/>
                    <a:lstStyle/>
                    <a:p>
                      <a:pPr algn="ctr"/>
                      <a:r>
                        <a:rPr lang="en-US" altLang="zh-CN" sz="2800" dirty="0" smtClean="0">
                          <a:solidFill>
                            <a:srgbClr val="00B050"/>
                          </a:solidFill>
                        </a:rPr>
                        <a:t>5</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t>       </a:t>
                      </a:r>
                      <a:r>
                        <a:rPr lang="en-US" altLang="zh-CN" sz="2800" b="1" dirty="0" smtClean="0">
                          <a:solidFill>
                            <a:srgbClr val="0000FF"/>
                          </a:solidFill>
                          <a:latin typeface="宋体" panose="02010600030101010101" pitchFamily="2" charset="-122"/>
                        </a:rPr>
                        <a:t>L=2*pi*r;</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030272"/>
                  </a:ext>
                </a:extLst>
              </a:tr>
              <a:tr h="370840">
                <a:tc>
                  <a:txBody>
                    <a:bodyPr/>
                    <a:lstStyle/>
                    <a:p>
                      <a:pPr algn="ctr"/>
                      <a:r>
                        <a:rPr lang="en-US" altLang="zh-CN" sz="2800" dirty="0" smtClean="0">
                          <a:solidFill>
                            <a:srgbClr val="00B050"/>
                          </a:solidFill>
                        </a:rPr>
                        <a:t>6</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solidFill>
                            <a:srgbClr val="0000FF"/>
                          </a:solidFill>
                          <a:latin typeface="宋体" panose="02010600030101010101" pitchFamily="2" charset="-122"/>
                        </a:rPr>
                        <a:t>    S=pi*r*r</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0422708"/>
                  </a:ext>
                </a:extLst>
              </a:tr>
              <a:tr h="370840">
                <a:tc>
                  <a:txBody>
                    <a:bodyPr/>
                    <a:lstStyle/>
                    <a:p>
                      <a:pPr algn="ctr"/>
                      <a:r>
                        <a:rPr lang="en-US" altLang="zh-CN" sz="2800" dirty="0" smtClean="0">
                          <a:solidFill>
                            <a:srgbClr val="00B050"/>
                          </a:solidFill>
                        </a:rPr>
                        <a:t>7</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0000FF"/>
                          </a:solidFill>
                          <a:latin typeface="宋体" panose="02010600030101010101" pitchFamily="2" charset="-122"/>
                        </a:rPr>
                        <a:t>    </a:t>
                      </a:r>
                      <a:r>
                        <a:rPr lang="en-US" altLang="zh-CN" sz="2800" b="1" dirty="0" err="1" smtClean="0">
                          <a:solidFill>
                            <a:srgbClr val="0000FF"/>
                          </a:solidFill>
                          <a:latin typeface="宋体" panose="02010600030101010101" pitchFamily="2" charset="-122"/>
                        </a:rPr>
                        <a:t>printf</a:t>
                      </a:r>
                      <a:r>
                        <a:rPr lang="en-US" altLang="zh-CN" sz="2800" b="1" dirty="0" smtClean="0">
                          <a:solidFill>
                            <a:srgbClr val="0000FF"/>
                          </a:solidFill>
                          <a:latin typeface="宋体" panose="02010600030101010101" pitchFamily="2" charset="-122"/>
                        </a:rPr>
                        <a:t>(″L=%d\</a:t>
                      </a:r>
                      <a:r>
                        <a:rPr lang="en-US" altLang="zh-CN" sz="2800" b="1" dirty="0" err="1" smtClean="0">
                          <a:solidFill>
                            <a:srgbClr val="0000FF"/>
                          </a:solidFill>
                          <a:latin typeface="宋体" panose="02010600030101010101" pitchFamily="2" charset="-122"/>
                        </a:rPr>
                        <a:t>n″,L</a:t>
                      </a:r>
                      <a:r>
                        <a:rPr lang="en-US" altLang="zh-CN" sz="2800" b="1" dirty="0" smtClean="0">
                          <a:solidFill>
                            <a:srgbClr val="0000FF"/>
                          </a:solidFill>
                          <a:latin typeface="宋体" panose="02010600030101010101" pitchFamily="2" charset="-122"/>
                        </a:rPr>
                        <a:t>);</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357594"/>
                  </a:ext>
                </a:extLst>
              </a:tr>
              <a:tr h="370840">
                <a:tc>
                  <a:txBody>
                    <a:bodyPr/>
                    <a:lstStyle/>
                    <a:p>
                      <a:pPr algn="ctr"/>
                      <a:r>
                        <a:rPr lang="en-US" altLang="zh-CN" sz="2800" dirty="0" smtClean="0">
                          <a:solidFill>
                            <a:srgbClr val="00B050"/>
                          </a:solidFill>
                        </a:rPr>
                        <a:t>8</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0000FF"/>
                          </a:solidFill>
                          <a:latin typeface="宋体" panose="02010600030101010101" pitchFamily="2" charset="-122"/>
                        </a:rPr>
                        <a:t>    </a:t>
                      </a:r>
                      <a:r>
                        <a:rPr lang="en-US" altLang="zh-CN" sz="2800" b="1" dirty="0" err="1" smtClean="0">
                          <a:solidFill>
                            <a:srgbClr val="0000FF"/>
                          </a:solidFill>
                          <a:latin typeface="宋体" panose="02010600030101010101" pitchFamily="2" charset="-122"/>
                        </a:rPr>
                        <a:t>printf</a:t>
                      </a:r>
                      <a:r>
                        <a:rPr lang="en-US" altLang="zh-CN" sz="2800" b="1" dirty="0" smtClean="0">
                          <a:solidFill>
                            <a:srgbClr val="0000FF"/>
                          </a:solidFill>
                          <a:latin typeface="宋体" panose="02010600030101010101" pitchFamily="2" charset="-122"/>
                        </a:rPr>
                        <a:t>(″S=%f\</a:t>
                      </a:r>
                      <a:r>
                        <a:rPr lang="en-US" altLang="zh-CN" sz="2800" b="1" dirty="0" err="1" smtClean="0">
                          <a:solidFill>
                            <a:srgbClr val="0000FF"/>
                          </a:solidFill>
                          <a:latin typeface="宋体" panose="02010600030101010101" pitchFamily="2" charset="-122"/>
                        </a:rPr>
                        <a:t>n″,S</a:t>
                      </a:r>
                      <a:r>
                        <a:rPr lang="en-US" altLang="zh-CN" sz="2800" b="1" dirty="0" smtClean="0">
                          <a:solidFill>
                            <a:srgbClr val="0000FF"/>
                          </a:solidFill>
                          <a:latin typeface="宋体" panose="02010600030101010101" pitchFamily="2" charset="-122"/>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4128055"/>
                  </a:ext>
                </a:extLst>
              </a:tr>
              <a:tr h="370840">
                <a:tc>
                  <a:txBody>
                    <a:bodyPr/>
                    <a:lstStyle/>
                    <a:p>
                      <a:pPr algn="ctr"/>
                      <a:r>
                        <a:rPr lang="en-US" altLang="zh-CN" sz="2800" dirty="0" smtClean="0">
                          <a:solidFill>
                            <a:srgbClr val="00B050"/>
                          </a:solidFill>
                        </a:rPr>
                        <a:t>9</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0000FF"/>
                          </a:solidFill>
                          <a:latin typeface="宋体" panose="02010600030101010101" pitchFamily="2" charset="-122"/>
                        </a:rPr>
                        <a:t>    return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3368669"/>
                  </a:ext>
                </a:extLst>
              </a:tr>
            </a:tbl>
          </a:graphicData>
        </a:graphic>
      </p:graphicFrame>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Tree>
    <p:extLst>
      <p:ext uri="{BB962C8B-B14F-4D97-AF65-F5344CB8AC3E}">
        <p14:creationId xmlns:p14="http://schemas.microsoft.com/office/powerpoint/2010/main" val="334979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字符串常量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437422"/>
            <a:ext cx="8352928" cy="1292662"/>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Ｃ</a:t>
            </a:r>
            <a:r>
              <a:rPr lang="zh-CN" altLang="en-US" sz="2400" dirty="0">
                <a:latin typeface="华文楷体" panose="02010600040101010101" pitchFamily="2" charset="-122"/>
                <a:ea typeface="华文楷体" panose="02010600040101010101" pitchFamily="2" charset="-122"/>
              </a:rPr>
              <a:t>标准</a:t>
            </a:r>
            <a:r>
              <a:rPr lang="zh-CN" altLang="en-US" sz="2400" dirty="0" smtClean="0">
                <a:latin typeface="华文楷体" panose="02010600040101010101" pitchFamily="2" charset="-122"/>
                <a:ea typeface="华文楷体" panose="02010600040101010101" pitchFamily="2" charset="-122"/>
              </a:rPr>
              <a:t>规定</a:t>
            </a:r>
            <a:r>
              <a:rPr lang="zh-CN" altLang="en-US" sz="2400" dirty="0">
                <a:latin typeface="华文楷体" panose="02010600040101010101" pitchFamily="2" charset="-122"/>
                <a:ea typeface="华文楷体" panose="02010600040101010101" pitchFamily="2" charset="-122"/>
              </a:rPr>
              <a:t>：在每一个字符串常量的结尾加一个 </a:t>
            </a:r>
            <a:r>
              <a:rPr lang="zh-CN" altLang="en-US" sz="2400" dirty="0" smtClean="0">
                <a:latin typeface="华文楷体" panose="02010600040101010101" pitchFamily="2" charset="-122"/>
                <a:ea typeface="华文楷体" panose="02010600040101010101" pitchFamily="2" charset="-122"/>
              </a:rPr>
              <a:t>“字符串结束标志”</a:t>
            </a:r>
            <a:r>
              <a:rPr lang="en-US" altLang="zh-CN" sz="2400" dirty="0" smtClean="0">
                <a:latin typeface="华文楷体" panose="02010600040101010101" pitchFamily="2" charset="-122"/>
                <a:ea typeface="华文楷体" panose="02010600040101010101" pitchFamily="2" charset="-122"/>
              </a:rPr>
              <a:t>——’</a:t>
            </a:r>
            <a:r>
              <a:rPr lang="en-US" altLang="zh-CN" sz="2800" b="1" u="sng" dirty="0" smtClean="0">
                <a:solidFill>
                  <a:srgbClr val="FF0000"/>
                </a:solidFill>
                <a:latin typeface="华文楷体" panose="02010600040101010101" pitchFamily="2" charset="-122"/>
                <a:ea typeface="华文楷体" panose="02010600040101010101" pitchFamily="2" charset="-122"/>
              </a:rPr>
              <a:t>\0</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以便系统据此判断字符串是否结束。</a:t>
            </a:r>
          </a:p>
        </p:txBody>
      </p:sp>
      <p:sp>
        <p:nvSpPr>
          <p:cNvPr id="15" name="Rectangle 7"/>
          <p:cNvSpPr>
            <a:spLocks noChangeArrowheads="1"/>
          </p:cNvSpPr>
          <p:nvPr/>
        </p:nvSpPr>
        <p:spPr bwMode="auto">
          <a:xfrm>
            <a:off x="539552" y="3840735"/>
            <a:ext cx="84978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例</a:t>
            </a:r>
            <a:r>
              <a:rPr lang="zh-CN" altLang="en-US" sz="2400" b="1" dirty="0" smtClean="0">
                <a:solidFill>
                  <a:schemeClr val="tx1"/>
                </a:solidFill>
                <a:latin typeface="华文楷体" panose="02010600040101010101" pitchFamily="2" charset="-122"/>
                <a:ea typeface="华文楷体" panose="02010600040101010101" pitchFamily="2" charset="-122"/>
              </a:rPr>
              <a:t>如</a:t>
            </a:r>
            <a:r>
              <a:rPr lang="zh-CN" altLang="en-US" sz="2400" b="1"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如果有一个字符串常量”ＣＨＩＮＡ” ，实际上</a:t>
            </a:r>
            <a:r>
              <a:rPr lang="zh-CN" altLang="en-US" sz="2400" dirty="0" smtClean="0">
                <a:solidFill>
                  <a:schemeClr val="tx1"/>
                </a:solidFill>
                <a:latin typeface="华文楷体" panose="02010600040101010101" pitchFamily="2" charset="-122"/>
                <a:ea typeface="华文楷体" panose="02010600040101010101" pitchFamily="2" charset="-122"/>
              </a:rPr>
              <a:t>在内存</a:t>
            </a:r>
            <a:r>
              <a:rPr lang="zh-CN" altLang="en-US" sz="2400" dirty="0">
                <a:solidFill>
                  <a:schemeClr val="tx1"/>
                </a:solidFill>
                <a:latin typeface="华文楷体" panose="02010600040101010101" pitchFamily="2" charset="-122"/>
                <a:ea typeface="华文楷体" panose="02010600040101010101" pitchFamily="2" charset="-122"/>
              </a:rPr>
              <a:t>中</a:t>
            </a:r>
            <a:r>
              <a:rPr lang="zh-CN" altLang="en-US" sz="2400" dirty="0" smtClean="0">
                <a:solidFill>
                  <a:schemeClr val="tx1"/>
                </a:solidFill>
                <a:latin typeface="华文楷体" panose="02010600040101010101" pitchFamily="2" charset="-122"/>
                <a:ea typeface="华文楷体" panose="02010600040101010101" pitchFamily="2" charset="-122"/>
              </a:rPr>
              <a:t>是</a:t>
            </a:r>
            <a:endParaRPr lang="zh-CN" altLang="en-US" sz="2400" dirty="0">
              <a:solidFill>
                <a:schemeClr val="tx1"/>
              </a:solidFill>
              <a:latin typeface="华文楷体" panose="02010600040101010101" pitchFamily="2" charset="-122"/>
              <a:ea typeface="华文楷体" panose="02010600040101010101" pitchFamily="2" charset="-122"/>
            </a:endParaRPr>
          </a:p>
        </p:txBody>
      </p:sp>
      <p:graphicFrame>
        <p:nvGraphicFramePr>
          <p:cNvPr id="18" name="Group 35"/>
          <p:cNvGraphicFramePr>
            <a:graphicFrameLocks noGrp="1"/>
          </p:cNvGraphicFramePr>
          <p:nvPr>
            <p:ph idx="1"/>
            <p:extLst>
              <p:ext uri="{D42A27DB-BD31-4B8C-83A1-F6EECF244321}">
                <p14:modId xmlns:p14="http://schemas.microsoft.com/office/powerpoint/2010/main" val="107978962"/>
              </p:ext>
            </p:extLst>
          </p:nvPr>
        </p:nvGraphicFramePr>
        <p:xfrm>
          <a:off x="2987613" y="4691635"/>
          <a:ext cx="2952750" cy="457200"/>
        </p:xfrm>
        <a:graphic>
          <a:graphicData uri="http://schemas.openxmlformats.org/drawingml/2006/table">
            <a:tbl>
              <a:tblPr/>
              <a:tblGrid>
                <a:gridCol w="492125">
                  <a:extLst>
                    <a:ext uri="{9D8B030D-6E8A-4147-A177-3AD203B41FA5}">
                      <a16:colId xmlns:a16="http://schemas.microsoft.com/office/drawing/2014/main" val="500364228"/>
                    </a:ext>
                  </a:extLst>
                </a:gridCol>
                <a:gridCol w="492125">
                  <a:extLst>
                    <a:ext uri="{9D8B030D-6E8A-4147-A177-3AD203B41FA5}">
                      <a16:colId xmlns:a16="http://schemas.microsoft.com/office/drawing/2014/main" val="2600550146"/>
                    </a:ext>
                  </a:extLst>
                </a:gridCol>
                <a:gridCol w="492125">
                  <a:extLst>
                    <a:ext uri="{9D8B030D-6E8A-4147-A177-3AD203B41FA5}">
                      <a16:colId xmlns:a16="http://schemas.microsoft.com/office/drawing/2014/main" val="1154546032"/>
                    </a:ext>
                  </a:extLst>
                </a:gridCol>
                <a:gridCol w="492125">
                  <a:extLst>
                    <a:ext uri="{9D8B030D-6E8A-4147-A177-3AD203B41FA5}">
                      <a16:colId xmlns:a16="http://schemas.microsoft.com/office/drawing/2014/main" val="2461781708"/>
                    </a:ext>
                  </a:extLst>
                </a:gridCol>
                <a:gridCol w="492125">
                  <a:extLst>
                    <a:ext uri="{9D8B030D-6E8A-4147-A177-3AD203B41FA5}">
                      <a16:colId xmlns:a16="http://schemas.microsoft.com/office/drawing/2014/main" val="3879025404"/>
                    </a:ext>
                  </a:extLst>
                </a:gridCol>
                <a:gridCol w="492125">
                  <a:extLst>
                    <a:ext uri="{9D8B030D-6E8A-4147-A177-3AD203B41FA5}">
                      <a16:colId xmlns:a16="http://schemas.microsoft.com/office/drawing/2014/main" val="11206398"/>
                    </a:ext>
                  </a:extLst>
                </a:gridCol>
              </a:tblGrid>
              <a:tr h="43338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229519"/>
                  </a:ext>
                </a:extLst>
              </a:tr>
            </a:tbl>
          </a:graphicData>
        </a:graphic>
      </p:graphicFrame>
      <p:sp>
        <p:nvSpPr>
          <p:cNvPr id="2" name="矩形 1"/>
          <p:cNvSpPr/>
          <p:nvPr/>
        </p:nvSpPr>
        <p:spPr>
          <a:xfrm>
            <a:off x="701612" y="5426894"/>
            <a:ext cx="7686811" cy="830997"/>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它占内存单元不是５个字符，而是６个字符，最后一个字符为</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０</a:t>
            </a:r>
            <a:r>
              <a:rPr lang="zh-CN" altLang="en-US" sz="2400" dirty="0">
                <a:latin typeface="华文楷体" panose="02010600040101010101" pitchFamily="2" charset="-122"/>
                <a:ea typeface="华文楷体" panose="02010600040101010101" pitchFamily="2" charset="-122"/>
              </a:rPr>
              <a:t>’。但在输出时不输出</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０</a:t>
            </a:r>
            <a:r>
              <a:rPr lang="zh-CN" altLang="en-US" sz="2400" dirty="0">
                <a:latin typeface="华文楷体" panose="02010600040101010101" pitchFamily="2" charset="-122"/>
                <a:ea typeface="华文楷体" panose="02010600040101010101" pitchFamily="2" charset="-122"/>
              </a:rPr>
              <a:t>’。</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50</a:t>
            </a:fld>
            <a:endParaRPr lang="en-US" altLang="zh-CN"/>
          </a:p>
        </p:txBody>
      </p:sp>
    </p:spTree>
    <p:extLst>
      <p:ext uri="{BB962C8B-B14F-4D97-AF65-F5344CB8AC3E}">
        <p14:creationId xmlns:p14="http://schemas.microsoft.com/office/powerpoint/2010/main" val="253881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字符型常量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75556" y="2423316"/>
            <a:ext cx="7524836" cy="461665"/>
          </a:xfrm>
          <a:prstGeom prst="rect">
            <a:avLst/>
          </a:prstGeom>
        </p:spPr>
        <p:txBody>
          <a:bodyPr wrap="square">
            <a:spAutoFit/>
          </a:bodyPr>
          <a:lstStyle/>
          <a:p>
            <a:pPr>
              <a:buFontTx/>
              <a:buNone/>
            </a:pPr>
            <a:r>
              <a:rPr lang="zh-CN" altLang="en-US" sz="2400" dirty="0" smtClean="0">
                <a:latin typeface="华文楷体" panose="02010600040101010101" pitchFamily="2" charset="-122"/>
                <a:ea typeface="华文楷体" panose="02010600040101010101" pitchFamily="2" charset="-122"/>
              </a:rPr>
              <a:t>有些</a:t>
            </a:r>
            <a:r>
              <a:rPr lang="zh-CN" altLang="en-US" sz="2400" dirty="0">
                <a:latin typeface="华文楷体" panose="02010600040101010101" pitchFamily="2" charset="-122"/>
                <a:ea typeface="华文楷体" panose="02010600040101010101" pitchFamily="2" charset="-122"/>
              </a:rPr>
              <a:t>以“</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开头的特殊字符称为</a:t>
            </a:r>
            <a:r>
              <a:rPr lang="zh-CN" altLang="en-US" sz="2400" b="1" dirty="0" smtClean="0">
                <a:solidFill>
                  <a:srgbClr val="0000FF"/>
                </a:solidFill>
                <a:latin typeface="华文楷体" panose="02010600040101010101" pitchFamily="2" charset="-122"/>
                <a:ea typeface="华文楷体" panose="02010600040101010101" pitchFamily="2" charset="-122"/>
              </a:rPr>
              <a:t>转义字符</a:t>
            </a:r>
            <a:r>
              <a:rPr lang="zh-CN" altLang="en-US" sz="2400" dirty="0" smtClean="0">
                <a:solidFill>
                  <a:srgbClr val="663300"/>
                </a:solidFill>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graphicFrame>
        <p:nvGraphicFramePr>
          <p:cNvPr id="11" name="Group 180"/>
          <p:cNvGraphicFramePr>
            <a:graphicFrameLocks noGrp="1"/>
          </p:cNvGraphicFramePr>
          <p:nvPr>
            <p:ph idx="1"/>
            <p:extLst>
              <p:ext uri="{D42A27DB-BD31-4B8C-83A1-F6EECF244321}">
                <p14:modId xmlns:p14="http://schemas.microsoft.com/office/powerpoint/2010/main" val="4280650825"/>
              </p:ext>
            </p:extLst>
          </p:nvPr>
        </p:nvGraphicFramePr>
        <p:xfrm>
          <a:off x="206276" y="2423133"/>
          <a:ext cx="8748712" cy="4070033"/>
        </p:xfrm>
        <a:graphic>
          <a:graphicData uri="http://schemas.openxmlformats.org/drawingml/2006/table">
            <a:tbl>
              <a:tblPr/>
              <a:tblGrid>
                <a:gridCol w="1873250">
                  <a:extLst>
                    <a:ext uri="{9D8B030D-6E8A-4147-A177-3AD203B41FA5}">
                      <a16:colId xmlns:a16="http://schemas.microsoft.com/office/drawing/2014/main" val="3564383383"/>
                    </a:ext>
                  </a:extLst>
                </a:gridCol>
                <a:gridCol w="4151312">
                  <a:extLst>
                    <a:ext uri="{9D8B030D-6E8A-4147-A177-3AD203B41FA5}">
                      <a16:colId xmlns:a16="http://schemas.microsoft.com/office/drawing/2014/main" val="3954499076"/>
                    </a:ext>
                  </a:extLst>
                </a:gridCol>
                <a:gridCol w="2724150">
                  <a:extLst>
                    <a:ext uri="{9D8B030D-6E8A-4147-A177-3AD203B41FA5}">
                      <a16:colId xmlns:a16="http://schemas.microsoft.com/office/drawing/2014/main" val="2763556438"/>
                    </a:ext>
                  </a:extLst>
                </a:gridCol>
              </a:tblGrid>
              <a:tr h="16192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endParaRPr kumimoji="1"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含        义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ASCII</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代码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3815379"/>
                  </a:ext>
                </a:extLst>
              </a:tr>
              <a:tr h="468313">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换行，将当前位置移到下一行开头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4332104"/>
                  </a:ext>
                </a:extLst>
              </a:tr>
              <a:tr h="4318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＼ｔ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水平制表（跳到下一个</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Tab</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位置）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1247088"/>
                  </a:ext>
                </a:extLst>
              </a:tr>
              <a:tr h="254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＼ｂ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退格，将当前位置移到前一列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2022612"/>
                  </a:ext>
                </a:extLst>
              </a:tr>
              <a:tr h="265113">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＼ｒ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回车，将当前位置移到本行开头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0091669"/>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＼ｆ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换页，将当前位置移到下页开头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6193833"/>
                  </a:ext>
                </a:extLst>
              </a:tr>
              <a:tr h="38258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发出铃声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2990761"/>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代表一个反斜杠字符“＼”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6811853"/>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代表一个单撇号字符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3348703"/>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代表一个双撇号字符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077401"/>
                  </a:ext>
                </a:extLst>
              </a:tr>
            </a:tbl>
          </a:graphicData>
        </a:graphic>
      </p:graphicFrame>
      <p:sp>
        <p:nvSpPr>
          <p:cNvPr id="2" name="灯片编号占位符 1"/>
          <p:cNvSpPr>
            <a:spLocks noGrp="1"/>
          </p:cNvSpPr>
          <p:nvPr>
            <p:ph type="sldNum" sz="quarter" idx="12"/>
          </p:nvPr>
        </p:nvSpPr>
        <p:spPr/>
        <p:txBody>
          <a:bodyPr/>
          <a:lstStyle/>
          <a:p>
            <a:fld id="{B9C957E8-67D0-4D6B-9E2E-E0F6059B356C}" type="slidenum">
              <a:rPr lang="en-US" altLang="zh-CN" smtClean="0"/>
              <a:pPr/>
              <a:t>51</a:t>
            </a:fld>
            <a:endParaRPr lang="en-US" altLang="zh-CN"/>
          </a:p>
        </p:txBody>
      </p:sp>
    </p:spTree>
    <p:extLst>
      <p:ext uri="{BB962C8B-B14F-4D97-AF65-F5344CB8AC3E}">
        <p14:creationId xmlns:p14="http://schemas.microsoft.com/office/powerpoint/2010/main" val="990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p:bldP spid="3"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437422"/>
            <a:ext cx="8352928" cy="1384995"/>
          </a:xfrm>
          <a:prstGeom prst="rect">
            <a:avLst/>
          </a:prstGeom>
        </p:spPr>
        <p:txBody>
          <a:bodyPr wrap="square">
            <a:spAutoFit/>
          </a:bodyPr>
          <a:lstStyle/>
          <a:p>
            <a:pPr>
              <a:lnSpc>
                <a:spcPct val="150000"/>
              </a:lnSpc>
            </a:pPr>
            <a:r>
              <a:rPr lang="zh-CN" altLang="en-US" sz="2800" dirty="0" smtClean="0">
                <a:latin typeface="华文楷体" panose="02010600040101010101" pitchFamily="2" charset="-122"/>
                <a:ea typeface="华文楷体" panose="02010600040101010101" pitchFamily="2" charset="-122"/>
              </a:rPr>
              <a:t>用来存放</a:t>
            </a:r>
            <a:r>
              <a:rPr lang="zh-CN" altLang="en-US" sz="2800" dirty="0">
                <a:latin typeface="华文楷体" panose="02010600040101010101" pitchFamily="2" charset="-122"/>
                <a:ea typeface="华文楷体" panose="02010600040101010101" pitchFamily="2" charset="-122"/>
              </a:rPr>
              <a:t>字符</a:t>
            </a:r>
            <a:r>
              <a:rPr lang="zh-CN" altLang="en-US" sz="2800" dirty="0" smtClean="0">
                <a:latin typeface="华文楷体" panose="02010600040101010101" pitchFamily="2" charset="-122"/>
                <a:ea typeface="华文楷体" panose="02010600040101010101" pitchFamily="2" charset="-122"/>
              </a:rPr>
              <a:t>常量的变量就是</a:t>
            </a:r>
            <a:r>
              <a:rPr lang="zh-CN" altLang="en-US" sz="2800" dirty="0" smtClean="0">
                <a:solidFill>
                  <a:srgbClr val="0000FF"/>
                </a:solidFill>
                <a:latin typeface="华文楷体" panose="02010600040101010101" pitchFamily="2" charset="-122"/>
                <a:ea typeface="华文楷体" panose="02010600040101010101" pitchFamily="2" charset="-122"/>
              </a:rPr>
              <a:t>字符变量</a:t>
            </a:r>
            <a:r>
              <a:rPr lang="zh-CN" altLang="en-US" sz="2800" dirty="0" smtClean="0">
                <a:latin typeface="华文楷体" panose="02010600040101010101" pitchFamily="2" charset="-122"/>
                <a:ea typeface="华文楷体" panose="02010600040101010101" pitchFamily="2" charset="-122"/>
              </a:rPr>
              <a:t>，每个字符变量只能</a:t>
            </a:r>
            <a:r>
              <a:rPr lang="zh-CN" altLang="en-US" sz="2800" dirty="0">
                <a:latin typeface="华文楷体" panose="02010600040101010101" pitchFamily="2" charset="-122"/>
                <a:ea typeface="华文楷体" panose="02010600040101010101" pitchFamily="2" charset="-122"/>
              </a:rPr>
              <a:t>放一个字符。</a:t>
            </a:r>
          </a:p>
        </p:txBody>
      </p:sp>
      <p:sp>
        <p:nvSpPr>
          <p:cNvPr id="5" name="矩形 4"/>
          <p:cNvSpPr/>
          <p:nvPr/>
        </p:nvSpPr>
        <p:spPr>
          <a:xfrm>
            <a:off x="539552" y="3893152"/>
            <a:ext cx="6157455" cy="523220"/>
          </a:xfrm>
          <a:prstGeom prst="rect">
            <a:avLst/>
          </a:prstGeom>
        </p:spPr>
        <p:txBody>
          <a:bodyPr wrap="none">
            <a:spAutoFit/>
          </a:bodyPr>
          <a:lstStyle/>
          <a:p>
            <a:r>
              <a:rPr lang="zh-CN" altLang="en-US" sz="2800" dirty="0">
                <a:latin typeface="华文楷体" panose="02010600040101010101" pitchFamily="2" charset="-122"/>
                <a:ea typeface="华文楷体" panose="02010600040101010101" pitchFamily="2" charset="-122"/>
              </a:rPr>
              <a:t>字符变量的定义形式如下：</a:t>
            </a:r>
            <a:r>
              <a:rPr lang="en-US" altLang="zh-CN" sz="2800" b="1" dirty="0">
                <a:solidFill>
                  <a:srgbClr val="0000FF"/>
                </a:solidFill>
                <a:latin typeface="华文楷体" panose="02010600040101010101" pitchFamily="2" charset="-122"/>
                <a:ea typeface="华文楷体" panose="02010600040101010101" pitchFamily="2" charset="-122"/>
              </a:rPr>
              <a:t>char </a:t>
            </a:r>
            <a:r>
              <a:rPr lang="en-US" altLang="zh-CN" sz="2800" b="1" dirty="0" smtClean="0">
                <a:solidFill>
                  <a:srgbClr val="0000FF"/>
                </a:solidFill>
                <a:latin typeface="华文楷体" panose="02010600040101010101" pitchFamily="2" charset="-122"/>
                <a:ea typeface="华文楷体" panose="02010600040101010101" pitchFamily="2" charset="-122"/>
              </a:rPr>
              <a:t> c1, c2</a:t>
            </a:r>
            <a:r>
              <a:rPr lang="en-US" altLang="zh-CN" sz="2800" b="1" dirty="0">
                <a:solidFill>
                  <a:srgbClr val="0000FF"/>
                </a:solidFill>
                <a:latin typeface="华文楷体" panose="02010600040101010101" pitchFamily="2" charset="-122"/>
                <a:ea typeface="华文楷体" panose="02010600040101010101" pitchFamily="2" charset="-122"/>
              </a:rPr>
              <a:t>;</a:t>
            </a:r>
          </a:p>
        </p:txBody>
      </p:sp>
      <p:sp>
        <p:nvSpPr>
          <p:cNvPr id="12" name="矩形 11"/>
          <p:cNvSpPr/>
          <p:nvPr/>
        </p:nvSpPr>
        <p:spPr>
          <a:xfrm>
            <a:off x="577727" y="4548663"/>
            <a:ext cx="6906058" cy="523220"/>
          </a:xfrm>
          <a:prstGeom prst="rect">
            <a:avLst/>
          </a:prstGeom>
        </p:spPr>
        <p:txBody>
          <a:bodyPr wrap="none">
            <a:spAutoFit/>
          </a:bodyPr>
          <a:lstStyle/>
          <a:p>
            <a:r>
              <a:rPr lang="zh-CN" altLang="en-US" sz="2800" dirty="0">
                <a:latin typeface="华文楷体" panose="02010600040101010101" pitchFamily="2" charset="-122"/>
                <a:ea typeface="华文楷体" panose="02010600040101010101" pitchFamily="2" charset="-122"/>
              </a:rPr>
              <a:t>字符变量</a:t>
            </a:r>
            <a:r>
              <a:rPr lang="zh-CN" altLang="en-US" sz="2800" dirty="0" smtClean="0">
                <a:latin typeface="华文楷体" panose="02010600040101010101" pitchFamily="2" charset="-122"/>
                <a:ea typeface="华文楷体" panose="02010600040101010101" pitchFamily="2" charset="-122"/>
              </a:rPr>
              <a:t>的使用方式：</a:t>
            </a:r>
            <a:r>
              <a:rPr lang="en-US" altLang="zh-CN" sz="2800" b="1" dirty="0" smtClean="0">
                <a:solidFill>
                  <a:srgbClr val="0000FF"/>
                </a:solidFill>
                <a:latin typeface="华文楷体" panose="02010600040101010101" pitchFamily="2" charset="-122"/>
                <a:ea typeface="华文楷体" panose="02010600040101010101" pitchFamily="2" charset="-122"/>
              </a:rPr>
              <a:t>c1=</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a’; c2=‘b’;</a:t>
            </a:r>
            <a:endParaRPr lang="en-US" altLang="zh-CN" sz="2800" b="1" dirty="0">
              <a:solidFill>
                <a:srgbClr val="0000FF"/>
              </a:solidFill>
              <a:latin typeface="华文楷体" panose="02010600040101010101" pitchFamily="2" charset="-122"/>
              <a:ea typeface="华文楷体" panose="02010600040101010101" pitchFamily="2" charset="-122"/>
            </a:endParaRPr>
          </a:p>
        </p:txBody>
      </p:sp>
      <p:sp>
        <p:nvSpPr>
          <p:cNvPr id="6" name="矩形 5"/>
          <p:cNvSpPr/>
          <p:nvPr/>
        </p:nvSpPr>
        <p:spPr>
          <a:xfrm>
            <a:off x="599941" y="5375017"/>
            <a:ext cx="6647974" cy="523220"/>
          </a:xfrm>
          <a:prstGeom prst="rect">
            <a:avLst/>
          </a:prstGeom>
        </p:spPr>
        <p:txBody>
          <a:bodyPr wrap="none">
            <a:spAutoFit/>
          </a:bodyPr>
          <a:lstStyle/>
          <a:p>
            <a:r>
              <a:rPr lang="zh-CN" altLang="en-US" sz="2800" b="1" dirty="0" smtClean="0">
                <a:solidFill>
                  <a:srgbClr val="C00000"/>
                </a:solidFill>
                <a:latin typeface="华文楷体" panose="02010600040101010101" pitchFamily="2" charset="-122"/>
                <a:ea typeface="华文楷体" panose="02010600040101010101" pitchFamily="2" charset="-122"/>
              </a:rPr>
              <a:t>注意</a:t>
            </a:r>
            <a:r>
              <a:rPr lang="zh-CN" altLang="en-US" sz="2800" dirty="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一</a:t>
            </a:r>
            <a:r>
              <a:rPr lang="zh-CN" altLang="en-US" sz="2800" dirty="0">
                <a:latin typeface="华文楷体" panose="02010600040101010101" pitchFamily="2" charset="-122"/>
                <a:ea typeface="华文楷体" panose="02010600040101010101" pitchFamily="2" charset="-122"/>
              </a:rPr>
              <a:t>个字符变量在内存中占一个</a:t>
            </a:r>
            <a:r>
              <a:rPr lang="zh-CN" altLang="en-US" sz="2800" dirty="0" smtClean="0">
                <a:latin typeface="华文楷体" panose="02010600040101010101" pitchFamily="2" charset="-122"/>
                <a:ea typeface="华文楷体" panose="02010600040101010101" pitchFamily="2" charset="-122"/>
              </a:rPr>
              <a:t>字节</a:t>
            </a:r>
            <a:endParaRPr lang="zh-CN" altLang="en-US" sz="28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52</a:t>
            </a:fld>
            <a:endParaRPr lang="en-US" altLang="zh-CN"/>
          </a:p>
        </p:txBody>
      </p:sp>
    </p:spTree>
    <p:extLst>
      <p:ext uri="{BB962C8B-B14F-4D97-AF65-F5344CB8AC3E}">
        <p14:creationId xmlns:p14="http://schemas.microsoft.com/office/powerpoint/2010/main" val="187473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348880"/>
            <a:ext cx="8352928" cy="3970318"/>
          </a:xfrm>
          <a:prstGeom prst="rect">
            <a:avLst/>
          </a:prstGeom>
        </p:spPr>
        <p:txBody>
          <a:bodyPr wrap="square">
            <a:spAutoFit/>
          </a:bodyPr>
          <a:lstStyle/>
          <a:p>
            <a:pPr>
              <a:lnSpc>
                <a:spcPct val="150000"/>
              </a:lnSpc>
            </a:pPr>
            <a:r>
              <a:rPr lang="zh-CN" altLang="en-US" sz="2800" dirty="0" smtClean="0">
                <a:latin typeface="华文楷体" panose="02010600040101010101" pitchFamily="2" charset="-122"/>
                <a:ea typeface="华文楷体" panose="02010600040101010101" pitchFamily="2" charset="-122"/>
              </a:rPr>
              <a:t>       一</a:t>
            </a:r>
            <a:r>
              <a:rPr lang="zh-CN" altLang="en-US" sz="2800" dirty="0">
                <a:latin typeface="华文楷体" panose="02010600040101010101" pitchFamily="2" charset="-122"/>
                <a:ea typeface="华文楷体" panose="02010600040101010101" pitchFamily="2" charset="-122"/>
              </a:rPr>
              <a:t>个字符常量存放到一个字符变量中，实际上并不是把该字符的字型放到内存中去，而是将该字符的相应的</a:t>
            </a:r>
            <a:r>
              <a:rPr lang="en-US" altLang="zh-CN" sz="2800" b="1" dirty="0" smtClean="0">
                <a:solidFill>
                  <a:srgbClr val="0000FF"/>
                </a:solidFill>
                <a:latin typeface="华文楷体" panose="02010600040101010101" pitchFamily="2" charset="-122"/>
                <a:ea typeface="华文楷体" panose="02010600040101010101" pitchFamily="2" charset="-122"/>
              </a:rPr>
              <a:t>ASCII</a:t>
            </a:r>
            <a:r>
              <a:rPr lang="zh-CN" altLang="en-US" sz="2800" b="1" dirty="0" smtClean="0">
                <a:latin typeface="华文楷体" panose="02010600040101010101" pitchFamily="2" charset="-122"/>
                <a:ea typeface="华文楷体" panose="02010600040101010101" pitchFamily="2" charset="-122"/>
              </a:rPr>
              <a:t>（</a:t>
            </a:r>
            <a:r>
              <a:rPr lang="en-AU" altLang="zh-CN" sz="2800" dirty="0" smtClean="0">
                <a:latin typeface="华文楷体" panose="02010600040101010101" pitchFamily="2" charset="-122"/>
                <a:ea typeface="华文楷体" panose="02010600040101010101" pitchFamily="2" charset="-122"/>
              </a:rPr>
              <a:t>American </a:t>
            </a:r>
            <a:r>
              <a:rPr lang="en-AU" altLang="zh-CN" sz="2800" dirty="0">
                <a:latin typeface="华文楷体" panose="02010600040101010101" pitchFamily="2" charset="-122"/>
                <a:ea typeface="华文楷体" panose="02010600040101010101" pitchFamily="2" charset="-122"/>
              </a:rPr>
              <a:t>standard code for </a:t>
            </a:r>
            <a:r>
              <a:rPr lang="en-AU" altLang="zh-CN" sz="2800" dirty="0" smtClean="0">
                <a:latin typeface="华文楷体" panose="02010600040101010101" pitchFamily="2" charset="-122"/>
                <a:ea typeface="华文楷体" panose="02010600040101010101" pitchFamily="2" charset="-122"/>
              </a:rPr>
              <a:t>inform-</a:t>
            </a:r>
            <a:r>
              <a:rPr lang="en-AU" altLang="zh-CN" sz="2800" dirty="0" err="1" smtClean="0">
                <a:latin typeface="华文楷体" panose="02010600040101010101" pitchFamily="2" charset="-122"/>
                <a:ea typeface="华文楷体" panose="02010600040101010101" pitchFamily="2" charset="-122"/>
              </a:rPr>
              <a:t>ation</a:t>
            </a:r>
            <a:r>
              <a:rPr lang="en-AU" altLang="zh-CN" sz="2800" dirty="0" smtClean="0">
                <a:latin typeface="华文楷体" panose="02010600040101010101" pitchFamily="2" charset="-122"/>
                <a:ea typeface="华文楷体" panose="02010600040101010101" pitchFamily="2" charset="-122"/>
              </a:rPr>
              <a:t> interchange</a:t>
            </a:r>
            <a:r>
              <a:rPr lang="zh-CN" altLang="en-US" sz="2800" dirty="0">
                <a:latin typeface="华文楷体" panose="02010600040101010101" pitchFamily="2" charset="-122"/>
                <a:ea typeface="华文楷体" panose="02010600040101010101" pitchFamily="2" charset="-122"/>
              </a:rPr>
              <a:t> ，美国信息交换标准</a:t>
            </a:r>
            <a:r>
              <a:rPr lang="zh-CN" altLang="en-US" sz="2800" dirty="0" smtClean="0">
                <a:latin typeface="华文楷体" panose="02010600040101010101" pitchFamily="2" charset="-122"/>
                <a:ea typeface="华文楷体" panose="02010600040101010101" pitchFamily="2" charset="-122"/>
              </a:rPr>
              <a:t>代码</a:t>
            </a:r>
            <a:r>
              <a:rPr lang="zh-CN" altLang="en-US" sz="2800" b="1"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代码</a:t>
            </a:r>
            <a:r>
              <a:rPr lang="zh-CN" altLang="en-US" sz="2800" dirty="0">
                <a:latin typeface="华文楷体" panose="02010600040101010101" pitchFamily="2" charset="-122"/>
                <a:ea typeface="华文楷体" panose="02010600040101010101" pitchFamily="2" charset="-122"/>
              </a:rPr>
              <a:t>放到存储单元中。</a:t>
            </a:r>
            <a:r>
              <a:rPr lang="zh-CN" altLang="en-US" sz="2800" b="1" dirty="0">
                <a:solidFill>
                  <a:srgbClr val="C00000"/>
                </a:solidFill>
                <a:latin typeface="华文楷体" panose="02010600040101010101" pitchFamily="2" charset="-122"/>
                <a:ea typeface="华文楷体" panose="02010600040101010101" pitchFamily="2" charset="-122"/>
              </a:rPr>
              <a:t>这样使字符型数据和整型数据之间可以通用</a:t>
            </a:r>
            <a:r>
              <a:rPr lang="zh-CN" altLang="en-US" sz="2800" dirty="0">
                <a:latin typeface="华文楷体" panose="02010600040101010101" pitchFamily="2" charset="-122"/>
                <a:ea typeface="华文楷体" panose="02010600040101010101" pitchFamily="2" charset="-122"/>
              </a:rPr>
              <a:t>。</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53</a:t>
            </a:fld>
            <a:endParaRPr lang="en-US" altLang="zh-CN"/>
          </a:p>
        </p:txBody>
      </p:sp>
    </p:spTree>
    <p:extLst>
      <p:ext uri="{BB962C8B-B14F-4D97-AF65-F5344CB8AC3E}">
        <p14:creationId xmlns:p14="http://schemas.microsoft.com/office/powerpoint/2010/main" val="423401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pic>
        <p:nvPicPr>
          <p:cNvPr id="9" name="IC165112.gif" descr="IC165112.gif"/>
          <p:cNvPicPr>
            <a:picLocks noChangeAspect="1"/>
          </p:cNvPicPr>
          <p:nvPr/>
        </p:nvPicPr>
        <p:blipFill rotWithShape="1">
          <a:blip r:embed="rId5">
            <a:extLst/>
          </a:blip>
          <a:srcRect b="41825"/>
          <a:stretch/>
        </p:blipFill>
        <p:spPr>
          <a:xfrm>
            <a:off x="666454" y="1658843"/>
            <a:ext cx="7828355" cy="4869029"/>
          </a:xfrm>
          <a:prstGeom prst="rect">
            <a:avLst/>
          </a:prstGeom>
          <a:ln w="12700">
            <a:miter lim="400000"/>
          </a:ln>
        </p:spPr>
      </p:pic>
      <p:pic>
        <p:nvPicPr>
          <p:cNvPr id="14" name="Rectangle" descr="Rectangle"/>
          <p:cNvPicPr>
            <a:picLocks/>
          </p:cNvPicPr>
          <p:nvPr/>
        </p:nvPicPr>
        <p:blipFill>
          <a:blip r:embed="rId6">
            <a:extLst/>
          </a:blip>
          <a:stretch>
            <a:fillRect/>
          </a:stretch>
        </p:blipFill>
        <p:spPr>
          <a:xfrm>
            <a:off x="5786631" y="2064621"/>
            <a:ext cx="1346201" cy="457201"/>
          </a:xfrm>
          <a:prstGeom prst="rect">
            <a:avLst/>
          </a:prstGeom>
        </p:spPr>
      </p:pic>
      <p:pic>
        <p:nvPicPr>
          <p:cNvPr id="15" name="Rectangle" descr="Rectangle"/>
          <p:cNvPicPr>
            <a:picLocks/>
          </p:cNvPicPr>
          <p:nvPr/>
        </p:nvPicPr>
        <p:blipFill>
          <a:blip r:embed="rId6">
            <a:extLst/>
          </a:blip>
          <a:stretch>
            <a:fillRect/>
          </a:stretch>
        </p:blipFill>
        <p:spPr>
          <a:xfrm>
            <a:off x="4161903" y="5517232"/>
            <a:ext cx="1346201" cy="457201"/>
          </a:xfrm>
          <a:prstGeom prst="rect">
            <a:avLst/>
          </a:prstGeom>
        </p:spPr>
      </p:pic>
      <p:pic>
        <p:nvPicPr>
          <p:cNvPr id="16" name="Rectangle" descr="Rectangle"/>
          <p:cNvPicPr>
            <a:picLocks/>
          </p:cNvPicPr>
          <p:nvPr/>
        </p:nvPicPr>
        <p:blipFill>
          <a:blip r:embed="rId6">
            <a:extLst/>
          </a:blip>
          <a:stretch>
            <a:fillRect/>
          </a:stretch>
        </p:blipFill>
        <p:spPr>
          <a:xfrm>
            <a:off x="7462242" y="2064621"/>
            <a:ext cx="1346201" cy="457201"/>
          </a:xfrm>
          <a:prstGeom prst="rect">
            <a:avLst/>
          </a:prstGeom>
        </p:spPr>
      </p:pic>
      <p:sp>
        <p:nvSpPr>
          <p:cNvPr id="3" name="灯片编号占位符 2"/>
          <p:cNvSpPr>
            <a:spLocks noGrp="1"/>
          </p:cNvSpPr>
          <p:nvPr>
            <p:ph type="sldNum" sz="quarter" idx="12"/>
          </p:nvPr>
        </p:nvSpPr>
        <p:spPr/>
        <p:txBody>
          <a:bodyPr/>
          <a:lstStyle/>
          <a:p>
            <a:fld id="{B9C957E8-67D0-4D6B-9E2E-E0F6059B356C}" type="slidenum">
              <a:rPr lang="en-US" altLang="zh-CN" smtClean="0"/>
              <a:pPr/>
              <a:t>54</a:t>
            </a:fld>
            <a:endParaRPr lang="en-US" altLang="zh-CN"/>
          </a:p>
        </p:txBody>
      </p:sp>
    </p:spTree>
    <p:extLst>
      <p:ext uri="{BB962C8B-B14F-4D97-AF65-F5344CB8AC3E}">
        <p14:creationId xmlns:p14="http://schemas.microsoft.com/office/powerpoint/2010/main" val="104463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4" grpId="0" animBg="1" advAuto="0"/>
      <p:bldP spid="15" grpId="0" animBg="1" advAuto="0"/>
      <p:bldP spid="16"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矩形 11"/>
          <p:cNvSpPr/>
          <p:nvPr/>
        </p:nvSpPr>
        <p:spPr>
          <a:xfrm>
            <a:off x="5534744" y="2378120"/>
            <a:ext cx="3315331" cy="523220"/>
          </a:xfrm>
          <a:prstGeom prst="rect">
            <a:avLst/>
          </a:prstGeom>
        </p:spPr>
        <p:txBody>
          <a:bodyPr wrap="none">
            <a:spAutoFit/>
          </a:bodyPr>
          <a:lstStyle/>
          <a:p>
            <a:r>
              <a:rPr lang="en-US" altLang="zh-CN" sz="2800" b="1" dirty="0" smtClean="0">
                <a:solidFill>
                  <a:srgbClr val="0000FF"/>
                </a:solidFill>
                <a:latin typeface="华文楷体" panose="02010600040101010101" pitchFamily="2" charset="-122"/>
                <a:ea typeface="华文楷体" panose="02010600040101010101" pitchFamily="2" charset="-122"/>
              </a:rPr>
              <a:t>c1=</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a’; c2=‘b’;</a:t>
            </a:r>
            <a:endParaRPr lang="en-US" altLang="zh-CN" sz="2800" b="1" dirty="0">
              <a:solidFill>
                <a:srgbClr val="0000FF"/>
              </a:solidFill>
              <a:latin typeface="华文楷体" panose="02010600040101010101" pitchFamily="2" charset="-122"/>
              <a:ea typeface="华文楷体" panose="02010600040101010101" pitchFamily="2" charset="-122"/>
            </a:endParaRPr>
          </a:p>
        </p:txBody>
      </p:sp>
      <p:pic>
        <p:nvPicPr>
          <p:cNvPr id="11" name="Picture 6" descr="c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2195" y="3045065"/>
            <a:ext cx="2947149" cy="3171589"/>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06907" y="2544810"/>
            <a:ext cx="4572000" cy="3416320"/>
          </a:xfrm>
          <a:prstGeom prst="rect">
            <a:avLst/>
          </a:prstGeom>
        </p:spPr>
        <p:txBody>
          <a:bodyPr>
            <a:spAutoFit/>
          </a:bodyPr>
          <a:lstStyle/>
          <a:p>
            <a:pPr>
              <a:buFontTx/>
              <a:buNone/>
            </a:pPr>
            <a:r>
              <a:rPr lang="zh-CN" altLang="en-US" sz="2400" u="sng" dirty="0">
                <a:solidFill>
                  <a:srgbClr val="FF0000"/>
                </a:solidFill>
                <a:latin typeface="华文楷体" panose="02010600040101010101" pitchFamily="2" charset="-122"/>
                <a:ea typeface="华文楷体" panose="02010600040101010101" pitchFamily="2" charset="-122"/>
              </a:rPr>
              <a:t>注意</a:t>
            </a:r>
            <a:r>
              <a:rPr lang="en-US" altLang="zh-CN" sz="2400" u="sng"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 </a:t>
            </a:r>
            <a:r>
              <a:rPr lang="en-US" altLang="zh-CN" sz="2400" dirty="0" smtClean="0">
                <a:solidFill>
                  <a:srgbClr val="FF0000"/>
                </a:solidFill>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一个字符数据既可以以字符形式输</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也可以以整数形式输出以字符形式输出时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系统先将存储单元中的ＡＳＣＩ</a:t>
            </a:r>
            <a:r>
              <a:rPr lang="en-US" altLang="zh-CN" sz="2400" dirty="0">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码转换成相应字符， 然后输出。 以整数形式输出时，直接将ＡＳＣＩＩ码作为整数输出。也可以对字符数据进行算术运算， 此时相当于对它们的ＡＳＣＩＩ码进行算术运算</a:t>
            </a:r>
            <a:r>
              <a:rPr lang="zh-CN" altLang="en-US" sz="2400" dirty="0">
                <a:solidFill>
                  <a:srgbClr val="000099"/>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 </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55</a:t>
            </a:fld>
            <a:endParaRPr lang="en-US" altLang="zh-CN"/>
          </a:p>
        </p:txBody>
      </p:sp>
    </p:spTree>
    <p:extLst>
      <p:ext uri="{BB962C8B-B14F-4D97-AF65-F5344CB8AC3E}">
        <p14:creationId xmlns:p14="http://schemas.microsoft.com/office/powerpoint/2010/main" val="302938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611560" y="2542418"/>
            <a:ext cx="5616624" cy="3785652"/>
          </a:xfrm>
          <a:prstGeom prst="rect">
            <a:avLst/>
          </a:prstGeom>
        </p:spPr>
        <p:txBody>
          <a:bodyPr wrap="square">
            <a:spAutoFit/>
          </a:bodyPr>
          <a:lstStyle/>
          <a:p>
            <a:pPr>
              <a:lnSpc>
                <a:spcPct val="150000"/>
              </a:lnSpc>
            </a:pPr>
            <a:r>
              <a:rPr lang="en-US" altLang="zh-CN" sz="3200" b="1" dirty="0">
                <a:solidFill>
                  <a:srgbClr val="0000FF"/>
                </a:solidFill>
                <a:latin typeface="宋体" panose="02010600030101010101" pitchFamily="2" charset="-122"/>
              </a:rPr>
              <a:t>char c1,c2;</a:t>
            </a:r>
            <a:br>
              <a:rPr lang="en-US" altLang="zh-CN" sz="3200" b="1" dirty="0">
                <a:solidFill>
                  <a:srgbClr val="0000FF"/>
                </a:solidFill>
                <a:latin typeface="宋体" panose="02010600030101010101" pitchFamily="2" charset="-122"/>
              </a:rPr>
            </a:br>
            <a:r>
              <a:rPr lang="en-US" altLang="zh-CN" sz="3200" b="1" dirty="0" smtClean="0">
                <a:solidFill>
                  <a:srgbClr val="0000FF"/>
                </a:solidFill>
                <a:latin typeface="宋体" panose="02010600030101010101" pitchFamily="2" charset="-122"/>
              </a:rPr>
              <a:t>c1=97</a:t>
            </a:r>
            <a:r>
              <a:rPr lang="en-US" altLang="zh-CN" sz="3200" b="1" dirty="0">
                <a:solidFill>
                  <a:srgbClr val="0000FF"/>
                </a:solidFill>
                <a:latin typeface="宋体" panose="02010600030101010101" pitchFamily="2" charset="-122"/>
              </a:rPr>
              <a:t>;</a:t>
            </a:r>
            <a:br>
              <a:rPr lang="en-US" altLang="zh-CN" sz="3200" b="1" dirty="0">
                <a:solidFill>
                  <a:srgbClr val="0000FF"/>
                </a:solidFill>
                <a:latin typeface="宋体" panose="02010600030101010101" pitchFamily="2" charset="-122"/>
              </a:rPr>
            </a:br>
            <a:r>
              <a:rPr lang="en-US" altLang="zh-CN" sz="3200" b="1" dirty="0" smtClean="0">
                <a:solidFill>
                  <a:srgbClr val="0000FF"/>
                </a:solidFill>
                <a:latin typeface="宋体" panose="02010600030101010101" pitchFamily="2" charset="-122"/>
              </a:rPr>
              <a:t>c2=98</a:t>
            </a:r>
            <a:r>
              <a:rPr lang="en-US" altLang="zh-CN" sz="3200" b="1" dirty="0">
                <a:solidFill>
                  <a:srgbClr val="0000FF"/>
                </a:solidFill>
                <a:latin typeface="宋体" panose="02010600030101010101" pitchFamily="2" charset="-122"/>
              </a:rPr>
              <a:t>;</a:t>
            </a:r>
            <a:br>
              <a:rPr lang="en-US" altLang="zh-CN" sz="3200" b="1" dirty="0">
                <a:solidFill>
                  <a:srgbClr val="0000FF"/>
                </a:solidFill>
                <a:latin typeface="宋体" panose="02010600030101010101" pitchFamily="2" charset="-122"/>
              </a:rPr>
            </a:br>
            <a:r>
              <a:rPr lang="en-US" altLang="zh-CN" sz="3200" b="1" dirty="0" err="1" smtClean="0">
                <a:solidFill>
                  <a:srgbClr val="0000FF"/>
                </a:solidFill>
                <a:latin typeface="宋体" panose="02010600030101010101" pitchFamily="2" charset="-122"/>
              </a:rPr>
              <a:t>printf</a:t>
            </a:r>
            <a:r>
              <a:rPr lang="en-US" altLang="zh-CN" sz="3200" b="1" dirty="0">
                <a:solidFill>
                  <a:srgbClr val="0000FF"/>
                </a:solidFill>
                <a:latin typeface="宋体" panose="02010600030101010101" pitchFamily="2" charset="-122"/>
              </a:rPr>
              <a:t>(“%c %c\n”,c1,c2);</a:t>
            </a:r>
            <a:br>
              <a:rPr lang="en-US" altLang="zh-CN" sz="3200" b="1" dirty="0">
                <a:solidFill>
                  <a:srgbClr val="0000FF"/>
                </a:solidFill>
                <a:latin typeface="宋体" panose="02010600030101010101" pitchFamily="2" charset="-122"/>
              </a:rPr>
            </a:br>
            <a:r>
              <a:rPr lang="en-US" altLang="zh-CN" sz="3200" b="1" dirty="0" err="1" smtClean="0">
                <a:solidFill>
                  <a:srgbClr val="0000FF"/>
                </a:solidFill>
                <a:latin typeface="宋体" panose="02010600030101010101" pitchFamily="2" charset="-122"/>
              </a:rPr>
              <a:t>printf</a:t>
            </a:r>
            <a:r>
              <a:rPr lang="en-US" altLang="zh-CN" sz="3200" b="1" dirty="0">
                <a:solidFill>
                  <a:srgbClr val="0000FF"/>
                </a:solidFill>
                <a:latin typeface="宋体" panose="02010600030101010101" pitchFamily="2" charset="-122"/>
              </a:rPr>
              <a:t>(“%d %d\n”,c1,c2);</a:t>
            </a:r>
            <a:endParaRPr lang="zh-CN" altLang="en-US" sz="3200" b="1" dirty="0">
              <a:solidFill>
                <a:srgbClr val="0000FF"/>
              </a:solidFill>
            </a:endParaRPr>
          </a:p>
        </p:txBody>
      </p:sp>
      <p:sp>
        <p:nvSpPr>
          <p:cNvPr id="14" name="Rectangle 4"/>
          <p:cNvSpPr>
            <a:spLocks noChangeArrowheads="1"/>
          </p:cNvSpPr>
          <p:nvPr/>
        </p:nvSpPr>
        <p:spPr bwMode="auto">
          <a:xfrm>
            <a:off x="6084168" y="2850919"/>
            <a:ext cx="2736850" cy="1584325"/>
          </a:xfrm>
          <a:prstGeom prst="rect">
            <a:avLst/>
          </a:prstGeom>
          <a:solidFill>
            <a:schemeClr val="bg1">
              <a:lumMod val="85000"/>
            </a:schemeClr>
          </a:solidFill>
          <a:ln w="9525">
            <a:noFill/>
            <a:miter lim="800000"/>
            <a:headEnd/>
            <a:tailEnd/>
          </a:ln>
          <a:effectLs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r>
              <a:rPr lang="zh-CN" altLang="en-US" sz="2800" b="1" u="sng" dirty="0">
                <a:solidFill>
                  <a:schemeClr val="tx1"/>
                </a:solidFill>
                <a:latin typeface="华文细黑" panose="02010600040101010101" pitchFamily="2" charset="-122"/>
                <a:ea typeface="华文细黑" panose="02010600040101010101" pitchFamily="2" charset="-122"/>
              </a:rPr>
              <a:t>运行结果：</a:t>
            </a:r>
          </a:p>
          <a:p>
            <a:pPr>
              <a:buFontTx/>
              <a:buNone/>
            </a:pPr>
            <a:r>
              <a:rPr lang="zh-CN" altLang="en-US" sz="2800" b="1" dirty="0">
                <a:solidFill>
                  <a:srgbClr val="C00000"/>
                </a:solidFill>
                <a:latin typeface="宋体" panose="02010600030101010101" pitchFamily="2" charset="-122"/>
              </a:rPr>
              <a:t>   ａ   ｂ</a:t>
            </a:r>
          </a:p>
          <a:p>
            <a:pPr>
              <a:buFontTx/>
              <a:buNone/>
            </a:pPr>
            <a:r>
              <a:rPr lang="zh-CN" altLang="en-US" sz="2800" b="1" dirty="0">
                <a:solidFill>
                  <a:srgbClr val="C00000"/>
                </a:solidFill>
                <a:latin typeface="宋体" panose="02010600030101010101" pitchFamily="2" charset="-122"/>
              </a:rPr>
              <a:t>   </a:t>
            </a:r>
            <a:r>
              <a:rPr lang="en-US" altLang="zh-CN" sz="2800" b="1" dirty="0">
                <a:solidFill>
                  <a:srgbClr val="C00000"/>
                </a:solidFill>
                <a:latin typeface="宋体" panose="02010600030101010101" pitchFamily="2" charset="-122"/>
              </a:rPr>
              <a:t>97   98</a:t>
            </a: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56</a:t>
            </a:fld>
            <a:endParaRPr lang="en-US" altLang="zh-CN"/>
          </a:p>
        </p:txBody>
      </p:sp>
    </p:spTree>
    <p:extLst>
      <p:ext uri="{BB962C8B-B14F-4D97-AF65-F5344CB8AC3E}">
        <p14:creationId xmlns:p14="http://schemas.microsoft.com/office/powerpoint/2010/main" val="246347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606907" y="2542418"/>
            <a:ext cx="7781517" cy="523220"/>
          </a:xfrm>
          <a:prstGeom prst="rect">
            <a:avLst/>
          </a:prstGeom>
        </p:spPr>
        <p:txBody>
          <a:bodyPr wrap="square">
            <a:spAutoFit/>
          </a:bodyPr>
          <a:lstStyle/>
          <a:p>
            <a:pPr>
              <a:buFontTx/>
              <a:buNone/>
            </a:pPr>
            <a:r>
              <a:rPr lang="zh-CN" altLang="en-US" sz="2800" dirty="0" smtClean="0">
                <a:solidFill>
                  <a:srgbClr val="FF0000"/>
                </a:solidFill>
                <a:latin typeface="华文楷体" panose="02010600040101010101" pitchFamily="2" charset="-122"/>
                <a:ea typeface="华文楷体" panose="02010600040101010101" pitchFamily="2" charset="-122"/>
              </a:rPr>
              <a:t>练习</a:t>
            </a:r>
            <a:r>
              <a:rPr lang="zh-CN" altLang="en-US" sz="2800" dirty="0" smtClean="0">
                <a:latin typeface="华文楷体" panose="02010600040101010101" pitchFamily="2" charset="-122"/>
                <a:ea typeface="华文楷体" panose="02010600040101010101" pitchFamily="2" charset="-122"/>
              </a:rPr>
              <a:t>：将小写字母转换为大写字母。</a:t>
            </a:r>
            <a:endParaRPr lang="zh-CN" altLang="en-US" sz="2800" dirty="0">
              <a:latin typeface="华文楷体" panose="02010600040101010101" pitchFamily="2" charset="-122"/>
              <a:ea typeface="华文楷体" panose="02010600040101010101" pitchFamily="2" charset="-122"/>
            </a:endParaRPr>
          </a:p>
        </p:txBody>
      </p:sp>
      <p:sp>
        <p:nvSpPr>
          <p:cNvPr id="2" name="矩形 1"/>
          <p:cNvSpPr/>
          <p:nvPr/>
        </p:nvSpPr>
        <p:spPr>
          <a:xfrm>
            <a:off x="899592" y="3159976"/>
            <a:ext cx="4572000" cy="3108543"/>
          </a:xfrm>
          <a:prstGeom prst="rect">
            <a:avLst/>
          </a:prstGeom>
        </p:spPr>
        <p:txBody>
          <a:bodyPr>
            <a:spAutoFit/>
          </a:bodyPr>
          <a:lstStyle/>
          <a:p>
            <a:r>
              <a:rPr lang="en-US" altLang="zh-CN" sz="2800" dirty="0">
                <a:solidFill>
                  <a:srgbClr val="0000FF"/>
                </a:solidFill>
                <a:latin typeface="Times New Roman" panose="02020603050405020304" pitchFamily="18" charset="0"/>
                <a:cs typeface="Times New Roman" panose="02020603050405020304" pitchFamily="18" charset="0"/>
              </a:rPr>
              <a:t>char c1,c2</a:t>
            </a:r>
            <a:r>
              <a:rPr lang="zh-CN" altLang="en-US" sz="2800" dirty="0">
                <a:solidFill>
                  <a:srgbClr val="0000FF"/>
                </a:solidFill>
                <a:latin typeface="Times New Roman" panose="02020603050405020304" pitchFamily="18" charset="0"/>
                <a:cs typeface="Times New Roman" panose="02020603050405020304" pitchFamily="18" charset="0"/>
              </a:rPr>
              <a:t>；</a:t>
            </a:r>
            <a:br>
              <a:rPr lang="zh-CN" altLang="en-US" sz="2800" dirty="0">
                <a:solidFill>
                  <a:srgbClr val="0000FF"/>
                </a:solidFill>
                <a:latin typeface="Times New Roman" panose="02020603050405020304" pitchFamily="18" charset="0"/>
                <a:cs typeface="Times New Roman" panose="02020603050405020304" pitchFamily="18" charset="0"/>
              </a:rPr>
            </a:br>
            <a:r>
              <a:rPr lang="en-US" altLang="zh-CN" sz="2800" dirty="0" smtClean="0">
                <a:solidFill>
                  <a:srgbClr val="0000FF"/>
                </a:solidFill>
                <a:latin typeface="Times New Roman" panose="02020603050405020304" pitchFamily="18" charset="0"/>
                <a:cs typeface="Times New Roman" panose="02020603050405020304" pitchFamily="18" charset="0"/>
              </a:rPr>
              <a:t>c1</a:t>
            </a:r>
            <a:r>
              <a:rPr lang="en-US" altLang="zh-CN" sz="2800" dirty="0">
                <a:solidFill>
                  <a:srgbClr val="0000FF"/>
                </a:solidFill>
                <a:latin typeface="Times New Roman" panose="02020603050405020304" pitchFamily="18" charset="0"/>
                <a:cs typeface="Times New Roman" panose="02020603050405020304" pitchFamily="18" charset="0"/>
              </a:rPr>
              <a:t>=’a’;</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smtClean="0">
                <a:solidFill>
                  <a:srgbClr val="0000FF"/>
                </a:solidFill>
                <a:latin typeface="Times New Roman" panose="02020603050405020304" pitchFamily="18" charset="0"/>
                <a:cs typeface="Times New Roman" panose="02020603050405020304" pitchFamily="18" charset="0"/>
              </a:rPr>
              <a:t>c2</a:t>
            </a:r>
            <a:r>
              <a:rPr lang="en-US" altLang="zh-CN" sz="2800" dirty="0">
                <a:solidFill>
                  <a:srgbClr val="0000FF"/>
                </a:solidFill>
                <a:latin typeface="Times New Roman" panose="02020603050405020304" pitchFamily="18" charset="0"/>
                <a:cs typeface="Times New Roman" panose="02020603050405020304" pitchFamily="18" charset="0"/>
              </a:rPr>
              <a:t>=’b’;</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a:solidFill>
                  <a:srgbClr val="0000FF"/>
                </a:solidFill>
                <a:latin typeface="Times New Roman" panose="02020603050405020304" pitchFamily="18" charset="0"/>
                <a:cs typeface="Times New Roman" panose="02020603050405020304" pitchFamily="18" charset="0"/>
              </a:rPr>
              <a:t>c1=c1-32;</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a:solidFill>
                  <a:srgbClr val="0000FF"/>
                </a:solidFill>
                <a:latin typeface="Times New Roman" panose="02020603050405020304" pitchFamily="18" charset="0"/>
                <a:cs typeface="Times New Roman" panose="02020603050405020304" pitchFamily="18" charset="0"/>
              </a:rPr>
              <a:t>c2=c2-32;</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err="1" smtClean="0">
                <a:solidFill>
                  <a:srgbClr val="0000FF"/>
                </a:solidFill>
                <a:latin typeface="Times New Roman" panose="02020603050405020304" pitchFamily="18" charset="0"/>
                <a:cs typeface="Times New Roman" panose="02020603050405020304" pitchFamily="18" charset="0"/>
              </a:rPr>
              <a:t>printf</a:t>
            </a:r>
            <a:r>
              <a:rPr lang="en-US" altLang="zh-CN" sz="2800" dirty="0">
                <a:solidFill>
                  <a:srgbClr val="0000FF"/>
                </a:solidFill>
                <a:latin typeface="Times New Roman" panose="02020603050405020304" pitchFamily="18" charset="0"/>
                <a:cs typeface="Times New Roman" panose="02020603050405020304" pitchFamily="18" charset="0"/>
              </a:rPr>
              <a:t>(“</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 </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c1,c2</a:t>
            </a:r>
            <a:r>
              <a:rPr lang="zh-CN" altLang="en-US" sz="2800" dirty="0">
                <a:solidFill>
                  <a:srgbClr val="0000FF"/>
                </a:solidFill>
                <a:latin typeface="Times New Roman" panose="02020603050405020304" pitchFamily="18" charset="0"/>
                <a:cs typeface="Times New Roman" panose="02020603050405020304" pitchFamily="18" charset="0"/>
              </a:rPr>
              <a:t>）；</a:t>
            </a:r>
            <a:br>
              <a:rPr lang="zh-CN" altLang="en-US" sz="2800" dirty="0">
                <a:solidFill>
                  <a:srgbClr val="0000FF"/>
                </a:solidFill>
                <a:latin typeface="Times New Roman" panose="02020603050405020304" pitchFamily="18" charset="0"/>
                <a:cs typeface="Times New Roman" panose="02020603050405020304" pitchFamily="18" charset="0"/>
              </a:rPr>
            </a:br>
            <a:endParaRPr lang="zh-CN" altLang="en-US" sz="2800" dirty="0">
              <a:solidFill>
                <a:srgbClr val="0000FF"/>
              </a:solidFill>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57</a:t>
            </a:fld>
            <a:endParaRPr lang="en-US" altLang="zh-CN"/>
          </a:p>
        </p:txBody>
      </p:sp>
    </p:spTree>
    <p:extLst>
      <p:ext uri="{BB962C8B-B14F-4D97-AF65-F5344CB8AC3E}">
        <p14:creationId xmlns:p14="http://schemas.microsoft.com/office/powerpoint/2010/main" val="235470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777891"/>
            <a:ext cx="8497888" cy="49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400" b="1" smtClean="0">
                <a:solidFill>
                  <a:schemeClr val="tx1"/>
                </a:solidFill>
                <a:latin typeface="华文楷体" panose="02010600040101010101" pitchFamily="2" charset="-122"/>
                <a:ea typeface="华文楷体" panose="02010600040101010101" pitchFamily="2" charset="-122"/>
              </a:rPr>
              <a:t>说明：</a:t>
            </a:r>
            <a:endParaRPr lang="en-US" altLang="zh-CN" sz="2400" b="1" dirty="0" smtClean="0">
              <a:solidFill>
                <a:schemeClr val="tx1"/>
              </a:solidFill>
              <a:latin typeface="华文楷体" panose="02010600040101010101" pitchFamily="2" charset="-122"/>
              <a:ea typeface="华文楷体" panose="02010600040101010101" pitchFamily="2" charset="-122"/>
            </a:endParaRPr>
          </a:p>
        </p:txBody>
      </p:sp>
      <p:sp>
        <p:nvSpPr>
          <p:cNvPr id="7" name="Rectangle 3"/>
          <p:cNvSpPr>
            <a:spLocks noChangeArrowheads="1"/>
          </p:cNvSpPr>
          <p:nvPr/>
        </p:nvSpPr>
        <p:spPr bwMode="auto">
          <a:xfrm>
            <a:off x="417240" y="3784082"/>
            <a:ext cx="8479954" cy="271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2</a:t>
            </a:r>
            <a:r>
              <a:rPr lang="zh-CN" altLang="en-US" sz="2400" dirty="0" smtClean="0">
                <a:solidFill>
                  <a:schemeClr val="tx1"/>
                </a:solidFill>
                <a:latin typeface="华文楷体" panose="02010600040101010101" pitchFamily="2" charset="-122"/>
                <a:ea typeface="华文楷体" panose="02010600040101010101" pitchFamily="2" charset="-122"/>
              </a:rPr>
              <a:t>）如</a:t>
            </a:r>
            <a:r>
              <a:rPr lang="zh-CN" altLang="en-US" sz="2400" dirty="0">
                <a:solidFill>
                  <a:schemeClr val="tx1"/>
                </a:solidFill>
                <a:latin typeface="华文楷体" panose="02010600040101010101" pitchFamily="2" charset="-122"/>
                <a:ea typeface="华文楷体" panose="02010600040101010101" pitchFamily="2" charset="-122"/>
              </a:rPr>
              <a:t>再用赋值语句</a:t>
            </a:r>
            <a:r>
              <a:rPr lang="zh-CN" altLang="en-US" sz="2400" dirty="0" smtClean="0">
                <a:solidFill>
                  <a:schemeClr val="tx1"/>
                </a:solidFill>
                <a:latin typeface="华文楷体" panose="02010600040101010101" pitchFamily="2" charset="-122"/>
                <a:ea typeface="华文楷体" panose="02010600040101010101" pitchFamily="2" charset="-122"/>
              </a:rPr>
              <a:t>给</a:t>
            </a:r>
            <a:r>
              <a:rPr lang="en-US" altLang="zh-CN" sz="2400" dirty="0" smtClean="0">
                <a:solidFill>
                  <a:schemeClr val="tx1"/>
                </a:solidFill>
                <a:latin typeface="华文楷体" panose="02010600040101010101" pitchFamily="2" charset="-122"/>
                <a:ea typeface="华文楷体" panose="02010600040101010101" pitchFamily="2" charset="-122"/>
              </a:rPr>
              <a:t>PI</a:t>
            </a:r>
            <a:r>
              <a:rPr lang="zh-CN" altLang="en-US" sz="2400" dirty="0" smtClean="0">
                <a:solidFill>
                  <a:schemeClr val="tx1"/>
                </a:solidFill>
                <a:latin typeface="华文楷体" panose="02010600040101010101" pitchFamily="2" charset="-122"/>
                <a:ea typeface="华文楷体" panose="02010600040101010101" pitchFamily="2" charset="-122"/>
              </a:rPr>
              <a:t>赋值</a:t>
            </a:r>
            <a:r>
              <a:rPr lang="zh-CN" altLang="en-US" sz="2400" dirty="0">
                <a:solidFill>
                  <a:schemeClr val="tx1"/>
                </a:solidFill>
                <a:latin typeface="华文楷体" panose="02010600040101010101" pitchFamily="2" charset="-122"/>
                <a:ea typeface="华文楷体" panose="02010600040101010101" pitchFamily="2" charset="-122"/>
              </a:rPr>
              <a:t>是错</a:t>
            </a:r>
            <a:r>
              <a:rPr lang="zh-CN" altLang="en-US" sz="2400" dirty="0" smtClean="0">
                <a:solidFill>
                  <a:schemeClr val="tx1"/>
                </a:solidFill>
                <a:latin typeface="华文楷体" panose="02010600040101010101" pitchFamily="2" charset="-122"/>
                <a:ea typeface="华文楷体" panose="02010600040101010101" pitchFamily="2" charset="-122"/>
              </a:rPr>
              <a:t>的。</a:t>
            </a:r>
            <a:endParaRPr lang="zh-CN" altLang="en-US" sz="2400" dirty="0">
              <a:solidFill>
                <a:schemeClr val="tx1"/>
              </a:solidFill>
              <a:latin typeface="华文楷体" panose="02010600040101010101" pitchFamily="2" charset="-122"/>
              <a:ea typeface="华文楷体" panose="02010600040101010101" pitchFamily="2" charset="-122"/>
            </a:endParaRPr>
          </a:p>
          <a:p>
            <a:pPr>
              <a:buFontTx/>
              <a:buNone/>
            </a:pPr>
            <a:r>
              <a:rPr lang="en-US" altLang="zh-CN" sz="2400" dirty="0" smtClean="0">
                <a:solidFill>
                  <a:schemeClr val="tx1"/>
                </a:solidFill>
                <a:latin typeface="华文楷体" panose="02010600040101010101" pitchFamily="2" charset="-122"/>
                <a:ea typeface="华文楷体" panose="02010600040101010101" pitchFamily="2" charset="-122"/>
              </a:rPr>
              <a:t>           PI =3.14;</a:t>
            </a:r>
            <a:r>
              <a:rPr lang="en-US" altLang="zh-CN" sz="2400" dirty="0">
                <a:solidFill>
                  <a:schemeClr val="tx1"/>
                </a:solidFill>
                <a:latin typeface="华文楷体" panose="02010600040101010101" pitchFamily="2" charset="-122"/>
                <a:ea typeface="华文楷体" panose="02010600040101010101" pitchFamily="2" charset="-122"/>
              </a:rPr>
              <a:t></a:t>
            </a:r>
            <a:r>
              <a:rPr lang="en-US" altLang="zh-CN" sz="2400" dirty="0">
                <a:solidFill>
                  <a:srgbClr val="00B050"/>
                </a:solidFill>
                <a:latin typeface="华文楷体" panose="02010600040101010101" pitchFamily="2" charset="-122"/>
                <a:ea typeface="华文楷体" panose="02010600040101010101" pitchFamily="2" charset="-122"/>
              </a:rPr>
              <a:t>/* </a:t>
            </a:r>
            <a:r>
              <a:rPr lang="zh-CN" altLang="en-US" sz="2400" dirty="0">
                <a:solidFill>
                  <a:srgbClr val="00B050"/>
                </a:solidFill>
                <a:latin typeface="华文楷体" panose="02010600040101010101" pitchFamily="2" charset="-122"/>
                <a:ea typeface="华文楷体" panose="02010600040101010101" pitchFamily="2" charset="-122"/>
              </a:rPr>
              <a:t>错误，不能给符号常量赋*</a:t>
            </a:r>
            <a:r>
              <a:rPr lang="en-US" altLang="zh-CN" sz="2400" dirty="0">
                <a:solidFill>
                  <a:srgbClr val="00B050"/>
                </a:solidFill>
                <a:latin typeface="华文楷体" panose="02010600040101010101" pitchFamily="2" charset="-122"/>
                <a:ea typeface="华文楷体" panose="02010600040101010101" pitchFamily="2" charset="-122"/>
              </a:rPr>
              <a:t>/</a:t>
            </a:r>
            <a:endParaRPr lang="zh-CN" altLang="en-US" sz="2400" dirty="0">
              <a:solidFill>
                <a:srgbClr val="00B050"/>
              </a:solidFill>
              <a:latin typeface="华文楷体" panose="02010600040101010101" pitchFamily="2" charset="-122"/>
              <a:ea typeface="华文楷体" panose="02010600040101010101" pitchFamily="2" charset="-122"/>
            </a:endParaRPr>
          </a:p>
          <a:p>
            <a:pPr>
              <a:buFontTx/>
              <a:buNone/>
            </a:pP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3</a:t>
            </a:r>
            <a:r>
              <a:rPr lang="zh-CN" altLang="en-US" sz="2400" dirty="0" smtClean="0">
                <a:solidFill>
                  <a:schemeClr val="tx1"/>
                </a:solidFill>
                <a:latin typeface="华文楷体" panose="02010600040101010101" pitchFamily="2" charset="-122"/>
                <a:ea typeface="华文楷体" panose="02010600040101010101" pitchFamily="2" charset="-122"/>
              </a:rPr>
              <a:t>）不能</a:t>
            </a:r>
            <a:r>
              <a:rPr lang="zh-CN" altLang="en-US" sz="2400" dirty="0">
                <a:solidFill>
                  <a:schemeClr val="tx1"/>
                </a:solidFill>
                <a:latin typeface="华文楷体" panose="02010600040101010101" pitchFamily="2" charset="-122"/>
                <a:ea typeface="华文楷体" panose="02010600040101010101" pitchFamily="2" charset="-122"/>
              </a:rPr>
              <a:t>对符号常量</a:t>
            </a:r>
            <a:r>
              <a:rPr lang="zh-CN" altLang="en-US" sz="2400" dirty="0" smtClean="0">
                <a:solidFill>
                  <a:schemeClr val="tx1"/>
                </a:solidFill>
                <a:latin typeface="华文楷体" panose="02010600040101010101" pitchFamily="2" charset="-122"/>
                <a:ea typeface="华文楷体" panose="02010600040101010101" pitchFamily="2" charset="-122"/>
              </a:rPr>
              <a:t>指定数据类型。</a:t>
            </a:r>
            <a:endParaRPr lang="zh-CN" altLang="en-US" sz="2400" dirty="0">
              <a:solidFill>
                <a:schemeClr val="tx1"/>
              </a:solidFill>
              <a:latin typeface="华文楷体" panose="02010600040101010101" pitchFamily="2" charset="-122"/>
              <a:ea typeface="华文楷体" panose="02010600040101010101" pitchFamily="2" charset="-122"/>
            </a:endParaRPr>
          </a:p>
          <a:p>
            <a:pPr>
              <a:buFontTx/>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err="1" smtClean="0">
                <a:solidFill>
                  <a:schemeClr val="tx1"/>
                </a:solidFill>
                <a:latin typeface="华文楷体" panose="02010600040101010101" pitchFamily="2" charset="-122"/>
                <a:ea typeface="华文楷体" panose="02010600040101010101" pitchFamily="2" charset="-122"/>
              </a:rPr>
              <a:t>int</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latin typeface="华文楷体" panose="02010600040101010101" pitchFamily="2" charset="-122"/>
                <a:ea typeface="华文楷体" panose="02010600040101010101" pitchFamily="2" charset="-122"/>
              </a:rPr>
              <a:t>PI</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rgbClr val="00B050"/>
                </a:solidFill>
                <a:latin typeface="华文楷体" panose="02010600040101010101" pitchFamily="2" charset="-122"/>
                <a:ea typeface="华文楷体" panose="02010600040101010101" pitchFamily="2" charset="-122"/>
              </a:rPr>
              <a:t>/* </a:t>
            </a:r>
            <a:r>
              <a:rPr lang="zh-CN" altLang="en-US" sz="2400" dirty="0">
                <a:solidFill>
                  <a:srgbClr val="00B050"/>
                </a:solidFill>
                <a:latin typeface="华文楷体" panose="02010600040101010101" pitchFamily="2" charset="-122"/>
                <a:ea typeface="华文楷体" panose="02010600040101010101" pitchFamily="2" charset="-122"/>
              </a:rPr>
              <a:t>错误</a:t>
            </a:r>
            <a:r>
              <a:rPr lang="zh-CN" altLang="en-US" sz="2400" dirty="0" smtClean="0">
                <a:solidFill>
                  <a:srgbClr val="00B050"/>
                </a:solidFill>
                <a:latin typeface="华文楷体" panose="02010600040101010101" pitchFamily="2" charset="-122"/>
                <a:ea typeface="华文楷体" panose="02010600040101010101" pitchFamily="2" charset="-122"/>
              </a:rPr>
              <a:t>，</a:t>
            </a:r>
            <a:r>
              <a:rPr lang="en-US" altLang="zh-CN" sz="2400" dirty="0">
                <a:solidFill>
                  <a:srgbClr val="00B050"/>
                </a:solidFill>
                <a:latin typeface="华文楷体" panose="02010600040101010101" pitchFamily="2" charset="-122"/>
                <a:ea typeface="华文楷体" panose="02010600040101010101" pitchFamily="2" charset="-122"/>
              </a:rPr>
              <a:t> PI</a:t>
            </a:r>
            <a:r>
              <a:rPr lang="zh-CN" altLang="en-US" sz="2400" dirty="0" smtClean="0">
                <a:solidFill>
                  <a:srgbClr val="00B050"/>
                </a:solidFill>
                <a:latin typeface="华文楷体" panose="02010600040101010101" pitchFamily="2" charset="-122"/>
                <a:ea typeface="华文楷体" panose="02010600040101010101" pitchFamily="2" charset="-122"/>
              </a:rPr>
              <a:t>不是</a:t>
            </a:r>
            <a:r>
              <a:rPr lang="zh-CN" altLang="en-US" sz="2400" dirty="0">
                <a:solidFill>
                  <a:srgbClr val="00B050"/>
                </a:solidFill>
                <a:latin typeface="华文楷体" panose="02010600040101010101" pitchFamily="2" charset="-122"/>
                <a:ea typeface="华文楷体" panose="02010600040101010101" pitchFamily="2" charset="-122"/>
              </a:rPr>
              <a:t>变量，不能指定类型 *</a:t>
            </a:r>
            <a:r>
              <a:rPr lang="en-US" altLang="zh-CN" sz="2400" dirty="0">
                <a:solidFill>
                  <a:srgbClr val="00B050"/>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 </a:t>
            </a:r>
          </a:p>
        </p:txBody>
      </p:sp>
      <p:sp>
        <p:nvSpPr>
          <p:cNvPr id="3" name="矩形 2"/>
          <p:cNvSpPr/>
          <p:nvPr/>
        </p:nvSpPr>
        <p:spPr>
          <a:xfrm>
            <a:off x="417240" y="2350606"/>
            <a:ext cx="8208912" cy="1200329"/>
          </a:xfrm>
          <a:prstGeom prst="rect">
            <a:avLst/>
          </a:prstGeom>
        </p:spPr>
        <p:txBody>
          <a:bodyPr wrap="square">
            <a:spAutoFit/>
          </a:bodyPr>
          <a:lstStyle/>
          <a:p>
            <a:pPr marL="0" indent="0">
              <a:lnSpc>
                <a:spcPct val="150000"/>
              </a:lnSpc>
              <a:spcBef>
                <a:spcPts val="0"/>
              </a:spcBef>
              <a:buFontTx/>
              <a:buNone/>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）程序中用</a:t>
            </a:r>
            <a:r>
              <a:rPr lang="en-US" altLang="zh-CN" sz="2400" b="1" dirty="0">
                <a:solidFill>
                  <a:srgbClr val="0000FF"/>
                </a:solidFill>
                <a:latin typeface="华文楷体" panose="02010600040101010101" pitchFamily="2" charset="-122"/>
                <a:ea typeface="华文楷体" panose="02010600040101010101" pitchFamily="2" charset="-122"/>
              </a:rPr>
              <a:t>#define</a:t>
            </a:r>
            <a:r>
              <a:rPr lang="zh-CN" altLang="en-US" sz="2400" dirty="0">
                <a:latin typeface="华文楷体" panose="02010600040101010101" pitchFamily="2" charset="-122"/>
                <a:ea typeface="华文楷体" panose="02010600040101010101" pitchFamily="2" charset="-122"/>
              </a:rPr>
              <a:t>命令行定义</a:t>
            </a:r>
            <a:r>
              <a:rPr lang="en-US" altLang="zh-CN" sz="2400" b="1" dirty="0">
                <a:solidFill>
                  <a:srgbClr val="0000FF"/>
                </a:solidFill>
                <a:latin typeface="华文楷体" panose="02010600040101010101" pitchFamily="2" charset="-122"/>
                <a:ea typeface="华文楷体" panose="02010600040101010101" pitchFamily="2" charset="-122"/>
              </a:rPr>
              <a:t>PI</a:t>
            </a:r>
            <a:r>
              <a:rPr lang="zh-CN" altLang="en-US" sz="2400" dirty="0">
                <a:latin typeface="华文楷体" panose="02010600040101010101" pitchFamily="2" charset="-122"/>
                <a:ea typeface="华文楷体" panose="02010600040101010101" pitchFamily="2" charset="-122"/>
              </a:rPr>
              <a:t>代表常量</a:t>
            </a:r>
            <a:r>
              <a:rPr lang="en-US" altLang="zh-CN" sz="2400" u="sng" dirty="0" smtClean="0">
                <a:solidFill>
                  <a:srgbClr val="0000FF"/>
                </a:solidFill>
                <a:latin typeface="华文楷体" panose="02010600040101010101" pitchFamily="2" charset="-122"/>
                <a:ea typeface="华文楷体" panose="02010600040101010101" pitchFamily="2" charset="-122"/>
              </a:rPr>
              <a:t>3.14</a:t>
            </a:r>
            <a:r>
              <a:rPr lang="zh-CN" altLang="en-US" sz="2400" dirty="0" smtClean="0">
                <a:latin typeface="华文楷体" panose="02010600040101010101" pitchFamily="2" charset="-122"/>
                <a:ea typeface="华文楷体" panose="02010600040101010101" pitchFamily="2" charset="-122"/>
              </a:rPr>
              <a:t>，此后</a:t>
            </a:r>
            <a:r>
              <a:rPr lang="zh-CN" altLang="en-US" sz="2400" dirty="0">
                <a:latin typeface="华文楷体" panose="02010600040101010101" pitchFamily="2" charset="-122"/>
                <a:ea typeface="华文楷体" panose="02010600040101010101" pitchFamily="2" charset="-122"/>
              </a:rPr>
              <a:t>凡在本文件中出现的</a:t>
            </a:r>
            <a:r>
              <a:rPr lang="en-US" altLang="zh-CN" sz="2400" dirty="0">
                <a:solidFill>
                  <a:srgbClr val="0000FF"/>
                </a:solidFill>
                <a:latin typeface="华文楷体" panose="02010600040101010101" pitchFamily="2" charset="-122"/>
                <a:ea typeface="华文楷体" panose="02010600040101010101" pitchFamily="2" charset="-122"/>
              </a:rPr>
              <a:t>PI</a:t>
            </a:r>
            <a:r>
              <a:rPr lang="zh-CN" altLang="en-US" sz="2400" dirty="0">
                <a:latin typeface="华文楷体" panose="02010600040101010101" pitchFamily="2" charset="-122"/>
                <a:ea typeface="华文楷体" panose="02010600040101010101" pitchFamily="2" charset="-122"/>
              </a:rPr>
              <a:t>都代表</a:t>
            </a:r>
            <a:r>
              <a:rPr lang="en-US" altLang="zh-CN" sz="2400" u="sng" dirty="0" smtClean="0">
                <a:solidFill>
                  <a:srgbClr val="0000FF"/>
                </a:solidFill>
                <a:latin typeface="华文楷体" panose="02010600040101010101" pitchFamily="2" charset="-122"/>
                <a:ea typeface="华文楷体" panose="02010600040101010101" pitchFamily="2" charset="-122"/>
              </a:rPr>
              <a:t>3.14</a:t>
            </a:r>
            <a:r>
              <a:rPr lang="zh-CN" altLang="en-US" sz="2400" dirty="0" smtClean="0">
                <a:latin typeface="华文楷体" panose="02010600040101010101" pitchFamily="2" charset="-122"/>
                <a:ea typeface="华文楷体" panose="02010600040101010101" pitchFamily="2" charset="-122"/>
              </a:rPr>
              <a:t>，可以</a:t>
            </a:r>
            <a:r>
              <a:rPr lang="zh-CN" altLang="en-US" sz="2400" dirty="0">
                <a:latin typeface="华文楷体" panose="02010600040101010101" pitchFamily="2" charset="-122"/>
                <a:ea typeface="华文楷体" panose="02010600040101010101" pitchFamily="2" charset="-122"/>
              </a:rPr>
              <a:t>和常量一样进行运算。</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a:t>
            </a:fld>
            <a:endParaRPr lang="en-US" altLang="zh-CN"/>
          </a:p>
        </p:txBody>
      </p:sp>
    </p:spTree>
    <p:extLst>
      <p:ext uri="{BB962C8B-B14F-4D97-AF65-F5344CB8AC3E}">
        <p14:creationId xmlns:p14="http://schemas.microsoft.com/office/powerpoint/2010/main" val="309990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0" dur="500"/>
                                        <p:tgtEl>
                                          <p:spTgt spid="7">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849297"/>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为什么使用符号常量？</a:t>
            </a:r>
            <a:endParaRPr lang="en-US" altLang="zh-CN" sz="2800" b="1" dirty="0" smtClean="0">
              <a:solidFill>
                <a:schemeClr val="tx1"/>
              </a:solidFill>
              <a:latin typeface="华文楷体" panose="02010600040101010101" pitchFamily="2" charset="-122"/>
              <a:ea typeface="华文楷体" panose="02010600040101010101" pitchFamily="2" charset="-122"/>
            </a:endParaRPr>
          </a:p>
        </p:txBody>
      </p:sp>
      <p:sp>
        <p:nvSpPr>
          <p:cNvPr id="7" name="Rectangle 3"/>
          <p:cNvSpPr>
            <a:spLocks noChangeArrowheads="1"/>
          </p:cNvSpPr>
          <p:nvPr/>
        </p:nvSpPr>
        <p:spPr bwMode="auto">
          <a:xfrm>
            <a:off x="417240" y="3784082"/>
            <a:ext cx="8479954" cy="271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en-US" altLang="zh-CN" sz="2800" dirty="0">
              <a:solidFill>
                <a:schemeClr val="tx1"/>
              </a:solidFill>
              <a:latin typeface="华文楷体" panose="02010600040101010101" pitchFamily="2" charset="-122"/>
              <a:ea typeface="华文楷体" panose="02010600040101010101" pitchFamily="2" charset="-122"/>
            </a:endParaRPr>
          </a:p>
        </p:txBody>
      </p:sp>
      <p:sp>
        <p:nvSpPr>
          <p:cNvPr id="11" name="Rectangle 3"/>
          <p:cNvSpPr>
            <a:spLocks noChangeArrowheads="1"/>
          </p:cNvSpPr>
          <p:nvPr/>
        </p:nvSpPr>
        <p:spPr bwMode="auto">
          <a:xfrm>
            <a:off x="417240" y="2845614"/>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1</a:t>
            </a:r>
            <a:r>
              <a:rPr lang="zh-CN" altLang="en-US" sz="2800" dirty="0" smtClean="0">
                <a:solidFill>
                  <a:schemeClr val="tx1"/>
                </a:solidFill>
                <a:latin typeface="华文楷体" panose="02010600040101010101" pitchFamily="2" charset="-122"/>
                <a:ea typeface="华文楷体" panose="02010600040101010101" pitchFamily="2" charset="-122"/>
              </a:rPr>
              <a:t>）提高程序可读性，可以定义任何标识符号。</a:t>
            </a:r>
            <a:endParaRPr lang="en-US" altLang="zh-CN" sz="2800" dirty="0" smtClean="0">
              <a:solidFill>
                <a:schemeClr val="tx1"/>
              </a:solidFill>
              <a:latin typeface="华文楷体" panose="02010600040101010101" pitchFamily="2" charset="-122"/>
              <a:ea typeface="华文楷体" panose="02010600040101010101" pitchFamily="2" charset="-122"/>
            </a:endParaRPr>
          </a:p>
        </p:txBody>
      </p:sp>
      <p:sp>
        <p:nvSpPr>
          <p:cNvPr id="12" name="Rectangle 3"/>
          <p:cNvSpPr>
            <a:spLocks noChangeArrowheads="1"/>
          </p:cNvSpPr>
          <p:nvPr/>
        </p:nvSpPr>
        <p:spPr bwMode="auto">
          <a:xfrm>
            <a:off x="417240" y="3628028"/>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2</a:t>
            </a:r>
            <a:r>
              <a:rPr lang="zh-CN" altLang="en-US" sz="2800" dirty="0" smtClean="0">
                <a:solidFill>
                  <a:schemeClr val="tx1"/>
                </a:solidFill>
                <a:latin typeface="华文楷体" panose="02010600040101010101" pitchFamily="2" charset="-122"/>
                <a:ea typeface="华文楷体" panose="02010600040101010101" pitchFamily="2" charset="-122"/>
              </a:rPr>
              <a:t>）有着“牵一发而动全身”的作用。写入头文件</a:t>
            </a:r>
            <a:r>
              <a:rPr lang="en-US" altLang="zh-CN" sz="2800" dirty="0" smtClean="0">
                <a:solidFill>
                  <a:schemeClr val="tx1"/>
                </a:solidFill>
                <a:latin typeface="华文楷体" panose="02010600040101010101" pitchFamily="2" charset="-122"/>
                <a:ea typeface="华文楷体" panose="02010600040101010101" pitchFamily="2" charset="-122"/>
              </a:rPr>
              <a:t>.h</a:t>
            </a:r>
            <a:r>
              <a:rPr lang="zh-CN" altLang="en-US" sz="2800" dirty="0" smtClean="0">
                <a:solidFill>
                  <a:schemeClr val="tx1"/>
                </a:solidFill>
                <a:latin typeface="华文楷体" panose="02010600040101010101" pitchFamily="2" charset="-122"/>
                <a:ea typeface="华文楷体" panose="02010600040101010101" pitchFamily="2" charset="-122"/>
              </a:rPr>
              <a:t>起到配置程序的作用。</a:t>
            </a:r>
            <a:endParaRPr lang="en-US" altLang="zh-CN" sz="2800" dirty="0" smtClean="0">
              <a:solidFill>
                <a:schemeClr val="tx1"/>
              </a:solidFill>
              <a:latin typeface="华文楷体" panose="02010600040101010101" pitchFamily="2" charset="-122"/>
              <a:ea typeface="华文楷体" panose="02010600040101010101" pitchFamily="2" charset="-122"/>
            </a:endParaRPr>
          </a:p>
        </p:txBody>
      </p:sp>
      <p:sp>
        <p:nvSpPr>
          <p:cNvPr id="14" name="Rectangle 3"/>
          <p:cNvSpPr>
            <a:spLocks noChangeArrowheads="1"/>
          </p:cNvSpPr>
          <p:nvPr/>
        </p:nvSpPr>
        <p:spPr bwMode="auto">
          <a:xfrm>
            <a:off x="417240" y="5373216"/>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3</a:t>
            </a:r>
            <a:r>
              <a:rPr lang="zh-CN" altLang="en-US" sz="2800" dirty="0" smtClean="0">
                <a:solidFill>
                  <a:schemeClr val="tx1"/>
                </a:solidFill>
                <a:latin typeface="华文楷体" panose="02010600040101010101" pitchFamily="2" charset="-122"/>
                <a:ea typeface="华文楷体" panose="02010600040101010101" pitchFamily="2" charset="-122"/>
              </a:rPr>
              <a:t>）与变量相比，不占内存，不参与编译。</a:t>
            </a:r>
            <a:endParaRPr lang="en-US" altLang="zh-CN" sz="2800" dirty="0" smtClean="0">
              <a:solidFill>
                <a:schemeClr val="tx1"/>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Tree>
    <p:extLst>
      <p:ext uri="{BB962C8B-B14F-4D97-AF65-F5344CB8AC3E}">
        <p14:creationId xmlns:p14="http://schemas.microsoft.com/office/powerpoint/2010/main" val="196537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7" grpId="0" autoUpdateAnimBg="0"/>
      <p:bldP spid="11" grpId="0" autoUpdateAnimBg="0"/>
      <p:bldP spid="12" grpId="0" autoUpdateAnimBg="0"/>
      <p:bldP spid="1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647119"/>
            <a:ext cx="4726806" cy="469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变量</a:t>
            </a:r>
            <a:endParaRPr lang="zh-CN" altLang="en-US" sz="2800" dirty="0" smtClean="0">
              <a:solidFill>
                <a:schemeClr val="tx1"/>
              </a:solidFill>
              <a:latin typeface="华文楷体" panose="02010600040101010101" pitchFamily="2" charset="-122"/>
              <a:ea typeface="华文楷体" panose="02010600040101010101" pitchFamily="2" charset="-122"/>
            </a:endParaRPr>
          </a:p>
          <a:p>
            <a:pPr marL="514350" indent="-514350">
              <a:lnSpc>
                <a:spcPct val="150000"/>
              </a:lnSpc>
              <a:buFont typeface="+mj-ea"/>
              <a:buAutoNum type="circleNumDbPlain"/>
            </a:pPr>
            <a:r>
              <a:rPr lang="zh-CN" altLang="en-US" sz="2800" dirty="0" smtClean="0">
                <a:solidFill>
                  <a:schemeClr val="tx1"/>
                </a:solidFill>
                <a:latin typeface="华文楷体" panose="02010600040101010101" pitchFamily="2" charset="-122"/>
                <a:ea typeface="华文楷体" panose="02010600040101010101" pitchFamily="2" charset="-122"/>
              </a:rPr>
              <a:t>变量</a:t>
            </a:r>
            <a:r>
              <a:rPr lang="zh-CN" altLang="en-US" sz="2800" dirty="0">
                <a:solidFill>
                  <a:schemeClr val="tx1"/>
                </a:solidFill>
                <a:latin typeface="华文楷体" panose="02010600040101010101" pitchFamily="2" charset="-122"/>
                <a:ea typeface="华文楷体" panose="02010600040101010101" pitchFamily="2" charset="-122"/>
              </a:rPr>
              <a:t>代表内存中具有特定属性的一个存储单元，它用来存放数据，也就是变量的值，在程序运行期间，这些值是可以改变的</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pic>
        <p:nvPicPr>
          <p:cNvPr id="11" name="Picture 6" descr="c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2675783"/>
            <a:ext cx="3128436" cy="264079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Tree>
    <p:extLst>
      <p:ext uri="{BB962C8B-B14F-4D97-AF65-F5344CB8AC3E}">
        <p14:creationId xmlns:p14="http://schemas.microsoft.com/office/powerpoint/2010/main" val="7223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251520" y="1827218"/>
            <a:ext cx="8497888" cy="469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514350" indent="-514350">
              <a:lnSpc>
                <a:spcPct val="150000"/>
              </a:lnSpc>
              <a:buFont typeface="+mj-ea"/>
              <a:buAutoNum type="circleNumDbPlain" startAt="2"/>
            </a:pPr>
            <a:r>
              <a:rPr lang="zh-CN" altLang="en-US" sz="2800" dirty="0" smtClean="0">
                <a:solidFill>
                  <a:schemeClr val="tx1"/>
                </a:solidFill>
                <a:latin typeface="华文楷体" panose="02010600040101010101" pitchFamily="2" charset="-122"/>
                <a:ea typeface="华文楷体" panose="02010600040101010101" pitchFamily="2" charset="-122"/>
              </a:rPr>
              <a:t>变量</a:t>
            </a:r>
            <a:r>
              <a:rPr lang="zh-CN" altLang="en-US" sz="2800" dirty="0">
                <a:solidFill>
                  <a:schemeClr val="tx1"/>
                </a:solidFill>
                <a:latin typeface="华文楷体" panose="02010600040101010101" pitchFamily="2" charset="-122"/>
                <a:ea typeface="华文楷体" panose="02010600040101010101" pitchFamily="2" charset="-122"/>
              </a:rPr>
              <a:t>名实际上是一个以一个名字对应代表一个地址，在对程序编译连接时由编译系统给每一个变量名分配对应的内存地址。从变量中取值，实际上是通过变量名找到相应的内存地址，从该存储单元中读取数据。</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Tree>
    <p:extLst>
      <p:ext uri="{BB962C8B-B14F-4D97-AF65-F5344CB8AC3E}">
        <p14:creationId xmlns:p14="http://schemas.microsoft.com/office/powerpoint/2010/main" val="20402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2"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3665</TotalTime>
  <Words>3859</Words>
  <Application>Microsoft Office PowerPoint</Application>
  <PresentationFormat>全屏显示(4:3)</PresentationFormat>
  <Paragraphs>791</Paragraphs>
  <Slides>57</Slides>
  <Notes>53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57</vt:i4>
      </vt:variant>
    </vt:vector>
  </HeadingPairs>
  <TitlesOfParts>
    <vt:vector size="74" baseType="lpstr">
      <vt:lpstr>Helvetica Light</vt:lpstr>
      <vt:lpstr>Helvetica Neue</vt:lpstr>
      <vt:lpstr>Helvetica Neue Medium</vt:lpstr>
      <vt:lpstr>Optima</vt:lpstr>
      <vt:lpstr>等线</vt:lpstr>
      <vt:lpstr>华文行楷</vt:lpstr>
      <vt:lpstr>华文楷体</vt:lpstr>
      <vt:lpstr>华文细黑</vt:lpstr>
      <vt:lpstr>楷体_GB2312</vt:lpstr>
      <vt:lpstr>宋体</vt:lpstr>
      <vt:lpstr>Arial</vt:lpstr>
      <vt:lpstr>Marlett</vt:lpstr>
      <vt:lpstr>Monotype Sorts</vt:lpstr>
      <vt:lpstr>Times New Roman</vt:lpstr>
      <vt:lpstr>Wingdings</vt:lpstr>
      <vt:lpstr>Wingdings 2</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 生辉</cp:lastModifiedBy>
  <cp:revision>238</cp:revision>
  <dcterms:created xsi:type="dcterms:W3CDTF">2014-03-21T03:02:44Z</dcterms:created>
  <dcterms:modified xsi:type="dcterms:W3CDTF">2018-10-09T13:15:57Z</dcterms:modified>
</cp:coreProperties>
</file>