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385" r:id="rId3"/>
    <p:sldId id="674" r:id="rId4"/>
    <p:sldId id="934" r:id="rId5"/>
    <p:sldId id="935" r:id="rId6"/>
    <p:sldId id="936" r:id="rId7"/>
    <p:sldId id="937" r:id="rId8"/>
    <p:sldId id="856" r:id="rId9"/>
    <p:sldId id="975" r:id="rId10"/>
    <p:sldId id="958" r:id="rId11"/>
    <p:sldId id="857" r:id="rId12"/>
    <p:sldId id="858" r:id="rId13"/>
    <p:sldId id="991" r:id="rId14"/>
    <p:sldId id="976" r:id="rId15"/>
    <p:sldId id="1054" r:id="rId16"/>
    <p:sldId id="977" r:id="rId17"/>
    <p:sldId id="978" r:id="rId18"/>
    <p:sldId id="979" r:id="rId19"/>
    <p:sldId id="980" r:id="rId20"/>
    <p:sldId id="981" r:id="rId21"/>
    <p:sldId id="985" r:id="rId22"/>
    <p:sldId id="982" r:id="rId23"/>
    <p:sldId id="983" r:id="rId24"/>
    <p:sldId id="984" r:id="rId25"/>
    <p:sldId id="986" r:id="rId26"/>
    <p:sldId id="987" r:id="rId27"/>
    <p:sldId id="988" r:id="rId28"/>
    <p:sldId id="989" r:id="rId29"/>
    <p:sldId id="990" r:id="rId30"/>
    <p:sldId id="992" r:id="rId31"/>
    <p:sldId id="995" r:id="rId32"/>
    <p:sldId id="996" r:id="rId33"/>
    <p:sldId id="997" r:id="rId34"/>
    <p:sldId id="998" r:id="rId35"/>
    <p:sldId id="999" r:id="rId36"/>
    <p:sldId id="1000" r:id="rId37"/>
    <p:sldId id="1001" r:id="rId38"/>
    <p:sldId id="1002" r:id="rId39"/>
    <p:sldId id="1003" r:id="rId40"/>
    <p:sldId id="1055" r:id="rId41"/>
    <p:sldId id="1004" r:id="rId42"/>
    <p:sldId id="1005" r:id="rId43"/>
    <p:sldId id="1006" r:id="rId44"/>
    <p:sldId id="1007" r:id="rId45"/>
    <p:sldId id="1008" r:id="rId46"/>
    <p:sldId id="1009" r:id="rId4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FF00"/>
    <a:srgbClr val="004181"/>
    <a:srgbClr val="2B36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70" autoAdjust="0"/>
    <p:restoredTop sz="94042" autoAdjust="0"/>
  </p:normalViewPr>
  <p:slideViewPr>
    <p:cSldViewPr>
      <p:cViewPr varScale="1">
        <p:scale>
          <a:sx n="104" d="100"/>
          <a:sy n="104" d="100"/>
        </p:scale>
        <p:origin x="208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16854D-EEAC-4D45-B766-884B951AB701}" type="datetimeFigureOut">
              <a:rPr lang="zh-CN" altLang="en-US" smtClean="0"/>
              <a:t>2018/10/30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4879F8-41F2-4626-BB9A-829AFF3355F6}" type="slidenum">
              <a:rPr lang="zh-CN" altLang="en-US" smtClean="0"/>
              <a:t>‹#›</a:t>
            </a:fld>
            <a:endParaRPr lang="zh-CN" altLang="en-US"/>
          </a:p>
        </p:txBody>
      </p:sp>
    </p:spTree>
    <p:extLst>
      <p:ext uri="{BB962C8B-B14F-4D97-AF65-F5344CB8AC3E}">
        <p14:creationId xmlns:p14="http://schemas.microsoft.com/office/powerpoint/2010/main" val="1982001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1</a:t>
            </a:fld>
            <a:endParaRPr lang="zh-CN" altLang="en-US"/>
          </a:p>
        </p:txBody>
      </p:sp>
    </p:spTree>
    <p:extLst>
      <p:ext uri="{BB962C8B-B14F-4D97-AF65-F5344CB8AC3E}">
        <p14:creationId xmlns:p14="http://schemas.microsoft.com/office/powerpoint/2010/main" val="3652105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415193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45463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7575139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7621650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0754048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2820466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782180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4047273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252088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63178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9989308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7111305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6302540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8321643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4836386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2595671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1112861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1968693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9643651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1216819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591687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3110585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6883229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8308021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0024853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7424277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0025925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4901653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391737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3879333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4575862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775427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7129600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1433769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3894078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08379588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158603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622821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538202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597413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777562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914520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1007320-FDA7-4C22-B409-F290B834D433}" type="slidenum">
              <a:rPr lang="en-US" altLang="zh-CN"/>
              <a:pPr/>
              <a:t>‹#›</a:t>
            </a:fld>
            <a:endParaRPr lang="en-US" altLang="zh-CN"/>
          </a:p>
        </p:txBody>
      </p:sp>
    </p:spTree>
    <p:extLst>
      <p:ext uri="{BB962C8B-B14F-4D97-AF65-F5344CB8AC3E}">
        <p14:creationId xmlns:p14="http://schemas.microsoft.com/office/powerpoint/2010/main" val="3388563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6880C0E-052C-4C27-ACAC-E7C4523AC7B9}" type="slidenum">
              <a:rPr lang="en-US" altLang="zh-CN"/>
              <a:pPr/>
              <a:t>‹#›</a:t>
            </a:fld>
            <a:endParaRPr lang="en-US" altLang="zh-CN"/>
          </a:p>
        </p:txBody>
      </p:sp>
    </p:spTree>
    <p:extLst>
      <p:ext uri="{BB962C8B-B14F-4D97-AF65-F5344CB8AC3E}">
        <p14:creationId xmlns:p14="http://schemas.microsoft.com/office/powerpoint/2010/main" val="1524286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5DC5966-CC58-401F-8DC3-1FE227328867}" type="slidenum">
              <a:rPr lang="en-US" altLang="zh-CN"/>
              <a:pPr/>
              <a:t>‹#›</a:t>
            </a:fld>
            <a:endParaRPr lang="en-US" altLang="zh-CN"/>
          </a:p>
        </p:txBody>
      </p:sp>
    </p:spTree>
    <p:extLst>
      <p:ext uri="{BB962C8B-B14F-4D97-AF65-F5344CB8AC3E}">
        <p14:creationId xmlns:p14="http://schemas.microsoft.com/office/powerpoint/2010/main" val="3509151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9C957E8-67D0-4D6B-9E2E-E0F6059B356C}" type="slidenum">
              <a:rPr lang="en-US" altLang="zh-CN"/>
              <a:pPr/>
              <a:t>‹#›</a:t>
            </a:fld>
            <a:endParaRPr lang="en-US" altLang="zh-CN"/>
          </a:p>
        </p:txBody>
      </p:sp>
    </p:spTree>
    <p:extLst>
      <p:ext uri="{BB962C8B-B14F-4D97-AF65-F5344CB8AC3E}">
        <p14:creationId xmlns:p14="http://schemas.microsoft.com/office/powerpoint/2010/main" val="2462069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0E4FB57-19BA-441F-B387-626DD8F68635}" type="slidenum">
              <a:rPr lang="en-US" altLang="zh-CN"/>
              <a:pPr/>
              <a:t>‹#›</a:t>
            </a:fld>
            <a:endParaRPr lang="en-US" altLang="zh-CN"/>
          </a:p>
        </p:txBody>
      </p:sp>
    </p:spTree>
    <p:extLst>
      <p:ext uri="{BB962C8B-B14F-4D97-AF65-F5344CB8AC3E}">
        <p14:creationId xmlns:p14="http://schemas.microsoft.com/office/powerpoint/2010/main" val="1193327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3253A62-BFC4-4DB8-8D18-4C129CA149D9}" type="slidenum">
              <a:rPr lang="en-US" altLang="zh-CN"/>
              <a:pPr/>
              <a:t>‹#›</a:t>
            </a:fld>
            <a:endParaRPr lang="en-US" altLang="zh-CN"/>
          </a:p>
        </p:txBody>
      </p:sp>
    </p:spTree>
    <p:extLst>
      <p:ext uri="{BB962C8B-B14F-4D97-AF65-F5344CB8AC3E}">
        <p14:creationId xmlns:p14="http://schemas.microsoft.com/office/powerpoint/2010/main" val="1923219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398F6BBA-95E0-49AB-986F-884ABFCC9D12}" type="slidenum">
              <a:rPr lang="en-US" altLang="zh-CN"/>
              <a:pPr/>
              <a:t>‹#›</a:t>
            </a:fld>
            <a:endParaRPr lang="en-US" altLang="zh-CN"/>
          </a:p>
        </p:txBody>
      </p:sp>
    </p:spTree>
    <p:extLst>
      <p:ext uri="{BB962C8B-B14F-4D97-AF65-F5344CB8AC3E}">
        <p14:creationId xmlns:p14="http://schemas.microsoft.com/office/powerpoint/2010/main" val="74175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8BD7AC9-4311-4E32-BE6A-FBFE6BF205E4}" type="slidenum">
              <a:rPr lang="en-US" altLang="zh-CN"/>
              <a:pPr/>
              <a:t>‹#›</a:t>
            </a:fld>
            <a:endParaRPr lang="en-US" altLang="zh-CN"/>
          </a:p>
        </p:txBody>
      </p:sp>
    </p:spTree>
    <p:extLst>
      <p:ext uri="{BB962C8B-B14F-4D97-AF65-F5344CB8AC3E}">
        <p14:creationId xmlns:p14="http://schemas.microsoft.com/office/powerpoint/2010/main" val="3204628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4AB25585-14F4-4E38-99C9-6C2948325071}" type="slidenum">
              <a:rPr lang="en-US" altLang="zh-CN"/>
              <a:pPr/>
              <a:t>‹#›</a:t>
            </a:fld>
            <a:endParaRPr lang="en-US" altLang="zh-CN"/>
          </a:p>
        </p:txBody>
      </p:sp>
    </p:spTree>
    <p:extLst>
      <p:ext uri="{BB962C8B-B14F-4D97-AF65-F5344CB8AC3E}">
        <p14:creationId xmlns:p14="http://schemas.microsoft.com/office/powerpoint/2010/main" val="50842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AAC0745-6F09-4C3C-A6F3-C1609F75ACFC}" type="slidenum">
              <a:rPr lang="en-US" altLang="zh-CN"/>
              <a:pPr/>
              <a:t>‹#›</a:t>
            </a:fld>
            <a:endParaRPr lang="en-US" altLang="zh-CN"/>
          </a:p>
        </p:txBody>
      </p:sp>
    </p:spTree>
    <p:extLst>
      <p:ext uri="{BB962C8B-B14F-4D97-AF65-F5344CB8AC3E}">
        <p14:creationId xmlns:p14="http://schemas.microsoft.com/office/powerpoint/2010/main" val="2152730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F18F1D4-8253-459A-B4E7-0A26879DCA24}" type="slidenum">
              <a:rPr lang="en-US" altLang="zh-CN"/>
              <a:pPr/>
              <a:t>‹#›</a:t>
            </a:fld>
            <a:endParaRPr lang="en-US" altLang="zh-CN"/>
          </a:p>
        </p:txBody>
      </p:sp>
    </p:spTree>
    <p:extLst>
      <p:ext uri="{BB962C8B-B14F-4D97-AF65-F5344CB8AC3E}">
        <p14:creationId xmlns:p14="http://schemas.microsoft.com/office/powerpoint/2010/main" val="3076439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908AE309-E964-4E7F-9122-C2A315CB72FC}"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jpe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9000"/>
            <a:lum/>
          </a:blip>
          <a:srcRect/>
          <a:tile tx="0" ty="0" sx="100000" sy="100000" flip="none" algn="tl"/>
        </a:blipFill>
        <a:effectLst/>
      </p:bgPr>
    </p:bg>
    <p:spTree>
      <p:nvGrpSpPr>
        <p:cNvPr id="1" name=""/>
        <p:cNvGrpSpPr/>
        <p:nvPr/>
      </p:nvGrpSpPr>
      <p:grpSpPr>
        <a:xfrm>
          <a:off x="0" y="0"/>
          <a:ext cx="0" cy="0"/>
          <a:chOff x="0" y="0"/>
          <a:chExt cx="0" cy="0"/>
        </a:xfrm>
      </p:grpSpPr>
      <p:sp>
        <p:nvSpPr>
          <p:cNvPr id="12" name="Rectangle 2"/>
          <p:cNvSpPr>
            <a:spLocks noGrp="1" noChangeArrowheads="1"/>
          </p:cNvSpPr>
          <p:nvPr>
            <p:ph type="ctrTitle"/>
          </p:nvPr>
        </p:nvSpPr>
        <p:spPr>
          <a:xfrm>
            <a:off x="683568" y="2492896"/>
            <a:ext cx="7632700" cy="1470025"/>
          </a:xfrm>
        </p:spPr>
        <p:txBody>
          <a:bodyPr anchor="ctr"/>
          <a:lstStyle/>
          <a:p>
            <a:r>
              <a:rPr lang="zh-CN" altLang="en-US" sz="5400" b="1" dirty="0" smtClean="0">
                <a:solidFill>
                  <a:srgbClr val="2B367F"/>
                </a:solidFill>
                <a:latin typeface="Times New Roman" panose="02020603050405020304" pitchFamily="18" charset="0"/>
                <a:ea typeface="华文楷体" panose="02010600040101010101" pitchFamily="2" charset="-122"/>
              </a:rPr>
              <a:t>高级语言程序设计</a:t>
            </a:r>
            <a:endParaRPr lang="zh-CN" altLang="zh-CN" sz="5400" dirty="0">
              <a:solidFill>
                <a:srgbClr val="2B367F"/>
              </a:solidFill>
            </a:endParaRPr>
          </a:p>
        </p:txBody>
      </p:sp>
      <p:sp>
        <p:nvSpPr>
          <p:cNvPr id="13" name="矩形 12"/>
          <p:cNvSpPr/>
          <p:nvPr/>
        </p:nvSpPr>
        <p:spPr>
          <a:xfrm>
            <a:off x="2971294" y="5229200"/>
            <a:ext cx="3057247" cy="584775"/>
          </a:xfrm>
          <a:prstGeom prst="rect">
            <a:avLst/>
          </a:prstGeom>
        </p:spPr>
        <p:txBody>
          <a:bodyPr wrap="none">
            <a:spAutoFit/>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zh-CN" altLang="en-US" sz="3200"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主讲人：</a:t>
            </a:r>
            <a:r>
              <a:rPr kumimoji="0" lang="zh-CN" altLang="en-US" sz="3200" b="1"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荣生辉</a:t>
            </a:r>
            <a:endParaRPr kumimoji="0" lang="en-US" altLang="zh-CN" sz="3200" b="1"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536" y="404664"/>
            <a:ext cx="3523793" cy="871804"/>
          </a:xfrm>
          <a:prstGeom prst="rect">
            <a:avLst/>
          </a:prstGeom>
        </p:spPr>
      </p:pic>
      <p:sp>
        <p:nvSpPr>
          <p:cNvPr id="6" name="矩形 5"/>
          <p:cNvSpPr/>
          <p:nvPr/>
        </p:nvSpPr>
        <p:spPr>
          <a:xfrm>
            <a:off x="4982369" y="4011285"/>
            <a:ext cx="1928733" cy="584775"/>
          </a:xfrm>
          <a:prstGeom prst="rect">
            <a:avLst/>
          </a:prstGeom>
        </p:spPr>
        <p:txBody>
          <a:bodyPr wrap="none">
            <a:spAutoFit/>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altLang="zh-CN" sz="3200" b="1" i="0" u="none" strike="noStrike" kern="1200" cap="none" spc="0" normalizeH="0" baseline="0" noProof="0" dirty="0" smtClean="0">
                <a:ln>
                  <a:noFill/>
                </a:ln>
                <a:solidFill>
                  <a:srgbClr val="2B367F"/>
                </a:solidFill>
                <a:effectLst/>
                <a:uLnTx/>
                <a:uFillTx/>
                <a:latin typeface="华文楷体" panose="02010600040101010101" pitchFamily="2" charset="-122"/>
                <a:ea typeface="华文楷体" panose="02010600040101010101" pitchFamily="2" charset="-122"/>
                <a:cs typeface="Times New Roman" panose="02020603050405020304" pitchFamily="18" charset="0"/>
              </a:rPr>
              <a:t>—— </a:t>
            </a:r>
            <a:r>
              <a:rPr kumimoji="0" lang="zh-CN" altLang="en-US" sz="3200" b="1" i="0" u="none" strike="noStrike" kern="1200" cap="none" spc="0" normalizeH="0" baseline="0" noProof="0" dirty="0" smtClean="0">
                <a:ln>
                  <a:noFill/>
                </a:ln>
                <a:solidFill>
                  <a:srgbClr val="2B367F"/>
                </a:solidFill>
                <a:effectLst/>
                <a:uLnTx/>
                <a:uFillTx/>
                <a:latin typeface="华文楷体" panose="02010600040101010101" pitchFamily="2" charset="-122"/>
                <a:ea typeface="华文楷体" panose="02010600040101010101" pitchFamily="2" charset="-122"/>
                <a:cs typeface="Times New Roman" panose="02020603050405020304" pitchFamily="18" charset="0"/>
              </a:rPr>
              <a:t>函数</a:t>
            </a:r>
            <a:endParaRPr kumimoji="0" lang="en-US" altLang="zh-CN" sz="3200" b="1" i="0" u="none" strike="noStrike" kern="1200" cap="none" spc="0" normalizeH="0" baseline="0" noProof="0" dirty="0">
              <a:ln>
                <a:noFill/>
              </a:ln>
              <a:solidFill>
                <a:srgbClr val="2B367F"/>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A1007320-FDA7-4C22-B409-F290B834D433}" type="slidenum">
              <a:rPr lang="en-US" altLang="zh-CN" smtClean="0"/>
              <a:pPr/>
              <a:t>1</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变量的作用域</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10</a:t>
            </a:fld>
            <a:endParaRPr lang="en-US" altLang="zh-CN"/>
          </a:p>
        </p:txBody>
      </p:sp>
      <p:sp>
        <p:nvSpPr>
          <p:cNvPr id="7" name="矩形 6"/>
          <p:cNvSpPr/>
          <p:nvPr/>
        </p:nvSpPr>
        <p:spPr>
          <a:xfrm>
            <a:off x="446196" y="1720910"/>
            <a:ext cx="7942228" cy="2185214"/>
          </a:xfrm>
          <a:prstGeom prst="rect">
            <a:avLst/>
          </a:prstGeom>
        </p:spPr>
        <p:txBody>
          <a:bodyPr wrap="square">
            <a:spAutoFit/>
          </a:bodyPr>
          <a:lstStyle/>
          <a:p>
            <a:pPr>
              <a:lnSpc>
                <a:spcPct val="150000"/>
              </a:lnSpc>
              <a:defRPr/>
            </a:pPr>
            <a:r>
              <a:rPr lang="zh-CN" altLang="en-US" sz="2800" b="1" dirty="0">
                <a:latin typeface="华文楷体" panose="02010600040101010101" pitchFamily="2" charset="-122"/>
                <a:ea typeface="华文楷体" panose="02010600040101010101" pitchFamily="2" charset="-122"/>
              </a:rPr>
              <a:t>全局</a:t>
            </a:r>
            <a:r>
              <a:rPr lang="zh-CN" altLang="en-US" sz="2800" b="1" dirty="0" smtClean="0">
                <a:latin typeface="华文楷体" panose="02010600040101010101" pitchFamily="2" charset="-122"/>
                <a:ea typeface="华文楷体" panose="02010600040101010101" pitchFamily="2" charset="-122"/>
              </a:rPr>
              <a:t>变量</a:t>
            </a:r>
            <a:endParaRPr lang="en-US" altLang="zh-CN" sz="2800" b="1" dirty="0" smtClean="0">
              <a:latin typeface="华文楷体" panose="02010600040101010101" pitchFamily="2" charset="-122"/>
              <a:ea typeface="华文楷体" panose="02010600040101010101" pitchFamily="2" charset="-122"/>
            </a:endParaRPr>
          </a:p>
          <a:p>
            <a:pPr>
              <a:lnSpc>
                <a:spcPct val="150000"/>
              </a:lnSpc>
              <a:spcBef>
                <a:spcPts val="1200"/>
              </a:spcBef>
            </a:pPr>
            <a:r>
              <a:rPr lang="zh-CN" altLang="en-US" sz="2800" dirty="0" smtClean="0">
                <a:solidFill>
                  <a:srgbClr val="C00000"/>
                </a:solidFill>
                <a:latin typeface="华文楷体" panose="02010600040101010101" pitchFamily="2" charset="-122"/>
                <a:ea typeface="华文楷体" panose="02010600040101010101" pitchFamily="2" charset="-122"/>
              </a:rPr>
              <a:t>例</a:t>
            </a:r>
            <a:r>
              <a:rPr lang="zh-CN" altLang="en-US" sz="2800" dirty="0" smtClean="0">
                <a:latin typeface="华文楷体" panose="02010600040101010101" pitchFamily="2" charset="-122"/>
                <a:ea typeface="华文楷体" panose="02010600040101010101" pitchFamily="2" charset="-122"/>
              </a:rPr>
              <a:t>：利用全局变量编写交换两个变量值的例子。</a:t>
            </a:r>
            <a:endParaRPr lang="zh-CN" altLang="en-US" sz="2800" dirty="0">
              <a:solidFill>
                <a:srgbClr val="0000FF"/>
              </a:solidFill>
              <a:latin typeface="华文楷体" panose="02010600040101010101" pitchFamily="2" charset="-122"/>
              <a:ea typeface="华文楷体" panose="02010600040101010101" pitchFamily="2" charset="-122"/>
            </a:endParaRPr>
          </a:p>
          <a:p>
            <a:pPr>
              <a:lnSpc>
                <a:spcPct val="150000"/>
              </a:lnSpc>
            </a:pPr>
            <a:r>
              <a:rPr lang="zh-CN" altLang="en-US" sz="2800" dirty="0" smtClean="0">
                <a:latin typeface="华文楷体" panose="02010600040101010101" pitchFamily="2" charset="-122"/>
                <a:ea typeface="华文楷体" panose="02010600040101010101" pitchFamily="2" charset="-122"/>
              </a:rPr>
              <a:t> </a:t>
            </a:r>
            <a:endParaRPr lang="zh-CN" altLang="en-US" sz="28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18091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变量的作用域</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11</a:t>
            </a:fld>
            <a:endParaRPr lang="en-US" altLang="zh-CN"/>
          </a:p>
        </p:txBody>
      </p:sp>
      <p:sp>
        <p:nvSpPr>
          <p:cNvPr id="8" name="矩形 7"/>
          <p:cNvSpPr/>
          <p:nvPr/>
        </p:nvSpPr>
        <p:spPr>
          <a:xfrm>
            <a:off x="446196" y="1720910"/>
            <a:ext cx="7942228" cy="1384995"/>
          </a:xfrm>
          <a:prstGeom prst="rect">
            <a:avLst/>
          </a:prstGeom>
        </p:spPr>
        <p:txBody>
          <a:bodyPr wrap="square">
            <a:spAutoFit/>
          </a:bodyPr>
          <a:lstStyle/>
          <a:p>
            <a:pPr>
              <a:lnSpc>
                <a:spcPct val="150000"/>
              </a:lnSpc>
              <a:defRPr/>
            </a:pPr>
            <a:r>
              <a:rPr lang="zh-CN" altLang="en-US" sz="2800" b="1" dirty="0">
                <a:latin typeface="华文楷体" panose="02010600040101010101" pitchFamily="2" charset="-122"/>
                <a:ea typeface="华文楷体" panose="02010600040101010101" pitchFamily="2" charset="-122"/>
              </a:rPr>
              <a:t>全局</a:t>
            </a:r>
            <a:r>
              <a:rPr lang="zh-CN" altLang="en-US" sz="2800" b="1" dirty="0" smtClean="0">
                <a:latin typeface="华文楷体" panose="02010600040101010101" pitchFamily="2" charset="-122"/>
                <a:ea typeface="华文楷体" panose="02010600040101010101" pitchFamily="2" charset="-122"/>
              </a:rPr>
              <a:t>变量</a:t>
            </a:r>
            <a:endParaRPr lang="en-US" altLang="zh-CN" sz="2800" b="1" dirty="0" smtClean="0">
              <a:latin typeface="华文楷体" panose="02010600040101010101" pitchFamily="2" charset="-122"/>
              <a:ea typeface="华文楷体" panose="02010600040101010101" pitchFamily="2" charset="-122"/>
            </a:endParaRPr>
          </a:p>
          <a:p>
            <a:pPr>
              <a:lnSpc>
                <a:spcPct val="150000"/>
              </a:lnSpc>
            </a:pPr>
            <a:r>
              <a:rPr lang="zh-CN" altLang="en-US" sz="2800" b="1" dirty="0" smtClean="0">
                <a:solidFill>
                  <a:srgbClr val="C00000"/>
                </a:solidFill>
                <a:latin typeface="华文楷体" panose="02010600040101010101" pitchFamily="2" charset="-122"/>
                <a:ea typeface="华文楷体" panose="02010600040101010101" pitchFamily="2" charset="-122"/>
              </a:rPr>
              <a:t>注意</a:t>
            </a:r>
            <a:r>
              <a:rPr lang="zh-CN" altLang="en-US" sz="2800" dirty="0" smtClean="0">
                <a:latin typeface="华文楷体" panose="02010600040101010101" pitchFamily="2" charset="-122"/>
                <a:ea typeface="华文楷体" panose="02010600040101010101" pitchFamily="2" charset="-122"/>
              </a:rPr>
              <a:t>：</a:t>
            </a:r>
            <a:r>
              <a:rPr lang="zh-CN" altLang="en-US" sz="2800" u="sng" dirty="0" smtClean="0">
                <a:solidFill>
                  <a:srgbClr val="C00000"/>
                </a:solidFill>
                <a:latin typeface="华文楷体" panose="02010600040101010101" pitchFamily="2" charset="-122"/>
                <a:ea typeface="华文楷体" panose="02010600040101010101" pitchFamily="2" charset="-122"/>
              </a:rPr>
              <a:t>全局变量只能在万不得已的情况下使用。</a:t>
            </a:r>
            <a:endParaRPr lang="zh-CN" altLang="en-US" sz="2800" dirty="0">
              <a:latin typeface="华文楷体" panose="02010600040101010101" pitchFamily="2" charset="-122"/>
              <a:ea typeface="华文楷体" panose="02010600040101010101" pitchFamily="2" charset="-122"/>
            </a:endParaRPr>
          </a:p>
        </p:txBody>
      </p:sp>
      <p:sp>
        <p:nvSpPr>
          <p:cNvPr id="9" name="Text Box 5"/>
          <p:cNvSpPr txBox="1">
            <a:spLocks noChangeArrowheads="1"/>
          </p:cNvSpPr>
          <p:nvPr/>
        </p:nvSpPr>
        <p:spPr bwMode="auto">
          <a:xfrm>
            <a:off x="417240" y="3238012"/>
            <a:ext cx="8355012" cy="2677656"/>
          </a:xfrm>
          <a:prstGeom prst="rect">
            <a:avLst/>
          </a:prstGeom>
          <a:noFill/>
          <a:ln>
            <a:noFill/>
          </a:ln>
          <a:effectLst/>
          <a:extLst>
            <a:ext uri="{909E8E84-426E-40DD-AFC4-6F175D3DCCD1}">
              <a14:hiddenFill xmlns:a14="http://schemas.microsoft.com/office/drawing/2010/main">
                <a:solidFill>
                  <a:srgbClr val="F3FFFF"/>
                </a:solidFill>
              </a14:hiddenFill>
            </a:ext>
            <a:ext uri="{91240B29-F687-4F45-9708-019B960494DF}">
              <a14:hiddenLine xmlns:a14="http://schemas.microsoft.com/office/drawing/2010/main" w="57150">
                <a:solidFill>
                  <a:srgbClr val="FFCC99"/>
                </a:solidFill>
                <a:miter lim="800000"/>
                <a:headEnd/>
                <a:tailEnd/>
              </a14:hiddenLine>
            </a:ex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a:spAutoFit/>
          </a:bodyPr>
          <a:lstStyle/>
          <a:p>
            <a:pPr marL="0" marR="0" lvl="0" indent="0" algn="just" defTabSz="914400" rtl="0" eaLnBrk="1" fontAlgn="base" latinLnBrk="0" hangingPunct="1">
              <a:lnSpc>
                <a:spcPct val="14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rPr>
              <a:t>① </a:t>
            </a:r>
            <a:r>
              <a:rPr kumimoji="0" lang="zh-CN" altLang="en-US" sz="24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rPr>
              <a:t>全局变量在程序的全部执行过程中</a:t>
            </a:r>
            <a:r>
              <a:rPr kumimoji="0" lang="zh-CN" altLang="en-US" sz="2400" b="0" i="0" u="none" strike="noStrike" kern="1200" cap="none" spc="0" normalizeH="0" baseline="0" noProof="0" dirty="0" smtClean="0">
                <a:ln>
                  <a:noFill/>
                </a:ln>
                <a:solidFill>
                  <a:srgbClr val="0000FF"/>
                </a:solidFill>
                <a:effectLst/>
                <a:uLnTx/>
                <a:uFillTx/>
                <a:latin typeface="华文楷体" panose="02010600040101010101" pitchFamily="2" charset="-122"/>
                <a:ea typeface="华文楷体" panose="02010600040101010101" pitchFamily="2" charset="-122"/>
              </a:rPr>
              <a:t>都占用存储单元</a:t>
            </a:r>
            <a:r>
              <a:rPr kumimoji="0" lang="zh-CN" altLang="en-US" sz="24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rPr>
              <a:t>，而不是仅在需要时才开辟单元。</a:t>
            </a:r>
          </a:p>
          <a:p>
            <a:pPr marL="0" marR="0" lvl="0" indent="0" algn="just" defTabSz="914400" rtl="0" eaLnBrk="1" fontAlgn="base" latinLnBrk="0" hangingPunct="1">
              <a:lnSpc>
                <a:spcPct val="140000"/>
              </a:lnSpc>
              <a:spcBef>
                <a:spcPct val="0"/>
              </a:spcBef>
              <a:spcAft>
                <a:spcPct val="0"/>
              </a:spcAft>
              <a:buClrTx/>
              <a:buSzTx/>
              <a:buFontTx/>
              <a:buNone/>
              <a:tabLst/>
              <a:defRPr/>
            </a:pPr>
            <a:r>
              <a:rPr kumimoji="0" lang="zh-CN" altLang="en-US" sz="24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rPr>
              <a:t>② 使用全局变量过多，会降低程序的清晰性。在各个函数执行时都可能改变外部变量的值，程序容易出错。因此，要限制使用全局变量。</a:t>
            </a:r>
          </a:p>
        </p:txBody>
      </p:sp>
    </p:spTree>
    <p:extLst>
      <p:ext uri="{BB962C8B-B14F-4D97-AF65-F5344CB8AC3E}">
        <p14:creationId xmlns:p14="http://schemas.microsoft.com/office/powerpoint/2010/main" val="418759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randombar(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randombar(horizontal)">
                                      <p:cBhvr>
                                        <p:cTn id="12"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变量的作用域</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12</a:t>
            </a:fld>
            <a:endParaRPr lang="en-US" altLang="zh-CN"/>
          </a:p>
        </p:txBody>
      </p:sp>
      <p:sp>
        <p:nvSpPr>
          <p:cNvPr id="8" name="矩形 7"/>
          <p:cNvSpPr/>
          <p:nvPr/>
        </p:nvSpPr>
        <p:spPr>
          <a:xfrm>
            <a:off x="446196" y="1720910"/>
            <a:ext cx="7942228" cy="1384995"/>
          </a:xfrm>
          <a:prstGeom prst="rect">
            <a:avLst/>
          </a:prstGeom>
        </p:spPr>
        <p:txBody>
          <a:bodyPr wrap="square">
            <a:spAutoFit/>
          </a:bodyPr>
          <a:lstStyle/>
          <a:p>
            <a:pPr>
              <a:lnSpc>
                <a:spcPct val="150000"/>
              </a:lnSpc>
              <a:defRPr/>
            </a:pPr>
            <a:r>
              <a:rPr lang="zh-CN" altLang="en-US" sz="2800" b="1" dirty="0">
                <a:latin typeface="华文楷体" panose="02010600040101010101" pitchFamily="2" charset="-122"/>
                <a:ea typeface="华文楷体" panose="02010600040101010101" pitchFamily="2" charset="-122"/>
              </a:rPr>
              <a:t>全局</a:t>
            </a:r>
            <a:r>
              <a:rPr lang="zh-CN" altLang="en-US" sz="2800" b="1" dirty="0" smtClean="0">
                <a:latin typeface="华文楷体" panose="02010600040101010101" pitchFamily="2" charset="-122"/>
                <a:ea typeface="华文楷体" panose="02010600040101010101" pitchFamily="2" charset="-122"/>
              </a:rPr>
              <a:t>变量</a:t>
            </a:r>
            <a:endParaRPr lang="en-US" altLang="zh-CN" sz="2800" b="1" dirty="0" smtClean="0">
              <a:latin typeface="华文楷体" panose="02010600040101010101" pitchFamily="2" charset="-122"/>
              <a:ea typeface="华文楷体" panose="02010600040101010101" pitchFamily="2" charset="-122"/>
            </a:endParaRPr>
          </a:p>
          <a:p>
            <a:pPr>
              <a:lnSpc>
                <a:spcPct val="150000"/>
              </a:lnSpc>
            </a:pPr>
            <a:r>
              <a:rPr lang="zh-CN" altLang="en-US" sz="2800" b="1" dirty="0" smtClean="0">
                <a:solidFill>
                  <a:srgbClr val="C00000"/>
                </a:solidFill>
                <a:latin typeface="华文楷体" panose="02010600040101010101" pitchFamily="2" charset="-122"/>
                <a:ea typeface="华文楷体" panose="02010600040101010101" pitchFamily="2" charset="-122"/>
              </a:rPr>
              <a:t>注意</a:t>
            </a:r>
            <a:r>
              <a:rPr lang="zh-CN" altLang="en-US" sz="2800" dirty="0" smtClean="0">
                <a:latin typeface="华文楷体" panose="02010600040101010101" pitchFamily="2" charset="-122"/>
                <a:ea typeface="华文楷体" panose="02010600040101010101" pitchFamily="2" charset="-122"/>
              </a:rPr>
              <a:t>：</a:t>
            </a:r>
            <a:r>
              <a:rPr lang="zh-CN" altLang="en-US" sz="2800" u="sng" dirty="0" smtClean="0">
                <a:solidFill>
                  <a:srgbClr val="C00000"/>
                </a:solidFill>
                <a:latin typeface="华文楷体" panose="02010600040101010101" pitchFamily="2" charset="-122"/>
                <a:ea typeface="华文楷体" panose="02010600040101010101" pitchFamily="2" charset="-122"/>
              </a:rPr>
              <a:t>全局变量只能在万不得已的情况下使用。</a:t>
            </a:r>
            <a:endParaRPr lang="zh-CN" altLang="en-US" sz="2800" dirty="0">
              <a:latin typeface="华文楷体" panose="02010600040101010101" pitchFamily="2" charset="-122"/>
              <a:ea typeface="华文楷体" panose="02010600040101010101" pitchFamily="2" charset="-122"/>
            </a:endParaRPr>
          </a:p>
        </p:txBody>
      </p:sp>
      <p:sp>
        <p:nvSpPr>
          <p:cNvPr id="11" name="Text Box 4"/>
          <p:cNvSpPr txBox="1">
            <a:spLocks noChangeArrowheads="1"/>
          </p:cNvSpPr>
          <p:nvPr/>
        </p:nvSpPr>
        <p:spPr bwMode="auto">
          <a:xfrm>
            <a:off x="446196" y="3105905"/>
            <a:ext cx="8355012" cy="3711785"/>
          </a:xfrm>
          <a:prstGeom prst="rect">
            <a:avLst/>
          </a:prstGeom>
          <a:noFill/>
          <a:ln>
            <a:noFill/>
          </a:ln>
          <a:effectLst/>
          <a:extLst>
            <a:ext uri="{909E8E84-426E-40DD-AFC4-6F175D3DCCD1}">
              <a14:hiddenFill xmlns:a14="http://schemas.microsoft.com/office/drawing/2010/main">
                <a:solidFill>
                  <a:srgbClr val="F3FFFF"/>
                </a:solidFill>
              </a14:hiddenFill>
            </a:ext>
            <a:ext uri="{91240B29-F687-4F45-9708-019B960494DF}">
              <a14:hiddenLine xmlns:a14="http://schemas.microsoft.com/office/drawing/2010/main" w="57150">
                <a:solidFill>
                  <a:srgbClr val="FFCC99"/>
                </a:solidFill>
                <a:miter lim="800000"/>
                <a:headEnd/>
                <a:tailEnd/>
              </a14:hiddenLine>
            </a:ex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a:spAutoFit/>
          </a:bodyPr>
          <a:lstStyle/>
          <a:p>
            <a:pPr marL="0" marR="0" lvl="0" indent="0" algn="l" defTabSz="914400" rtl="0" eaLnBrk="1" fontAlgn="base" latinLnBrk="0" hangingPunct="1">
              <a:lnSpc>
                <a:spcPct val="14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rPr>
              <a:t>③</a:t>
            </a:r>
            <a:r>
              <a:rPr kumimoji="0" lang="zh-CN" altLang="en-US" sz="24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rPr>
              <a:t>它降低函数的通用性，因为函数在执行时要依赖于其所在的外部变量。如果将一个函数移到另一个文件中，还要将有关的外部变量及其值一起移过去。但若该外部变量与其他文件的变量同名时，就会出现问题，降低了程序的</a:t>
            </a:r>
            <a:r>
              <a:rPr kumimoji="0" lang="zh-CN" altLang="en-US" sz="2400" b="0" i="0" u="none" strike="noStrike" kern="1200" cap="none" spc="0" normalizeH="0" baseline="0" noProof="0" dirty="0" smtClean="0">
                <a:ln>
                  <a:noFill/>
                </a:ln>
                <a:solidFill>
                  <a:srgbClr val="0000FF"/>
                </a:solidFill>
                <a:effectLst/>
                <a:uLnTx/>
                <a:uFillTx/>
                <a:latin typeface="华文楷体" panose="02010600040101010101" pitchFamily="2" charset="-122"/>
                <a:ea typeface="华文楷体" panose="02010600040101010101" pitchFamily="2" charset="-122"/>
              </a:rPr>
              <a:t>可靠性和通用性</a:t>
            </a:r>
            <a:r>
              <a:rPr kumimoji="0" lang="zh-CN" altLang="en-US" sz="24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rPr>
              <a:t>。</a:t>
            </a:r>
            <a:r>
              <a:rPr kumimoji="0" lang="zh-CN" altLang="en-US" sz="2400" b="0" i="0" u="sng"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rPr>
              <a:t>一般要求把Ｃ程序中的函数做成一个封闭体，除了可以通过“实参</a:t>
            </a:r>
            <a:r>
              <a:rPr kumimoji="0" lang="en-US" altLang="zh-CN" sz="2400" b="0" i="0" u="sng"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rPr>
              <a:t>-</a:t>
            </a:r>
            <a:r>
              <a:rPr kumimoji="0" lang="zh-CN" altLang="en-US" sz="2400" b="0" i="0" u="sng"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rPr>
              <a:t>形参”的渠道与外界发生联系外，没有其他渠道。</a:t>
            </a:r>
          </a:p>
        </p:txBody>
      </p:sp>
    </p:spTree>
    <p:extLst>
      <p:ext uri="{BB962C8B-B14F-4D97-AF65-F5344CB8AC3E}">
        <p14:creationId xmlns:p14="http://schemas.microsoft.com/office/powerpoint/2010/main" val="2931560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变量的作用域</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13</a:t>
            </a:fld>
            <a:endParaRPr lang="en-US" altLang="zh-CN"/>
          </a:p>
        </p:txBody>
      </p:sp>
      <p:sp>
        <p:nvSpPr>
          <p:cNvPr id="8" name="矩形 7"/>
          <p:cNvSpPr/>
          <p:nvPr/>
        </p:nvSpPr>
        <p:spPr>
          <a:xfrm>
            <a:off x="446196" y="1720910"/>
            <a:ext cx="7942228" cy="1384995"/>
          </a:xfrm>
          <a:prstGeom prst="rect">
            <a:avLst/>
          </a:prstGeom>
        </p:spPr>
        <p:txBody>
          <a:bodyPr wrap="square">
            <a:spAutoFit/>
          </a:bodyPr>
          <a:lstStyle/>
          <a:p>
            <a:pPr>
              <a:lnSpc>
                <a:spcPct val="150000"/>
              </a:lnSpc>
              <a:defRPr/>
            </a:pPr>
            <a:r>
              <a:rPr lang="zh-CN" altLang="en-US" sz="2800" b="1" dirty="0">
                <a:latin typeface="华文楷体" panose="02010600040101010101" pitchFamily="2" charset="-122"/>
                <a:ea typeface="华文楷体" panose="02010600040101010101" pitchFamily="2" charset="-122"/>
              </a:rPr>
              <a:t>全局</a:t>
            </a:r>
            <a:r>
              <a:rPr lang="zh-CN" altLang="en-US" sz="2800" b="1" dirty="0" smtClean="0">
                <a:latin typeface="华文楷体" panose="02010600040101010101" pitchFamily="2" charset="-122"/>
                <a:ea typeface="华文楷体" panose="02010600040101010101" pitchFamily="2" charset="-122"/>
              </a:rPr>
              <a:t>变量</a:t>
            </a:r>
            <a:endParaRPr lang="en-US" altLang="zh-CN" sz="2800" b="1" dirty="0" smtClean="0">
              <a:latin typeface="华文楷体" panose="02010600040101010101" pitchFamily="2" charset="-122"/>
              <a:ea typeface="华文楷体" panose="02010600040101010101" pitchFamily="2" charset="-122"/>
            </a:endParaRPr>
          </a:p>
          <a:p>
            <a:pPr>
              <a:lnSpc>
                <a:spcPct val="150000"/>
              </a:lnSpc>
            </a:pPr>
            <a:r>
              <a:rPr lang="zh-CN" altLang="en-US" sz="2800" b="1" dirty="0" smtClean="0">
                <a:solidFill>
                  <a:srgbClr val="C00000"/>
                </a:solidFill>
                <a:latin typeface="华文楷体" panose="02010600040101010101" pitchFamily="2" charset="-122"/>
                <a:ea typeface="华文楷体" panose="02010600040101010101" pitchFamily="2" charset="-122"/>
              </a:rPr>
              <a:t>注意</a:t>
            </a:r>
            <a:r>
              <a:rPr lang="zh-CN" altLang="en-US" sz="2800" dirty="0" smtClean="0">
                <a:latin typeface="华文楷体" panose="02010600040101010101" pitchFamily="2" charset="-122"/>
                <a:ea typeface="华文楷体" panose="02010600040101010101" pitchFamily="2" charset="-122"/>
              </a:rPr>
              <a:t>：</a:t>
            </a:r>
            <a:r>
              <a:rPr lang="zh-CN" altLang="en-US" sz="2800" u="sng" dirty="0" smtClean="0">
                <a:solidFill>
                  <a:srgbClr val="C00000"/>
                </a:solidFill>
                <a:latin typeface="华文楷体" panose="02010600040101010101" pitchFamily="2" charset="-122"/>
                <a:ea typeface="华文楷体" panose="02010600040101010101" pitchFamily="2" charset="-122"/>
              </a:rPr>
              <a:t>全局变量只能在万不得已的情况下使用。</a:t>
            </a:r>
            <a:endParaRPr lang="zh-CN" altLang="en-US" sz="2800" dirty="0">
              <a:latin typeface="华文楷体" panose="02010600040101010101" pitchFamily="2" charset="-122"/>
              <a:ea typeface="华文楷体" panose="02010600040101010101" pitchFamily="2" charset="-122"/>
            </a:endParaRPr>
          </a:p>
        </p:txBody>
      </p:sp>
      <p:sp>
        <p:nvSpPr>
          <p:cNvPr id="11" name="Text Box 4"/>
          <p:cNvSpPr txBox="1">
            <a:spLocks noChangeArrowheads="1"/>
          </p:cNvSpPr>
          <p:nvPr/>
        </p:nvSpPr>
        <p:spPr bwMode="auto">
          <a:xfrm>
            <a:off x="478740" y="3145510"/>
            <a:ext cx="8355012" cy="565861"/>
          </a:xfrm>
          <a:prstGeom prst="rect">
            <a:avLst/>
          </a:prstGeom>
          <a:noFill/>
          <a:ln>
            <a:noFill/>
          </a:ln>
          <a:effectLst/>
          <a:extLst>
            <a:ext uri="{909E8E84-426E-40DD-AFC4-6F175D3DCCD1}">
              <a14:hiddenFill xmlns:a14="http://schemas.microsoft.com/office/drawing/2010/main">
                <a:solidFill>
                  <a:srgbClr val="F3FFFF"/>
                </a:solidFill>
              </a14:hiddenFill>
            </a:ext>
            <a:ext uri="{91240B29-F687-4F45-9708-019B960494DF}">
              <a14:hiddenLine xmlns:a14="http://schemas.microsoft.com/office/drawing/2010/main" w="57150">
                <a:solidFill>
                  <a:srgbClr val="FFCC99"/>
                </a:solidFill>
                <a:miter lim="800000"/>
                <a:headEnd/>
                <a:tailEnd/>
              </a14:hiddenLine>
            </a:ex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a:spAutoFit/>
          </a:bodyPr>
          <a:lstStyle/>
          <a:p>
            <a:pPr lvl="0">
              <a:lnSpc>
                <a:spcPct val="140000"/>
              </a:lnSpc>
            </a:pPr>
            <a:r>
              <a:rPr lang="zh-CN" altLang="en-US" sz="2400" dirty="0">
                <a:solidFill>
                  <a:srgbClr val="000000"/>
                </a:solidFill>
                <a:latin typeface="华文楷体" panose="02010600040101010101" pitchFamily="2" charset="-122"/>
                <a:ea typeface="华文楷体" panose="02010600040101010101" pitchFamily="2" charset="-122"/>
              </a:rPr>
              <a:t>④若外部变量与局部变量同名，局部变量优先级跟高。</a:t>
            </a:r>
          </a:p>
        </p:txBody>
      </p:sp>
    </p:spTree>
    <p:extLst>
      <p:ext uri="{BB962C8B-B14F-4D97-AF65-F5344CB8AC3E}">
        <p14:creationId xmlns:p14="http://schemas.microsoft.com/office/powerpoint/2010/main" val="2970101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变量的作用域</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14</a:t>
            </a:fld>
            <a:endParaRPr lang="en-US" altLang="zh-CN"/>
          </a:p>
        </p:txBody>
      </p:sp>
      <p:sp>
        <p:nvSpPr>
          <p:cNvPr id="8" name="矩形 7"/>
          <p:cNvSpPr/>
          <p:nvPr/>
        </p:nvSpPr>
        <p:spPr>
          <a:xfrm>
            <a:off x="446196" y="1720910"/>
            <a:ext cx="7942228" cy="677108"/>
          </a:xfrm>
          <a:prstGeom prst="rect">
            <a:avLst/>
          </a:prstGeom>
        </p:spPr>
        <p:txBody>
          <a:bodyPr wrap="square">
            <a:spAutoFit/>
          </a:bodyPr>
          <a:lstStyle/>
          <a:p>
            <a:pPr>
              <a:lnSpc>
                <a:spcPct val="150000"/>
              </a:lnSpc>
              <a:defRPr/>
            </a:pPr>
            <a:r>
              <a:rPr lang="zh-CN" altLang="en-US" sz="2800" b="1" dirty="0">
                <a:latin typeface="华文楷体" panose="02010600040101010101" pitchFamily="2" charset="-122"/>
                <a:ea typeface="华文楷体" panose="02010600040101010101" pitchFamily="2" charset="-122"/>
              </a:rPr>
              <a:t>全局</a:t>
            </a:r>
            <a:r>
              <a:rPr lang="zh-CN" altLang="en-US" sz="2800" b="1" dirty="0" smtClean="0">
                <a:latin typeface="华文楷体" panose="02010600040101010101" pitchFamily="2" charset="-122"/>
                <a:ea typeface="华文楷体" panose="02010600040101010101" pitchFamily="2" charset="-122"/>
              </a:rPr>
              <a:t>变量</a:t>
            </a:r>
            <a:endParaRPr lang="en-US" altLang="zh-CN" sz="2800" b="1" dirty="0" smtClean="0">
              <a:latin typeface="华文楷体" panose="02010600040101010101" pitchFamily="2" charset="-122"/>
              <a:ea typeface="华文楷体" panose="02010600040101010101" pitchFamily="2" charset="-122"/>
            </a:endParaRPr>
          </a:p>
        </p:txBody>
      </p:sp>
      <p:sp>
        <p:nvSpPr>
          <p:cNvPr id="9" name="Text Box 4"/>
          <p:cNvSpPr txBox="1">
            <a:spLocks noChangeArrowheads="1"/>
          </p:cNvSpPr>
          <p:nvPr/>
        </p:nvSpPr>
        <p:spPr bwMode="auto">
          <a:xfrm>
            <a:off x="609518" y="2530125"/>
            <a:ext cx="7942228" cy="4237659"/>
          </a:xfrm>
          <a:prstGeom prst="rect">
            <a:avLst/>
          </a:prstGeom>
          <a:solidFill>
            <a:schemeClr val="accent5">
              <a:lumMod val="90000"/>
              <a:alpha val="50000"/>
            </a:schemeClr>
          </a:solidFill>
          <a:ln w="19050">
            <a:solidFill>
              <a:srgbClr val="004181"/>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spcBef>
                <a:spcPct val="50000"/>
              </a:spcBef>
              <a:defRPr kumimoji="1" sz="2400" b="1">
                <a:solidFill>
                  <a:schemeClr val="tx1"/>
                </a:solidFill>
              </a:defRPr>
            </a:lvl1pPr>
          </a:lstStyle>
          <a:p>
            <a:pPr>
              <a:spcBef>
                <a:spcPct val="0"/>
              </a:spcBef>
            </a:pPr>
            <a:r>
              <a:rPr kumimoji="0" lang="zh-CN" altLang="en-US"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例 </a:t>
            </a:r>
            <a:r>
              <a:rPr kumimoji="0" lang="zh-CN" altLang="en-US" dirty="0" smtClean="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a:t>
            </a:r>
            <a:endParaRPr kumimoji="0" lang="zh-CN" altLang="en-US" dirty="0">
              <a:latin typeface="Times New Roman" panose="02020603050405020304" pitchFamily="18" charset="0"/>
              <a:ea typeface="华文楷体" panose="02010600040101010101" pitchFamily="2" charset="-122"/>
              <a:cs typeface="Times New Roman" panose="02020603050405020304" pitchFamily="18" charset="0"/>
            </a:endParaRPr>
          </a:p>
          <a:p>
            <a:pPr>
              <a:spcBef>
                <a:spcPct val="0"/>
              </a:spcBef>
            </a:pPr>
            <a:r>
              <a:rPr kumimoji="0" lang="en-US" altLang="zh-CN" dirty="0" err="1" smtClean="0">
                <a:latin typeface="Times New Roman" panose="02020603050405020304" pitchFamily="18" charset="0"/>
                <a:ea typeface="华文楷体" panose="02010600040101010101" pitchFamily="2" charset="-122"/>
                <a:cs typeface="Times New Roman" panose="02020603050405020304" pitchFamily="18" charset="0"/>
              </a:rPr>
              <a:t>int</a:t>
            </a: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dirty="0">
                <a:latin typeface="Times New Roman" panose="02020603050405020304" pitchFamily="18" charset="0"/>
                <a:ea typeface="华文楷体" panose="02010600040101010101" pitchFamily="2" charset="-122"/>
                <a:cs typeface="Times New Roman" panose="02020603050405020304" pitchFamily="18" charset="0"/>
              </a:rPr>
              <a:t>a=3,b=5;          </a:t>
            </a:r>
            <a:r>
              <a:rPr kumimoji="0" lang="en-US" altLang="zh-CN"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dirty="0" err="1">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a,b</a:t>
            </a:r>
            <a:r>
              <a:rPr kumimoji="0" lang="zh-CN" altLang="en-US"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为外部变量*</a:t>
            </a:r>
            <a:r>
              <a:rPr kumimoji="0" lang="en-US" altLang="zh-CN"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   </a:t>
            </a:r>
            <a:endParaRPr kumimoji="0" lang="en-US" altLang="zh-CN" dirty="0" smtClean="0">
              <a:solidFill>
                <a:srgbClr val="0000FF"/>
              </a:solidFill>
              <a:latin typeface="Times New Roman" panose="02020603050405020304" pitchFamily="18" charset="0"/>
              <a:ea typeface="华文楷体" panose="02010600040101010101" pitchFamily="2" charset="-122"/>
              <a:cs typeface="Times New Roman" panose="02020603050405020304" pitchFamily="18" charset="0"/>
            </a:endParaRPr>
          </a:p>
          <a:p>
            <a:pPr>
              <a:spcBef>
                <a:spcPct val="0"/>
              </a:spcBef>
            </a:pPr>
            <a:r>
              <a:rPr kumimoji="0" lang="en-US" altLang="zh-CN" dirty="0" err="1" smtClean="0">
                <a:latin typeface="Times New Roman" panose="02020603050405020304" pitchFamily="18" charset="0"/>
                <a:ea typeface="华文楷体" panose="02010600040101010101" pitchFamily="2" charset="-122"/>
                <a:cs typeface="Times New Roman" panose="02020603050405020304" pitchFamily="18" charset="0"/>
              </a:rPr>
              <a:t>int</a:t>
            </a: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dirty="0">
                <a:latin typeface="Times New Roman" panose="02020603050405020304" pitchFamily="18" charset="0"/>
                <a:ea typeface="华文楷体" panose="02010600040101010101" pitchFamily="2" charset="-122"/>
                <a:cs typeface="Times New Roman" panose="02020603050405020304" pitchFamily="18" charset="0"/>
              </a:rPr>
              <a:t>main ( )</a:t>
            </a:r>
          </a:p>
          <a:p>
            <a:pPr>
              <a:spcBef>
                <a:spcPct val="0"/>
              </a:spcBef>
            </a:pPr>
            <a:r>
              <a:rPr kumimoji="0" lang="en-US" altLang="zh-CN" dirty="0">
                <a:latin typeface="Times New Roman" panose="02020603050405020304" pitchFamily="18" charset="0"/>
                <a:ea typeface="华文楷体" panose="02010600040101010101" pitchFamily="2" charset="-122"/>
                <a:cs typeface="Times New Roman" panose="02020603050405020304" pitchFamily="18" charset="0"/>
              </a:rPr>
              <a:t> {  </a:t>
            </a:r>
            <a:r>
              <a:rPr kumimoji="0" lang="en-US" altLang="zh-CN" dirty="0" err="1">
                <a:latin typeface="Times New Roman" panose="02020603050405020304" pitchFamily="18" charset="0"/>
                <a:ea typeface="华文楷体" panose="02010600040101010101" pitchFamily="2" charset="-122"/>
                <a:cs typeface="Times New Roman" panose="02020603050405020304" pitchFamily="18" charset="0"/>
              </a:rPr>
              <a:t>int</a:t>
            </a:r>
            <a:r>
              <a:rPr kumimoji="0" lang="en-US" altLang="zh-CN" dirty="0">
                <a:latin typeface="Times New Roman" panose="02020603050405020304" pitchFamily="18" charset="0"/>
                <a:ea typeface="华文楷体" panose="02010600040101010101" pitchFamily="2" charset="-122"/>
                <a:cs typeface="Times New Roman" panose="02020603050405020304" pitchFamily="18" charset="0"/>
              </a:rPr>
              <a:t> a=8;      </a:t>
            </a:r>
            <a:r>
              <a:rPr kumimoji="0" lang="en-US" altLang="zh-CN"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/*a</a:t>
            </a:r>
            <a:r>
              <a:rPr kumimoji="0" lang="zh-CN" altLang="en-US"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为局部变量 *</a:t>
            </a:r>
            <a:r>
              <a:rPr kumimoji="0" lang="en-US" altLang="zh-CN" dirty="0" smtClean="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a:t>
            </a:r>
            <a:endParaRPr kumimoji="0" lang="zh-CN" altLang="en-US"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endParaRPr>
          </a:p>
          <a:p>
            <a:pPr>
              <a:spcBef>
                <a:spcPct val="0"/>
              </a:spcBef>
            </a:pPr>
            <a:r>
              <a:rPr kumimoji="0" lang="zh-CN" altLang="en-US" dirty="0">
                <a:latin typeface="Times New Roman" panose="02020603050405020304" pitchFamily="18" charset="0"/>
                <a:ea typeface="华文楷体" panose="02010600040101010101" pitchFamily="2" charset="-122"/>
                <a:cs typeface="Times New Roman" panose="02020603050405020304" pitchFamily="18" charset="0"/>
              </a:rPr>
              <a:t>    </a:t>
            </a:r>
            <a:r>
              <a:rPr kumimoji="0" lang="zh-CN" altLang="en-US" dirty="0" smtClean="0">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dirty="0" err="1" smtClean="0">
                <a:latin typeface="Times New Roman" panose="02020603050405020304" pitchFamily="18" charset="0"/>
                <a:ea typeface="华文楷体" panose="02010600040101010101" pitchFamily="2" charset="-122"/>
                <a:cs typeface="Times New Roman" panose="02020603050405020304" pitchFamily="18" charset="0"/>
              </a:rPr>
              <a:t>printf</a:t>
            </a: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dirty="0">
                <a:latin typeface="Times New Roman" panose="02020603050405020304" pitchFamily="18" charset="0"/>
                <a:ea typeface="华文楷体" panose="02010600040101010101" pitchFamily="2" charset="-122"/>
                <a:cs typeface="Times New Roman" panose="02020603050405020304" pitchFamily="18" charset="0"/>
              </a:rPr>
              <a:t>(″%d″, max (</a:t>
            </a:r>
            <a:r>
              <a:rPr kumimoji="0" lang="en-US" altLang="zh-CN" dirty="0" err="1">
                <a:latin typeface="Times New Roman" panose="02020603050405020304" pitchFamily="18" charset="0"/>
                <a:ea typeface="华文楷体" panose="02010600040101010101" pitchFamily="2" charset="-122"/>
                <a:cs typeface="Times New Roman" panose="02020603050405020304" pitchFamily="18" charset="0"/>
              </a:rPr>
              <a:t>a,b</a:t>
            </a:r>
            <a:r>
              <a:rPr kumimoji="0" lang="en-US" altLang="zh-CN" dirty="0">
                <a:latin typeface="Times New Roman" panose="02020603050405020304" pitchFamily="18" charset="0"/>
                <a:ea typeface="华文楷体" panose="02010600040101010101" pitchFamily="2" charset="-122"/>
                <a:cs typeface="Times New Roman" panose="02020603050405020304" pitchFamily="18" charset="0"/>
              </a:rPr>
              <a:t>));   </a:t>
            </a:r>
            <a:endParaRPr kumimoji="0" lang="zh-CN" altLang="en-US" dirty="0">
              <a:latin typeface="Times New Roman" panose="02020603050405020304" pitchFamily="18" charset="0"/>
              <a:ea typeface="华文楷体" panose="02010600040101010101" pitchFamily="2" charset="-122"/>
              <a:cs typeface="Times New Roman" panose="02020603050405020304" pitchFamily="18" charset="0"/>
            </a:endParaRPr>
          </a:p>
          <a:p>
            <a:pPr>
              <a:spcBef>
                <a:spcPct val="0"/>
              </a:spcBef>
            </a:pPr>
            <a:r>
              <a:rPr kumimoji="0" lang="zh-CN" altLang="en-US" dirty="0">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dirty="0">
                <a:latin typeface="Times New Roman" panose="02020603050405020304" pitchFamily="18" charset="0"/>
                <a:ea typeface="华文楷体" panose="02010600040101010101" pitchFamily="2" charset="-122"/>
                <a:cs typeface="Times New Roman" panose="02020603050405020304" pitchFamily="18" charset="0"/>
              </a:rPr>
              <a:t>}</a:t>
            </a:r>
          </a:p>
          <a:p>
            <a:pPr>
              <a:spcBef>
                <a:spcPct val="0"/>
              </a:spcBef>
            </a:pPr>
            <a:r>
              <a:rPr kumimoji="0" lang="en-US" altLang="zh-CN" dirty="0">
                <a:latin typeface="Times New Roman" panose="02020603050405020304" pitchFamily="18" charset="0"/>
                <a:ea typeface="华文楷体" panose="02010600040101010101" pitchFamily="2" charset="-122"/>
                <a:cs typeface="Times New Roman" panose="02020603050405020304" pitchFamily="18" charset="0"/>
              </a:rPr>
              <a:t>max (</a:t>
            </a:r>
            <a:r>
              <a:rPr kumimoji="0" lang="en-US" altLang="zh-CN" dirty="0" err="1">
                <a:latin typeface="Times New Roman" panose="02020603050405020304" pitchFamily="18" charset="0"/>
                <a:ea typeface="华文楷体" panose="02010600040101010101" pitchFamily="2" charset="-122"/>
                <a:cs typeface="Times New Roman" panose="02020603050405020304" pitchFamily="18" charset="0"/>
              </a:rPr>
              <a:t>int</a:t>
            </a:r>
            <a:r>
              <a:rPr kumimoji="0" lang="en-US" altLang="zh-CN" dirty="0">
                <a:latin typeface="Times New Roman" panose="02020603050405020304" pitchFamily="18" charset="0"/>
                <a:ea typeface="华文楷体" panose="02010600040101010101" pitchFamily="2" charset="-122"/>
                <a:cs typeface="Times New Roman" panose="02020603050405020304" pitchFamily="18" charset="0"/>
              </a:rPr>
              <a:t> a, </a:t>
            </a:r>
            <a:r>
              <a:rPr kumimoji="0" lang="en-US" altLang="zh-CN" dirty="0" err="1">
                <a:latin typeface="Times New Roman" panose="02020603050405020304" pitchFamily="18" charset="0"/>
                <a:ea typeface="华文楷体" panose="02010600040101010101" pitchFamily="2" charset="-122"/>
                <a:cs typeface="Times New Roman" panose="02020603050405020304" pitchFamily="18" charset="0"/>
              </a:rPr>
              <a:t>int</a:t>
            </a:r>
            <a:r>
              <a:rPr kumimoji="0" lang="en-US" altLang="zh-CN" dirty="0">
                <a:latin typeface="Times New Roman" panose="02020603050405020304" pitchFamily="18" charset="0"/>
                <a:ea typeface="华文楷体" panose="02010600040101010101" pitchFamily="2" charset="-122"/>
                <a:cs typeface="Times New Roman" panose="02020603050405020304" pitchFamily="18" charset="0"/>
              </a:rPr>
              <a:t> b</a:t>
            </a: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a:t>
            </a:r>
            <a:endParaRPr kumimoji="0"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a:spcBef>
                <a:spcPct val="0"/>
              </a:spcBef>
            </a:pPr>
            <a:r>
              <a:rPr kumimoji="0" lang="en-US" altLang="zh-CN" dirty="0">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dirty="0" err="1">
                <a:latin typeface="Times New Roman" panose="02020603050405020304" pitchFamily="18" charset="0"/>
                <a:ea typeface="华文楷体" panose="02010600040101010101" pitchFamily="2" charset="-122"/>
                <a:cs typeface="Times New Roman" panose="02020603050405020304" pitchFamily="18" charset="0"/>
              </a:rPr>
              <a:t>int</a:t>
            </a:r>
            <a:r>
              <a:rPr kumimoji="0" lang="en-US" altLang="zh-CN" dirty="0">
                <a:latin typeface="Times New Roman" panose="02020603050405020304" pitchFamily="18" charset="0"/>
                <a:ea typeface="华文楷体" panose="02010600040101010101" pitchFamily="2" charset="-122"/>
                <a:cs typeface="Times New Roman" panose="02020603050405020304" pitchFamily="18" charset="0"/>
              </a:rPr>
              <a:t> c;</a:t>
            </a:r>
          </a:p>
          <a:p>
            <a:pPr>
              <a:spcBef>
                <a:spcPct val="0"/>
              </a:spcBef>
            </a:pPr>
            <a:r>
              <a:rPr kumimoji="0" lang="en-US" altLang="zh-CN" dirty="0">
                <a:latin typeface="Times New Roman" panose="02020603050405020304" pitchFamily="18" charset="0"/>
                <a:ea typeface="华文楷体" panose="02010600040101010101" pitchFamily="2" charset="-122"/>
                <a:cs typeface="Times New Roman" panose="02020603050405020304" pitchFamily="18" charset="0"/>
              </a:rPr>
              <a:t>     c=a</a:t>
            </a:r>
            <a:r>
              <a:rPr kumimoji="0" lang="zh-CN" altLang="en-US" dirty="0">
                <a:latin typeface="Times New Roman" panose="02020603050405020304" pitchFamily="18" charset="0"/>
                <a:ea typeface="华文楷体" panose="02010600040101010101" pitchFamily="2" charset="-122"/>
                <a:cs typeface="Times New Roman" panose="02020603050405020304" pitchFamily="18" charset="0"/>
              </a:rPr>
              <a:t>＞</a:t>
            </a:r>
            <a:r>
              <a:rPr kumimoji="0" lang="en-US" altLang="zh-CN" dirty="0">
                <a:latin typeface="Times New Roman" panose="02020603050405020304" pitchFamily="18" charset="0"/>
                <a:ea typeface="华文楷体" panose="02010600040101010101" pitchFamily="2" charset="-122"/>
                <a:cs typeface="Times New Roman" panose="02020603050405020304" pitchFamily="18" charset="0"/>
              </a:rPr>
              <a:t>b</a:t>
            </a: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dirty="0" err="1" smtClean="0">
                <a:latin typeface="Times New Roman" panose="02020603050405020304" pitchFamily="18" charset="0"/>
                <a:ea typeface="华文楷体" panose="02010600040101010101" pitchFamily="2" charset="-122"/>
                <a:cs typeface="Times New Roman" panose="02020603050405020304" pitchFamily="18" charset="0"/>
              </a:rPr>
              <a:t>a</a:t>
            </a:r>
            <a:r>
              <a:rPr kumimoji="0" lang="en-US" altLang="zh-CN" dirty="0" err="1">
                <a:latin typeface="Times New Roman" panose="02020603050405020304" pitchFamily="18" charset="0"/>
                <a:ea typeface="华文楷体" panose="02010600040101010101" pitchFamily="2" charset="-122"/>
                <a:cs typeface="Times New Roman" panose="02020603050405020304" pitchFamily="18" charset="0"/>
              </a:rPr>
              <a:t>∶b</a:t>
            </a:r>
            <a:r>
              <a:rPr kumimoji="0" lang="en-US" altLang="zh-CN" dirty="0">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dirty="0" smtClean="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 </a:t>
            </a:r>
            <a:r>
              <a:rPr kumimoji="0" lang="zh-CN" altLang="en-US"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形参</a:t>
            </a:r>
            <a:r>
              <a:rPr kumimoji="0" lang="en-US" altLang="zh-CN"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a</a:t>
            </a:r>
            <a:r>
              <a:rPr kumimoji="0" lang="zh-CN" altLang="en-US"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a:t>
            </a:r>
            <a:r>
              <a:rPr kumimoji="0" lang="en-US" altLang="zh-CN"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b</a:t>
            </a:r>
            <a:r>
              <a:rPr kumimoji="0" lang="zh-CN" altLang="en-US"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作用范围</a:t>
            </a:r>
          </a:p>
          <a:p>
            <a:pPr>
              <a:spcBef>
                <a:spcPct val="0"/>
              </a:spcBef>
            </a:pPr>
            <a:r>
              <a:rPr kumimoji="0" lang="zh-CN" altLang="en-US" dirty="0">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dirty="0">
                <a:latin typeface="Times New Roman" panose="02020603050405020304" pitchFamily="18" charset="0"/>
                <a:ea typeface="华文楷体" panose="02010600040101010101" pitchFamily="2" charset="-122"/>
                <a:cs typeface="Times New Roman" panose="02020603050405020304" pitchFamily="18" charset="0"/>
              </a:rPr>
              <a:t>return (c); </a:t>
            </a: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a:t>
            </a:r>
            <a:endParaRPr kumimoji="0" lang="en-US" altLang="zh-CN"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675316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zh-CN" altLang="en-US" sz="2800" dirty="0" smtClean="0"/>
              <a:t>函数</a:t>
            </a:r>
            <a:endParaRPr lang="zh-CN" altLang="en-US" sz="2800" dirty="0"/>
          </a:p>
        </p:txBody>
      </p:sp>
      <p:grpSp>
        <p:nvGrpSpPr>
          <p:cNvPr id="9" name="Group 199"/>
          <p:cNvGrpSpPr>
            <a:grpSpLocks/>
          </p:cNvGrpSpPr>
          <p:nvPr/>
        </p:nvGrpSpPr>
        <p:grpSpPr bwMode="auto">
          <a:xfrm>
            <a:off x="1835150" y="1972791"/>
            <a:ext cx="5410200" cy="665162"/>
            <a:chOff x="1152" y="1275"/>
            <a:chExt cx="3408" cy="419"/>
          </a:xfrm>
        </p:grpSpPr>
        <p:grpSp>
          <p:nvGrpSpPr>
            <p:cNvPr id="11" name="Group 200"/>
            <p:cNvGrpSpPr>
              <a:grpSpLocks/>
            </p:cNvGrpSpPr>
            <p:nvPr/>
          </p:nvGrpSpPr>
          <p:grpSpPr bwMode="auto">
            <a:xfrm>
              <a:off x="1152" y="1275"/>
              <a:ext cx="480" cy="419"/>
              <a:chOff x="1110" y="2656"/>
              <a:chExt cx="1549" cy="1351"/>
            </a:xfrm>
          </p:grpSpPr>
          <p:sp>
            <p:nvSpPr>
              <p:cNvPr id="15" name="AutoShape 201"/>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6" name="AutoShape 202"/>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7" name="AutoShape 203"/>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4181"/>
                  </a:solidFill>
                  <a:effectLst/>
                  <a:uLnTx/>
                  <a:uFillTx/>
                  <a:latin typeface="华文楷体" panose="02010600040101010101" pitchFamily="2" charset="-122"/>
                  <a:ea typeface="华文楷体" panose="02010600040101010101" pitchFamily="2" charset="-122"/>
                </a:endParaRPr>
              </a:p>
            </p:txBody>
          </p:sp>
        </p:grpSp>
        <p:sp>
          <p:nvSpPr>
            <p:cNvPr id="12" name="Line 204"/>
            <p:cNvSpPr>
              <a:spLocks noChangeShapeType="1"/>
            </p:cNvSpPr>
            <p:nvPr/>
          </p:nvSpPr>
          <p:spPr bwMode="auto">
            <a:xfrm>
              <a:off x="1536" y="1659"/>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3" name="Text Box 205"/>
            <p:cNvSpPr txBox="1">
              <a:spLocks noChangeArrowheads="1"/>
            </p:cNvSpPr>
            <p:nvPr/>
          </p:nvSpPr>
          <p:spPr bwMode="auto">
            <a:xfrm>
              <a:off x="2377" y="1323"/>
              <a:ext cx="1473" cy="330"/>
            </a:xfrm>
            <a:prstGeom prst="rect">
              <a:avLst/>
            </a:prstGeom>
            <a:noFill/>
            <a:ln w="9525" algn="ctr">
              <a:no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2800" dirty="0">
                  <a:solidFill>
                    <a:srgbClr val="000000"/>
                  </a:solidFill>
                  <a:ea typeface="华文楷体" panose="02010600040101010101" pitchFamily="2" charset="-122"/>
                  <a:cs typeface="Times New Roman" panose="02020603050405020304" pitchFamily="18" charset="0"/>
                </a:rPr>
                <a:t>变量的作用域</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4" name="Text Box 206"/>
            <p:cNvSpPr txBox="1">
              <a:spLocks noChangeArrowheads="1"/>
            </p:cNvSpPr>
            <p:nvPr/>
          </p:nvSpPr>
          <p:spPr bwMode="gray">
            <a:xfrm>
              <a:off x="1276" y="1337"/>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1</a:t>
              </a:r>
            </a:p>
          </p:txBody>
        </p:sp>
      </p:grpSp>
      <p:grpSp>
        <p:nvGrpSpPr>
          <p:cNvPr id="18" name="Group 207"/>
          <p:cNvGrpSpPr>
            <a:grpSpLocks/>
          </p:cNvGrpSpPr>
          <p:nvPr/>
        </p:nvGrpSpPr>
        <p:grpSpPr bwMode="auto">
          <a:xfrm>
            <a:off x="1835150" y="2907828"/>
            <a:ext cx="5410200" cy="665163"/>
            <a:chOff x="1152" y="1851"/>
            <a:chExt cx="3408" cy="419"/>
          </a:xfrm>
        </p:grpSpPr>
        <p:grpSp>
          <p:nvGrpSpPr>
            <p:cNvPr id="19" name="Group 208"/>
            <p:cNvGrpSpPr>
              <a:grpSpLocks/>
            </p:cNvGrpSpPr>
            <p:nvPr/>
          </p:nvGrpSpPr>
          <p:grpSpPr bwMode="auto">
            <a:xfrm>
              <a:off x="1152" y="1851"/>
              <a:ext cx="480" cy="419"/>
              <a:chOff x="3174" y="2656"/>
              <a:chExt cx="1549" cy="1351"/>
            </a:xfrm>
          </p:grpSpPr>
          <p:sp>
            <p:nvSpPr>
              <p:cNvPr id="23" name="AutoShape 209"/>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4" name="AutoShape 210"/>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5" name="AutoShape 211"/>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0" name="Line 212"/>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1" name="Text Box 213"/>
            <p:cNvSpPr txBox="1">
              <a:spLocks noChangeArrowheads="1"/>
            </p:cNvSpPr>
            <p:nvPr/>
          </p:nvSpPr>
          <p:spPr bwMode="auto">
            <a:xfrm>
              <a:off x="1881" y="1887"/>
              <a:ext cx="266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2800" dirty="0">
                  <a:solidFill>
                    <a:srgbClr val="000000"/>
                  </a:solidFill>
                  <a:ea typeface="华文楷体" panose="02010600040101010101" pitchFamily="2" charset="-122"/>
                  <a:cs typeface="Times New Roman" panose="02020603050405020304" pitchFamily="18" charset="0"/>
                </a:rPr>
                <a:t>变量的存储方式和生存期 </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22" name="Text Box 214"/>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2</a:t>
              </a:r>
            </a:p>
          </p:txBody>
        </p:sp>
      </p:grpSp>
      <p:grpSp>
        <p:nvGrpSpPr>
          <p:cNvPr id="26" name="Group 215"/>
          <p:cNvGrpSpPr>
            <a:grpSpLocks/>
          </p:cNvGrpSpPr>
          <p:nvPr/>
        </p:nvGrpSpPr>
        <p:grpSpPr bwMode="auto">
          <a:xfrm>
            <a:off x="1835150" y="3844453"/>
            <a:ext cx="5410200" cy="665163"/>
            <a:chOff x="1152" y="2413"/>
            <a:chExt cx="3408" cy="419"/>
          </a:xfrm>
        </p:grpSpPr>
        <p:grpSp>
          <p:nvGrpSpPr>
            <p:cNvPr id="27" name="Group 216"/>
            <p:cNvGrpSpPr>
              <a:grpSpLocks/>
            </p:cNvGrpSpPr>
            <p:nvPr/>
          </p:nvGrpSpPr>
          <p:grpSpPr bwMode="auto">
            <a:xfrm>
              <a:off x="1152" y="2413"/>
              <a:ext cx="480" cy="419"/>
              <a:chOff x="1110" y="2656"/>
              <a:chExt cx="1549" cy="1351"/>
            </a:xfrm>
          </p:grpSpPr>
          <p:sp>
            <p:nvSpPr>
              <p:cNvPr id="31" name="AutoShape 217"/>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2" name="AutoShape 218"/>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3" name="AutoShape 219"/>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8" name="Line 220"/>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9" name="Text Box 221"/>
            <p:cNvSpPr txBox="1">
              <a:spLocks noChangeArrowheads="1"/>
            </p:cNvSpPr>
            <p:nvPr/>
          </p:nvSpPr>
          <p:spPr bwMode="auto">
            <a:xfrm>
              <a:off x="2045" y="2461"/>
              <a:ext cx="220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2800" dirty="0">
                  <a:solidFill>
                    <a:srgbClr val="000000"/>
                  </a:solidFill>
                  <a:ea typeface="华文楷体" panose="02010600040101010101" pitchFamily="2" charset="-122"/>
                  <a:cs typeface="Times New Roman" panose="02020603050405020304" pitchFamily="18" charset="0"/>
                </a:rPr>
                <a:t>内部函数和外部函数 </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30" name="Text Box 222"/>
            <p:cNvSpPr txBox="1">
              <a:spLocks noChangeArrowheads="1"/>
            </p:cNvSpPr>
            <p:nvPr/>
          </p:nvSpPr>
          <p:spPr bwMode="gray">
            <a:xfrm>
              <a:off x="1276" y="2475"/>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3</a:t>
              </a:r>
            </a:p>
          </p:txBody>
        </p:sp>
      </p:grpSp>
      <p:grpSp>
        <p:nvGrpSpPr>
          <p:cNvPr id="42" name="Group 271"/>
          <p:cNvGrpSpPr>
            <a:grpSpLocks/>
          </p:cNvGrpSpPr>
          <p:nvPr/>
        </p:nvGrpSpPr>
        <p:grpSpPr bwMode="auto">
          <a:xfrm>
            <a:off x="1835150" y="4708053"/>
            <a:ext cx="5410200" cy="665163"/>
            <a:chOff x="1152" y="1851"/>
            <a:chExt cx="3408" cy="419"/>
          </a:xfrm>
        </p:grpSpPr>
        <p:grpSp>
          <p:nvGrpSpPr>
            <p:cNvPr id="43" name="Group 272"/>
            <p:cNvGrpSpPr>
              <a:grpSpLocks/>
            </p:cNvGrpSpPr>
            <p:nvPr/>
          </p:nvGrpSpPr>
          <p:grpSpPr bwMode="auto">
            <a:xfrm>
              <a:off x="1152" y="1851"/>
              <a:ext cx="480" cy="419"/>
              <a:chOff x="3174" y="2656"/>
              <a:chExt cx="1549" cy="1351"/>
            </a:xfrm>
          </p:grpSpPr>
          <p:sp>
            <p:nvSpPr>
              <p:cNvPr id="47" name="AutoShape 273"/>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8" name="AutoShape 274"/>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9" name="AutoShape 275"/>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44" name="Line 276"/>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5" name="Text Box 277"/>
            <p:cNvSpPr txBox="1">
              <a:spLocks noChangeArrowheads="1"/>
            </p:cNvSpPr>
            <p:nvPr/>
          </p:nvSpPr>
          <p:spPr bwMode="auto">
            <a:xfrm>
              <a:off x="2045" y="1885"/>
              <a:ext cx="175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2800" dirty="0">
                  <a:solidFill>
                    <a:srgbClr val="000000"/>
                  </a:solidFill>
                  <a:ea typeface="华文楷体" panose="02010600040101010101" pitchFamily="2" charset="-122"/>
                  <a:cs typeface="Times New Roman" panose="02020603050405020304" pitchFamily="18" charset="0"/>
                </a:rPr>
                <a:t>函数的嵌套调用 </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46" name="Text Box 278"/>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4</a:t>
              </a:r>
            </a:p>
          </p:txBody>
        </p:sp>
      </p:grpSp>
      <p:sp>
        <p:nvSpPr>
          <p:cNvPr id="2" name="灯片编号占位符 1"/>
          <p:cNvSpPr>
            <a:spLocks noGrp="1"/>
          </p:cNvSpPr>
          <p:nvPr>
            <p:ph type="sldNum" sz="quarter" idx="12"/>
          </p:nvPr>
        </p:nvSpPr>
        <p:spPr/>
        <p:txBody>
          <a:bodyPr/>
          <a:lstStyle/>
          <a:p>
            <a:fld id="{B9C957E8-67D0-4D6B-9E2E-E0F6059B356C}" type="slidenum">
              <a:rPr lang="en-US" altLang="zh-CN" smtClean="0"/>
              <a:pPr/>
              <a:t>15</a:t>
            </a:fld>
            <a:endParaRPr lang="en-US" altLang="zh-CN"/>
          </a:p>
        </p:txBody>
      </p:sp>
      <p:grpSp>
        <p:nvGrpSpPr>
          <p:cNvPr id="53" name="Group 215"/>
          <p:cNvGrpSpPr>
            <a:grpSpLocks/>
          </p:cNvGrpSpPr>
          <p:nvPr/>
        </p:nvGrpSpPr>
        <p:grpSpPr bwMode="auto">
          <a:xfrm>
            <a:off x="1835150" y="5580241"/>
            <a:ext cx="5410200" cy="665163"/>
            <a:chOff x="1152" y="2413"/>
            <a:chExt cx="3408" cy="419"/>
          </a:xfrm>
        </p:grpSpPr>
        <p:grpSp>
          <p:nvGrpSpPr>
            <p:cNvPr id="54" name="Group 216"/>
            <p:cNvGrpSpPr>
              <a:grpSpLocks/>
            </p:cNvGrpSpPr>
            <p:nvPr/>
          </p:nvGrpSpPr>
          <p:grpSpPr bwMode="auto">
            <a:xfrm>
              <a:off x="1152" y="2413"/>
              <a:ext cx="480" cy="419"/>
              <a:chOff x="1110" y="2656"/>
              <a:chExt cx="1549" cy="1351"/>
            </a:xfrm>
          </p:grpSpPr>
          <p:sp>
            <p:nvSpPr>
              <p:cNvPr id="58" name="AutoShape 217"/>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59" name="AutoShape 218"/>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60" name="AutoShape 219"/>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55" name="Line 220"/>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56" name="Text Box 221"/>
            <p:cNvSpPr txBox="1">
              <a:spLocks noChangeArrowheads="1"/>
            </p:cNvSpPr>
            <p:nvPr/>
          </p:nvSpPr>
          <p:spPr bwMode="auto">
            <a:xfrm>
              <a:off x="2350" y="2447"/>
              <a:ext cx="124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2800" dirty="0" smtClean="0">
                  <a:solidFill>
                    <a:srgbClr val="000000"/>
                  </a:solidFill>
                  <a:ea typeface="华文楷体" panose="02010600040101010101" pitchFamily="2" charset="-122"/>
                  <a:cs typeface="Times New Roman" panose="02020603050405020304" pitchFamily="18" charset="0"/>
                </a:rPr>
                <a:t>函数的递归</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57" name="Text Box 222"/>
            <p:cNvSpPr txBox="1">
              <a:spLocks noChangeArrowheads="1"/>
            </p:cNvSpPr>
            <p:nvPr/>
          </p:nvSpPr>
          <p:spPr bwMode="gray">
            <a:xfrm>
              <a:off x="1276" y="2475"/>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5</a:t>
              </a:r>
              <a:endPar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grpSp>
    </p:spTree>
    <p:extLst>
      <p:ext uri="{BB962C8B-B14F-4D97-AF65-F5344CB8AC3E}">
        <p14:creationId xmlns:p14="http://schemas.microsoft.com/office/powerpoint/2010/main" val="822221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fade">
                                      <p:cBhvr>
                                        <p:cTn id="23" dur="500"/>
                                        <p:tgtEl>
                                          <p:spTgt spid="5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18"/>
                                        </p:tgtEl>
                                      </p:cBhvr>
                                    </p:animEffect>
                                    <p:set>
                                      <p:cBhvr>
                                        <p:cTn id="31" dur="1" fill="hold">
                                          <p:stCondLst>
                                            <p:cond delay="499"/>
                                          </p:stCondLst>
                                        </p:cTn>
                                        <p:tgtEl>
                                          <p:spTgt spid="18"/>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26"/>
                                        </p:tgtEl>
                                      </p:cBhvr>
                                    </p:animEffect>
                                    <p:set>
                                      <p:cBhvr>
                                        <p:cTn id="34" dur="1" fill="hold">
                                          <p:stCondLst>
                                            <p:cond delay="499"/>
                                          </p:stCondLst>
                                        </p:cTn>
                                        <p:tgtEl>
                                          <p:spTgt spid="26"/>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42"/>
                                        </p:tgtEl>
                                      </p:cBhvr>
                                    </p:animEffect>
                                    <p:set>
                                      <p:cBhvr>
                                        <p:cTn id="37" dur="1" fill="hold">
                                          <p:stCondLst>
                                            <p:cond delay="499"/>
                                          </p:stCondLst>
                                        </p:cTn>
                                        <p:tgtEl>
                                          <p:spTgt spid="42"/>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53"/>
                                        </p:tgtEl>
                                      </p:cBhvr>
                                    </p:animEffect>
                                    <p:set>
                                      <p:cBhvr>
                                        <p:cTn id="40" dur="1" fill="hold">
                                          <p:stCondLst>
                                            <p:cond delay="499"/>
                                          </p:stCondLst>
                                        </p:cTn>
                                        <p:tgtEl>
                                          <p:spTgt spid="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变量的存储方式和生存期 </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16</a:t>
            </a:fld>
            <a:endParaRPr lang="en-US" altLang="zh-CN"/>
          </a:p>
        </p:txBody>
      </p:sp>
      <p:sp>
        <p:nvSpPr>
          <p:cNvPr id="11" name="Text Box 6"/>
          <p:cNvSpPr txBox="1">
            <a:spLocks noChangeArrowheads="1"/>
          </p:cNvSpPr>
          <p:nvPr/>
        </p:nvSpPr>
        <p:spPr bwMode="auto">
          <a:xfrm>
            <a:off x="539552" y="1991534"/>
            <a:ext cx="7920880" cy="3970318"/>
          </a:xfrm>
          <a:prstGeom prst="rect">
            <a:avLst/>
          </a:prstGeom>
          <a:noFill/>
          <a:ln>
            <a:noFill/>
          </a:ln>
          <a:effectLst/>
          <a:extLst>
            <a:ext uri="{909E8E84-426E-40DD-AFC4-6F175D3DCCD1}">
              <a14:hiddenFill xmlns:a14="http://schemas.microsoft.com/office/drawing/2010/main">
                <a:solidFill>
                  <a:srgbClr val="F3FFFF"/>
                </a:solidFill>
              </a14:hiddenFill>
            </a:ext>
            <a:ext uri="{91240B29-F687-4F45-9708-019B960494DF}">
              <a14:hiddenLine xmlns:a14="http://schemas.microsoft.com/office/drawing/2010/main" w="57150">
                <a:solidFill>
                  <a:srgbClr val="FFCC99"/>
                </a:solidFill>
                <a:miter lim="800000"/>
                <a:headEnd/>
                <a:tailEnd/>
              </a14:hiddenLine>
            </a:ex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square">
            <a:spAutoFit/>
          </a:bodyPr>
          <a:lstStyle/>
          <a:p>
            <a:pPr marL="457200" indent="-457200" algn="l" eaLnBrk="1" hangingPunct="1">
              <a:lnSpc>
                <a:spcPct val="150000"/>
              </a:lnSpc>
              <a:spcBef>
                <a:spcPct val="0"/>
              </a:spcBef>
              <a:buFont typeface="Arial" panose="020B0604020202020204" pitchFamily="34" charset="0"/>
              <a:buChar char="•"/>
            </a:pPr>
            <a:r>
              <a:rPr kumimoji="0" lang="zh-CN" altLang="en-US" sz="2800" dirty="0" smtClean="0">
                <a:latin typeface="华文楷体" panose="02010600040101010101" pitchFamily="2" charset="-122"/>
                <a:ea typeface="华文楷体" panose="02010600040101010101" pitchFamily="2" charset="-122"/>
              </a:rPr>
              <a:t>从变量的</a:t>
            </a:r>
            <a:r>
              <a:rPr kumimoji="0" lang="zh-CN" altLang="en-US" sz="2800" b="1" dirty="0" smtClean="0">
                <a:solidFill>
                  <a:srgbClr val="0000FF"/>
                </a:solidFill>
                <a:latin typeface="华文楷体" panose="02010600040101010101" pitchFamily="2" charset="-122"/>
                <a:ea typeface="华文楷体" panose="02010600040101010101" pitchFamily="2" charset="-122"/>
              </a:rPr>
              <a:t>作用域</a:t>
            </a:r>
            <a:r>
              <a:rPr kumimoji="0" lang="zh-CN" altLang="en-US" sz="2800" dirty="0" smtClean="0">
                <a:latin typeface="华文楷体" panose="02010600040101010101" pitchFamily="2" charset="-122"/>
                <a:ea typeface="华文楷体" panose="02010600040101010101" pitchFamily="2" charset="-122"/>
              </a:rPr>
              <a:t>（即从空间）角度来分，可以分为全局变量和局部变量。（</a:t>
            </a:r>
            <a:r>
              <a:rPr kumimoji="0" lang="zh-CN" altLang="en-US" sz="2800" dirty="0" smtClean="0">
                <a:solidFill>
                  <a:srgbClr val="0000FF"/>
                </a:solidFill>
                <a:latin typeface="华文楷体" panose="02010600040101010101" pitchFamily="2" charset="-122"/>
                <a:ea typeface="华文楷体" panose="02010600040101010101" pitchFamily="2" charset="-122"/>
              </a:rPr>
              <a:t>或者从程序的角度</a:t>
            </a:r>
            <a:r>
              <a:rPr kumimoji="0" lang="zh-CN" altLang="en-US" sz="2800" dirty="0" smtClean="0">
                <a:latin typeface="华文楷体" panose="02010600040101010101" pitchFamily="2" charset="-122"/>
                <a:ea typeface="华文楷体" panose="02010600040101010101" pitchFamily="2" charset="-122"/>
              </a:rPr>
              <a:t>）</a:t>
            </a:r>
          </a:p>
          <a:p>
            <a:pPr marL="457200" indent="-457200">
              <a:lnSpc>
                <a:spcPct val="150000"/>
              </a:lnSpc>
              <a:buFont typeface="Arial" panose="020B0604020202020204" pitchFamily="34" charset="0"/>
              <a:buChar char="•"/>
            </a:pPr>
            <a:r>
              <a:rPr kumimoji="0" lang="zh-CN" altLang="en-US" sz="2800" dirty="0" smtClean="0">
                <a:latin typeface="华文楷体" panose="02010600040101010101" pitchFamily="2" charset="-122"/>
                <a:ea typeface="华文楷体" panose="02010600040101010101" pitchFamily="2" charset="-122"/>
              </a:rPr>
              <a:t>从变量值的</a:t>
            </a:r>
            <a:r>
              <a:rPr kumimoji="0" lang="zh-CN" altLang="en-US" sz="2800" b="1" dirty="0" smtClean="0">
                <a:solidFill>
                  <a:srgbClr val="0000FF"/>
                </a:solidFill>
                <a:latin typeface="华文楷体" panose="02010600040101010101" pitchFamily="2" charset="-122"/>
                <a:ea typeface="华文楷体" panose="02010600040101010101" pitchFamily="2" charset="-122"/>
              </a:rPr>
              <a:t>生存期</a:t>
            </a:r>
            <a:r>
              <a:rPr kumimoji="0" lang="zh-CN" altLang="en-US" sz="2800" dirty="0" smtClean="0">
                <a:latin typeface="华文楷体" panose="02010600040101010101" pitchFamily="2" charset="-122"/>
                <a:ea typeface="华文楷体" panose="02010600040101010101" pitchFamily="2" charset="-122"/>
              </a:rPr>
              <a:t>（即存在的时间）角度来分，又可以分为</a:t>
            </a:r>
            <a:r>
              <a:rPr kumimoji="0" lang="zh-CN" altLang="en-US" sz="2800" u="sng" dirty="0" smtClean="0">
                <a:latin typeface="华文楷体" panose="02010600040101010101" pitchFamily="2" charset="-122"/>
                <a:ea typeface="华文楷体" panose="02010600040101010101" pitchFamily="2" charset="-122"/>
              </a:rPr>
              <a:t>静态存储方式</a:t>
            </a:r>
            <a:r>
              <a:rPr kumimoji="0" lang="zh-CN" altLang="en-US" sz="2800" dirty="0" smtClean="0">
                <a:latin typeface="华文楷体" panose="02010600040101010101" pitchFamily="2" charset="-122"/>
                <a:ea typeface="华文楷体" panose="02010600040101010101" pitchFamily="2" charset="-122"/>
              </a:rPr>
              <a:t>和</a:t>
            </a:r>
            <a:r>
              <a:rPr kumimoji="0" lang="zh-CN" altLang="en-US" sz="2800" u="sng" dirty="0" smtClean="0">
                <a:latin typeface="华文楷体" panose="02010600040101010101" pitchFamily="2" charset="-122"/>
                <a:ea typeface="华文楷体" panose="02010600040101010101" pitchFamily="2" charset="-122"/>
              </a:rPr>
              <a:t>动态存储方式</a:t>
            </a:r>
            <a:r>
              <a:rPr kumimoji="0" lang="zh-CN" altLang="en-US" sz="2800" dirty="0" smtClean="0">
                <a:latin typeface="华文楷体" panose="02010600040101010101" pitchFamily="2" charset="-122"/>
                <a:ea typeface="华文楷体" panose="02010600040101010101" pitchFamily="2" charset="-122"/>
              </a:rPr>
              <a:t>。（</a:t>
            </a:r>
            <a:r>
              <a:rPr lang="zh-CN" altLang="en-US" sz="2800" dirty="0">
                <a:solidFill>
                  <a:srgbClr val="0000FF"/>
                </a:solidFill>
                <a:latin typeface="华文楷体" panose="02010600040101010101" pitchFamily="2" charset="-122"/>
                <a:ea typeface="华文楷体" panose="02010600040101010101" pitchFamily="2" charset="-122"/>
              </a:rPr>
              <a:t>或者</a:t>
            </a:r>
            <a:r>
              <a:rPr kumimoji="0" lang="zh-CN" altLang="en-US" sz="2800" dirty="0" smtClean="0">
                <a:solidFill>
                  <a:srgbClr val="0000FF"/>
                </a:solidFill>
                <a:latin typeface="华文楷体" panose="02010600040101010101" pitchFamily="2" charset="-122"/>
                <a:ea typeface="华文楷体" panose="02010600040101010101" pitchFamily="2" charset="-122"/>
              </a:rPr>
              <a:t>从内存存储的角度</a:t>
            </a:r>
            <a:r>
              <a:rPr kumimoji="0" lang="zh-CN" altLang="en-US" sz="2800" dirty="0" smtClean="0">
                <a:latin typeface="华文楷体" panose="02010600040101010101" pitchFamily="2" charset="-122"/>
                <a:ea typeface="华文楷体" panose="02010600040101010101" pitchFamily="2" charset="-122"/>
              </a:rPr>
              <a:t>）</a:t>
            </a:r>
            <a:endParaRPr kumimoji="0" lang="zh-CN" altLang="en-US" sz="28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528492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变量的存储方式和生存期 </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17</a:t>
            </a:fld>
            <a:endParaRPr lang="en-US" altLang="zh-CN"/>
          </a:p>
        </p:txBody>
      </p:sp>
      <p:sp>
        <p:nvSpPr>
          <p:cNvPr id="7" name="Text Box 4"/>
          <p:cNvSpPr txBox="1">
            <a:spLocks noChangeArrowheads="1"/>
          </p:cNvSpPr>
          <p:nvPr/>
        </p:nvSpPr>
        <p:spPr bwMode="auto">
          <a:xfrm>
            <a:off x="450241" y="1955477"/>
            <a:ext cx="7794167" cy="3970318"/>
          </a:xfrm>
          <a:prstGeom prst="rect">
            <a:avLst/>
          </a:prstGeom>
          <a:noFill/>
          <a:ln>
            <a:noFill/>
          </a:ln>
          <a:effectLst/>
          <a:extLst>
            <a:ext uri="{909E8E84-426E-40DD-AFC4-6F175D3DCCD1}">
              <a14:hiddenFill xmlns:a14="http://schemas.microsoft.com/office/drawing/2010/main">
                <a:solidFill>
                  <a:srgbClr val="F3FFFF"/>
                </a:solidFill>
              </a14:hiddenFill>
            </a:ext>
            <a:ext uri="{91240B29-F687-4F45-9708-019B960494DF}">
              <a14:hiddenLine xmlns:a14="http://schemas.microsoft.com/office/drawing/2010/main" w="57150">
                <a:solidFill>
                  <a:srgbClr val="FFCC99"/>
                </a:solidFill>
                <a:miter lim="800000"/>
                <a:headEnd/>
                <a:tailEnd/>
              </a14:hiddenLine>
            </a:ex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square">
            <a:spAutoFit/>
          </a:bodyPr>
          <a:lstStyle/>
          <a:p>
            <a:pPr algn="l" eaLnBrk="1" hangingPunct="1">
              <a:lnSpc>
                <a:spcPct val="150000"/>
              </a:lnSpc>
              <a:spcBef>
                <a:spcPct val="0"/>
              </a:spcBef>
            </a:pPr>
            <a:r>
              <a:rPr kumimoji="0" lang="en-US" altLang="zh-CN" sz="2400" dirty="0">
                <a:latin typeface="华文楷体" panose="02010600040101010101" pitchFamily="2" charset="-122"/>
                <a:ea typeface="华文楷体" panose="02010600040101010101" pitchFamily="2" charset="-122"/>
              </a:rPr>
              <a:t>     </a:t>
            </a:r>
            <a:r>
              <a:rPr kumimoji="0" lang="zh-CN" altLang="en-US" sz="2400" dirty="0">
                <a:latin typeface="华文楷体" panose="02010600040101010101" pitchFamily="2" charset="-122"/>
                <a:ea typeface="华文楷体" panose="02010600040101010101" pitchFamily="2" charset="-122"/>
              </a:rPr>
              <a:t>所谓静态存储方式是指在</a:t>
            </a:r>
            <a:r>
              <a:rPr kumimoji="0" lang="zh-CN" altLang="en-US" sz="2400" dirty="0" smtClean="0">
                <a:latin typeface="华文楷体" panose="02010600040101010101" pitchFamily="2" charset="-122"/>
                <a:ea typeface="华文楷体" panose="02010600040101010101" pitchFamily="2" charset="-122"/>
              </a:rPr>
              <a:t>程序运行前就由</a:t>
            </a:r>
            <a:r>
              <a:rPr kumimoji="0" lang="zh-CN" altLang="en-US" sz="2400" dirty="0">
                <a:latin typeface="华文楷体" panose="02010600040101010101" pitchFamily="2" charset="-122"/>
                <a:ea typeface="华文楷体" panose="02010600040101010101" pitchFamily="2" charset="-122"/>
              </a:rPr>
              <a:t>系统分配固定的存储空间的方式。动态存储方式则是在</a:t>
            </a:r>
            <a:r>
              <a:rPr kumimoji="0" lang="zh-CN" altLang="en-US" sz="2400" dirty="0" smtClean="0">
                <a:latin typeface="华文楷体" panose="02010600040101010101" pitchFamily="2" charset="-122"/>
                <a:ea typeface="华文楷体" panose="02010600040101010101" pitchFamily="2" charset="-122"/>
              </a:rPr>
              <a:t>程序运行</a:t>
            </a:r>
            <a:r>
              <a:rPr kumimoji="0" lang="zh-CN" altLang="en-US" sz="2400" dirty="0">
                <a:latin typeface="华文楷体" panose="02010600040101010101" pitchFamily="2" charset="-122"/>
                <a:ea typeface="华文楷体" panose="02010600040101010101" pitchFamily="2" charset="-122"/>
              </a:rPr>
              <a:t>期间根据需要进行动态的分配存储空间的方式</a:t>
            </a:r>
            <a:r>
              <a:rPr kumimoji="0" lang="zh-CN" altLang="en-US" sz="2400" dirty="0" smtClean="0">
                <a:latin typeface="华文楷体" panose="02010600040101010101" pitchFamily="2" charset="-122"/>
                <a:ea typeface="华文楷体" panose="02010600040101010101" pitchFamily="2" charset="-122"/>
              </a:rPr>
              <a:t>。整个存储空间</a:t>
            </a:r>
            <a:r>
              <a:rPr kumimoji="0" lang="zh-CN" altLang="en-US" sz="2400" dirty="0">
                <a:latin typeface="华文楷体" panose="02010600040101010101" pitchFamily="2" charset="-122"/>
                <a:ea typeface="华文楷体" panose="02010600040101010101" pitchFamily="2" charset="-122"/>
              </a:rPr>
              <a:t>可以分为三部分：</a:t>
            </a:r>
          </a:p>
          <a:p>
            <a:pPr algn="l" eaLnBrk="1" hangingPunct="1">
              <a:lnSpc>
                <a:spcPct val="150000"/>
              </a:lnSpc>
              <a:spcBef>
                <a:spcPct val="0"/>
              </a:spcBef>
            </a:pPr>
            <a:r>
              <a:rPr kumimoji="0" lang="zh-CN" altLang="en-US" sz="2400" dirty="0">
                <a:latin typeface="华文楷体" panose="02010600040101010101" pitchFamily="2" charset="-122"/>
                <a:ea typeface="华文楷体" panose="02010600040101010101" pitchFamily="2" charset="-122"/>
              </a:rPr>
              <a:t>   </a:t>
            </a:r>
            <a:r>
              <a:rPr kumimoji="0" lang="en-US" altLang="zh-CN" sz="2400" b="1" dirty="0">
                <a:solidFill>
                  <a:srgbClr val="CC0000"/>
                </a:solidFill>
                <a:latin typeface="华文楷体" panose="02010600040101010101" pitchFamily="2" charset="-122"/>
                <a:ea typeface="华文楷体" panose="02010600040101010101" pitchFamily="2" charset="-122"/>
              </a:rPr>
              <a:t>1.</a:t>
            </a:r>
            <a:r>
              <a:rPr kumimoji="0" lang="zh-CN" altLang="en-US" sz="2400" b="1" dirty="0">
                <a:solidFill>
                  <a:srgbClr val="CC0000"/>
                </a:solidFill>
                <a:latin typeface="华文楷体" panose="02010600040101010101" pitchFamily="2" charset="-122"/>
                <a:ea typeface="华文楷体" panose="02010600040101010101" pitchFamily="2" charset="-122"/>
              </a:rPr>
              <a:t>程序</a:t>
            </a:r>
            <a:r>
              <a:rPr kumimoji="0" lang="zh-CN" altLang="en-US" sz="2400" b="1" dirty="0" smtClean="0">
                <a:solidFill>
                  <a:srgbClr val="CC0000"/>
                </a:solidFill>
                <a:latin typeface="华文楷体" panose="02010600040101010101" pitchFamily="2" charset="-122"/>
                <a:ea typeface="华文楷体" panose="02010600040101010101" pitchFamily="2" charset="-122"/>
              </a:rPr>
              <a:t>区  </a:t>
            </a:r>
            <a:r>
              <a:rPr kumimoji="0" lang="en-US" altLang="zh-CN" sz="2400" b="1" dirty="0">
                <a:solidFill>
                  <a:srgbClr val="CC0000"/>
                </a:solidFill>
                <a:latin typeface="华文楷体" panose="02010600040101010101" pitchFamily="2" charset="-122"/>
                <a:ea typeface="华文楷体" panose="02010600040101010101" pitchFamily="2" charset="-122"/>
              </a:rPr>
              <a:t>2.</a:t>
            </a:r>
            <a:r>
              <a:rPr kumimoji="0" lang="zh-CN" altLang="en-US" sz="2400" b="1" dirty="0">
                <a:solidFill>
                  <a:srgbClr val="CC0000"/>
                </a:solidFill>
                <a:latin typeface="华文楷体" panose="02010600040101010101" pitchFamily="2" charset="-122"/>
                <a:ea typeface="华文楷体" panose="02010600040101010101" pitchFamily="2" charset="-122"/>
              </a:rPr>
              <a:t>静态存储区 </a:t>
            </a:r>
            <a:r>
              <a:rPr kumimoji="0" lang="zh-CN" altLang="en-US" sz="2400" b="1" dirty="0" smtClean="0">
                <a:solidFill>
                  <a:srgbClr val="CC0000"/>
                </a:solidFill>
                <a:latin typeface="华文楷体" panose="02010600040101010101" pitchFamily="2" charset="-122"/>
                <a:ea typeface="华文楷体" panose="02010600040101010101" pitchFamily="2" charset="-122"/>
              </a:rPr>
              <a:t> </a:t>
            </a:r>
            <a:r>
              <a:rPr kumimoji="0" lang="en-US" altLang="zh-CN" sz="2400" b="1" dirty="0" smtClean="0">
                <a:solidFill>
                  <a:srgbClr val="CC0000"/>
                </a:solidFill>
                <a:latin typeface="华文楷体" panose="02010600040101010101" pitchFamily="2" charset="-122"/>
                <a:ea typeface="华文楷体" panose="02010600040101010101" pitchFamily="2" charset="-122"/>
              </a:rPr>
              <a:t>3</a:t>
            </a:r>
            <a:r>
              <a:rPr kumimoji="0" lang="en-US" altLang="zh-CN" sz="2400" b="1" dirty="0">
                <a:solidFill>
                  <a:srgbClr val="CC0000"/>
                </a:solidFill>
                <a:latin typeface="华文楷体" panose="02010600040101010101" pitchFamily="2" charset="-122"/>
                <a:ea typeface="华文楷体" panose="02010600040101010101" pitchFamily="2" charset="-122"/>
              </a:rPr>
              <a:t>.</a:t>
            </a:r>
            <a:r>
              <a:rPr kumimoji="0" lang="zh-CN" altLang="en-US" sz="2400" b="1" dirty="0">
                <a:solidFill>
                  <a:srgbClr val="CC0000"/>
                </a:solidFill>
                <a:latin typeface="华文楷体" panose="02010600040101010101" pitchFamily="2" charset="-122"/>
                <a:ea typeface="华文楷体" panose="02010600040101010101" pitchFamily="2" charset="-122"/>
              </a:rPr>
              <a:t>动态存储区</a:t>
            </a:r>
          </a:p>
          <a:p>
            <a:pPr algn="l" eaLnBrk="1" hangingPunct="1">
              <a:lnSpc>
                <a:spcPct val="150000"/>
              </a:lnSpc>
              <a:spcBef>
                <a:spcPct val="0"/>
              </a:spcBef>
            </a:pPr>
            <a:r>
              <a:rPr kumimoji="0" lang="zh-CN" altLang="en-US" sz="2400" dirty="0">
                <a:latin typeface="华文楷体" panose="02010600040101010101" pitchFamily="2" charset="-122"/>
                <a:ea typeface="华文楷体" panose="02010600040101010101" pitchFamily="2" charset="-122"/>
              </a:rPr>
              <a:t>      在Ｃ语言中每一个变量和函数有两个属性：</a:t>
            </a:r>
            <a:r>
              <a:rPr kumimoji="0" lang="zh-CN" altLang="en-US" sz="2400" b="1" dirty="0">
                <a:solidFill>
                  <a:srgbClr val="0000FF"/>
                </a:solidFill>
                <a:latin typeface="华文楷体" panose="02010600040101010101" pitchFamily="2" charset="-122"/>
                <a:ea typeface="华文楷体" panose="02010600040101010101" pitchFamily="2" charset="-122"/>
              </a:rPr>
              <a:t>数据类型</a:t>
            </a:r>
            <a:r>
              <a:rPr kumimoji="0" lang="zh-CN" altLang="en-US" sz="2400" dirty="0">
                <a:latin typeface="华文楷体" panose="02010600040101010101" pitchFamily="2" charset="-122"/>
                <a:ea typeface="华文楷体" panose="02010600040101010101" pitchFamily="2" charset="-122"/>
              </a:rPr>
              <a:t>和</a:t>
            </a:r>
            <a:r>
              <a:rPr kumimoji="0" lang="zh-CN" altLang="en-US" sz="2400" b="1" dirty="0">
                <a:solidFill>
                  <a:srgbClr val="0000FF"/>
                </a:solidFill>
                <a:latin typeface="华文楷体" panose="02010600040101010101" pitchFamily="2" charset="-122"/>
                <a:ea typeface="华文楷体" panose="02010600040101010101" pitchFamily="2" charset="-122"/>
              </a:rPr>
              <a:t>数据的存储类别</a:t>
            </a:r>
            <a:r>
              <a:rPr kumimoji="0" lang="zh-CN" altLang="en-US" sz="2400" dirty="0">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3966609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5"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变量的存储方式和生存期 </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18</a:t>
            </a:fld>
            <a:endParaRPr lang="en-US" altLang="zh-CN"/>
          </a:p>
        </p:txBody>
      </p:sp>
      <p:sp>
        <p:nvSpPr>
          <p:cNvPr id="8" name="矩形 7"/>
          <p:cNvSpPr/>
          <p:nvPr/>
        </p:nvSpPr>
        <p:spPr>
          <a:xfrm>
            <a:off x="446196" y="1720910"/>
            <a:ext cx="7942228" cy="677108"/>
          </a:xfrm>
          <a:prstGeom prst="rect">
            <a:avLst/>
          </a:prstGeom>
        </p:spPr>
        <p:txBody>
          <a:bodyPr wrap="square">
            <a:spAutoFit/>
          </a:bodyPr>
          <a:lstStyle/>
          <a:p>
            <a:pPr>
              <a:lnSpc>
                <a:spcPct val="150000"/>
              </a:lnSpc>
              <a:defRPr/>
            </a:pPr>
            <a:r>
              <a:rPr lang="zh-CN" altLang="en-US" sz="2800" b="1" dirty="0" smtClean="0">
                <a:latin typeface="华文楷体" panose="02010600040101010101" pitchFamily="2" charset="-122"/>
                <a:ea typeface="华文楷体" panose="02010600040101010101" pitchFamily="2" charset="-122"/>
              </a:rPr>
              <a:t>局部变量</a:t>
            </a:r>
            <a:r>
              <a:rPr lang="zh-CN" altLang="en-US" sz="2800" b="1" dirty="0">
                <a:latin typeface="华文楷体" panose="02010600040101010101" pitchFamily="2" charset="-122"/>
                <a:ea typeface="华文楷体" panose="02010600040101010101" pitchFamily="2" charset="-122"/>
              </a:rPr>
              <a:t>的存储</a:t>
            </a:r>
            <a:r>
              <a:rPr lang="zh-CN" altLang="en-US" sz="2800" b="1" dirty="0" smtClean="0">
                <a:latin typeface="华文楷体" panose="02010600040101010101" pitchFamily="2" charset="-122"/>
                <a:ea typeface="华文楷体" panose="02010600040101010101" pitchFamily="2" charset="-122"/>
              </a:rPr>
              <a:t>类别</a:t>
            </a:r>
            <a:endParaRPr lang="en-US" altLang="zh-CN" sz="2800" b="1" dirty="0" smtClean="0">
              <a:latin typeface="华文楷体" panose="02010600040101010101" pitchFamily="2" charset="-122"/>
              <a:ea typeface="华文楷体" panose="02010600040101010101" pitchFamily="2" charset="-122"/>
            </a:endParaRPr>
          </a:p>
        </p:txBody>
      </p:sp>
      <p:sp>
        <p:nvSpPr>
          <p:cNvPr id="9" name="Text Box 7"/>
          <p:cNvSpPr txBox="1">
            <a:spLocks noChangeArrowheads="1"/>
          </p:cNvSpPr>
          <p:nvPr/>
        </p:nvSpPr>
        <p:spPr bwMode="auto">
          <a:xfrm>
            <a:off x="441973" y="2427741"/>
            <a:ext cx="8137599"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1" hangingPunct="1">
              <a:lnSpc>
                <a:spcPct val="150000"/>
              </a:lnSpc>
              <a:spcBef>
                <a:spcPct val="0"/>
              </a:spcBef>
            </a:pPr>
            <a:r>
              <a:rPr kumimoji="0" lang="en-US" altLang="zh-CN" sz="2400" dirty="0">
                <a:latin typeface="华文楷体" panose="02010600040101010101" pitchFamily="2" charset="-122"/>
                <a:ea typeface="华文楷体" panose="02010600040101010101" pitchFamily="2" charset="-122"/>
              </a:rPr>
              <a:t> 1. </a:t>
            </a:r>
            <a:r>
              <a:rPr kumimoji="0" lang="zh-CN" altLang="en-US" sz="2400" dirty="0" smtClean="0">
                <a:solidFill>
                  <a:srgbClr val="0000FF"/>
                </a:solidFill>
                <a:latin typeface="华文楷体" panose="02010600040101010101" pitchFamily="2" charset="-122"/>
                <a:ea typeface="华文楷体" panose="02010600040101010101" pitchFamily="2" charset="-122"/>
              </a:rPr>
              <a:t>自动变量（</a:t>
            </a:r>
            <a:r>
              <a:rPr kumimoji="0" lang="en-US" altLang="zh-CN" sz="2400" b="1" dirty="0" smtClean="0">
                <a:solidFill>
                  <a:srgbClr val="0000FF"/>
                </a:solidFill>
                <a:latin typeface="华文楷体" panose="02010600040101010101" pitchFamily="2" charset="-122"/>
                <a:ea typeface="华文楷体" panose="02010600040101010101" pitchFamily="2" charset="-122"/>
              </a:rPr>
              <a:t>auto</a:t>
            </a:r>
            <a:r>
              <a:rPr kumimoji="0" lang="zh-CN" altLang="en-US" sz="2400" b="1" dirty="0" smtClean="0">
                <a:solidFill>
                  <a:srgbClr val="0000FF"/>
                </a:solidFill>
                <a:latin typeface="华文楷体" panose="02010600040101010101" pitchFamily="2" charset="-122"/>
                <a:ea typeface="华文楷体" panose="02010600040101010101" pitchFamily="2" charset="-122"/>
              </a:rPr>
              <a:t>变量）</a:t>
            </a:r>
            <a:r>
              <a:rPr kumimoji="0" lang="zh-CN" altLang="en-US" sz="2400" dirty="0" smtClean="0">
                <a:latin typeface="华文楷体" panose="02010600040101010101" pitchFamily="2" charset="-122"/>
                <a:ea typeface="华文楷体" panose="02010600040101010101" pitchFamily="2" charset="-122"/>
              </a:rPr>
              <a:t>： </a:t>
            </a:r>
            <a:r>
              <a:rPr kumimoji="0" lang="zh-CN" altLang="en-US" sz="2400" dirty="0">
                <a:latin typeface="华文楷体" panose="02010600040101010101" pitchFamily="2" charset="-122"/>
                <a:ea typeface="华文楷体" panose="02010600040101010101" pitchFamily="2" charset="-122"/>
              </a:rPr>
              <a:t>函数中的局部变量，如不专门</a:t>
            </a:r>
            <a:r>
              <a:rPr kumimoji="0" lang="zh-CN" altLang="en-US" sz="2400" dirty="0" smtClean="0">
                <a:latin typeface="华文楷体" panose="02010600040101010101" pitchFamily="2" charset="-122"/>
                <a:ea typeface="华文楷体" panose="02010600040101010101" pitchFamily="2" charset="-122"/>
              </a:rPr>
              <a:t>声明 </a:t>
            </a:r>
            <a:r>
              <a:rPr kumimoji="0" lang="en-US" altLang="zh-CN" sz="2400" b="1" dirty="0" smtClean="0">
                <a:solidFill>
                  <a:srgbClr val="0000FF"/>
                </a:solidFill>
                <a:latin typeface="华文楷体" panose="02010600040101010101" pitchFamily="2" charset="-122"/>
                <a:ea typeface="华文楷体" panose="02010600040101010101" pitchFamily="2" charset="-122"/>
              </a:rPr>
              <a:t>static</a:t>
            </a:r>
            <a:r>
              <a:rPr kumimoji="0" lang="en-US" altLang="zh-CN" sz="2400" dirty="0" smtClean="0">
                <a:latin typeface="华文楷体" panose="02010600040101010101" pitchFamily="2" charset="-122"/>
                <a:ea typeface="华文楷体" panose="02010600040101010101" pitchFamily="2" charset="-122"/>
              </a:rPr>
              <a:t> </a:t>
            </a:r>
            <a:r>
              <a:rPr kumimoji="0" lang="zh-CN" altLang="en-US" sz="2400" dirty="0" smtClean="0">
                <a:latin typeface="华文楷体" panose="02010600040101010101" pitchFamily="2" charset="-122"/>
                <a:ea typeface="华文楷体" panose="02010600040101010101" pitchFamily="2" charset="-122"/>
              </a:rPr>
              <a:t>存储</a:t>
            </a:r>
            <a:r>
              <a:rPr kumimoji="0" lang="zh-CN" altLang="en-US" sz="2400" dirty="0">
                <a:latin typeface="华文楷体" panose="02010600040101010101" pitchFamily="2" charset="-122"/>
                <a:ea typeface="华文楷体" panose="02010600040101010101" pitchFamily="2" charset="-122"/>
              </a:rPr>
              <a:t>类别，都是动态地分配存储空间的</a:t>
            </a:r>
            <a:r>
              <a:rPr kumimoji="0" lang="zh-CN" altLang="en-US" sz="2400" dirty="0" smtClean="0">
                <a:latin typeface="华文楷体" panose="02010600040101010101" pitchFamily="2" charset="-122"/>
                <a:ea typeface="华文楷体" panose="02010600040101010101" pitchFamily="2" charset="-122"/>
              </a:rPr>
              <a:t>，即动态</a:t>
            </a:r>
            <a:r>
              <a:rPr kumimoji="0" lang="zh-CN" altLang="en-US" sz="2400" dirty="0">
                <a:latin typeface="华文楷体" panose="02010600040101010101" pitchFamily="2" charset="-122"/>
                <a:ea typeface="华文楷体" panose="02010600040101010101" pitchFamily="2" charset="-122"/>
              </a:rPr>
              <a:t>存储区中。函数中的形参和在函数中定义的变量</a:t>
            </a:r>
            <a:r>
              <a:rPr kumimoji="0" lang="en-US" altLang="zh-CN" sz="2400" dirty="0">
                <a:latin typeface="华文楷体" panose="02010600040101010101" pitchFamily="2" charset="-122"/>
                <a:ea typeface="华文楷体" panose="02010600040101010101" pitchFamily="2" charset="-122"/>
              </a:rPr>
              <a:t>(</a:t>
            </a:r>
            <a:r>
              <a:rPr kumimoji="0" lang="zh-CN" altLang="en-US" sz="2400" dirty="0">
                <a:latin typeface="华文楷体" panose="02010600040101010101" pitchFamily="2" charset="-122"/>
                <a:ea typeface="华文楷体" panose="02010600040101010101" pitchFamily="2" charset="-122"/>
              </a:rPr>
              <a:t>包括在复合语句中定义的变量</a:t>
            </a:r>
            <a:r>
              <a:rPr kumimoji="0" lang="en-US" altLang="zh-CN" sz="2400" dirty="0">
                <a:latin typeface="华文楷体" panose="02010600040101010101" pitchFamily="2" charset="-122"/>
                <a:ea typeface="华文楷体" panose="02010600040101010101" pitchFamily="2" charset="-122"/>
              </a:rPr>
              <a:t>)</a:t>
            </a:r>
            <a:r>
              <a:rPr kumimoji="0" lang="zh-CN" altLang="en-US" sz="2400" dirty="0">
                <a:latin typeface="华文楷体" panose="02010600040101010101" pitchFamily="2" charset="-122"/>
                <a:ea typeface="华文楷体" panose="02010600040101010101" pitchFamily="2" charset="-122"/>
              </a:rPr>
              <a:t>，都属此类，在调用该函数时系统会给它们分配存储空间，在函数调用结束时就自动释放这些存储空间。因此这类局部变量称为自动变量。自动变量用</a:t>
            </a:r>
            <a:r>
              <a:rPr kumimoji="0" lang="zh-CN" altLang="en-US" sz="2400" dirty="0" smtClean="0">
                <a:latin typeface="华文楷体" panose="02010600040101010101" pitchFamily="2" charset="-122"/>
                <a:ea typeface="华文楷体" panose="02010600040101010101" pitchFamily="2" charset="-122"/>
              </a:rPr>
              <a:t>关键字 </a:t>
            </a:r>
            <a:r>
              <a:rPr kumimoji="0" lang="en-US" altLang="zh-CN" sz="2400" dirty="0" smtClean="0">
                <a:latin typeface="华文楷体" panose="02010600040101010101" pitchFamily="2" charset="-122"/>
                <a:ea typeface="华文楷体" panose="02010600040101010101" pitchFamily="2" charset="-122"/>
              </a:rPr>
              <a:t>auto </a:t>
            </a:r>
            <a:r>
              <a:rPr kumimoji="0" lang="zh-CN" altLang="en-US" sz="2400" dirty="0" smtClean="0">
                <a:latin typeface="华文楷体" panose="02010600040101010101" pitchFamily="2" charset="-122"/>
                <a:ea typeface="华文楷体" panose="02010600040101010101" pitchFamily="2" charset="-122"/>
              </a:rPr>
              <a:t>作</a:t>
            </a:r>
            <a:r>
              <a:rPr kumimoji="0" lang="zh-CN" altLang="en-US" sz="2400" dirty="0">
                <a:latin typeface="华文楷体" panose="02010600040101010101" pitchFamily="2" charset="-122"/>
                <a:ea typeface="华文楷体" panose="02010600040101010101" pitchFamily="2" charset="-122"/>
              </a:rPr>
              <a:t>存储类别的声明</a:t>
            </a:r>
            <a:r>
              <a:rPr kumimoji="0" lang="zh-CN" altLang="en-US" sz="2400" dirty="0" smtClean="0">
                <a:latin typeface="华文楷体" panose="02010600040101010101" pitchFamily="2" charset="-122"/>
                <a:ea typeface="华文楷体" panose="02010600040101010101" pitchFamily="2" charset="-122"/>
              </a:rPr>
              <a:t>。</a:t>
            </a:r>
            <a:endParaRPr kumimoji="0" lang="zh-CN" altLang="en-US"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796872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randombar(horizontal)">
                                      <p:cBhvr>
                                        <p:cTn id="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变量的存储方式和生存期 </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19</a:t>
            </a:fld>
            <a:endParaRPr lang="en-US" altLang="zh-CN"/>
          </a:p>
        </p:txBody>
      </p:sp>
      <p:sp>
        <p:nvSpPr>
          <p:cNvPr id="8" name="矩形 7"/>
          <p:cNvSpPr/>
          <p:nvPr/>
        </p:nvSpPr>
        <p:spPr>
          <a:xfrm>
            <a:off x="446196" y="1720910"/>
            <a:ext cx="7942228" cy="677108"/>
          </a:xfrm>
          <a:prstGeom prst="rect">
            <a:avLst/>
          </a:prstGeom>
        </p:spPr>
        <p:txBody>
          <a:bodyPr wrap="square">
            <a:spAutoFit/>
          </a:bodyPr>
          <a:lstStyle/>
          <a:p>
            <a:pPr>
              <a:lnSpc>
                <a:spcPct val="150000"/>
              </a:lnSpc>
              <a:defRPr/>
            </a:pPr>
            <a:r>
              <a:rPr lang="zh-CN" altLang="en-US" sz="2800" b="1" dirty="0" smtClean="0">
                <a:latin typeface="华文楷体" panose="02010600040101010101" pitchFamily="2" charset="-122"/>
                <a:ea typeface="华文楷体" panose="02010600040101010101" pitchFamily="2" charset="-122"/>
              </a:rPr>
              <a:t>局部变量</a:t>
            </a:r>
            <a:r>
              <a:rPr lang="zh-CN" altLang="en-US" sz="2800" b="1" dirty="0">
                <a:latin typeface="华文楷体" panose="02010600040101010101" pitchFamily="2" charset="-122"/>
                <a:ea typeface="华文楷体" panose="02010600040101010101" pitchFamily="2" charset="-122"/>
              </a:rPr>
              <a:t>的存储</a:t>
            </a:r>
            <a:r>
              <a:rPr lang="zh-CN" altLang="en-US" sz="2800" b="1" dirty="0" smtClean="0">
                <a:latin typeface="华文楷体" panose="02010600040101010101" pitchFamily="2" charset="-122"/>
                <a:ea typeface="华文楷体" panose="02010600040101010101" pitchFamily="2" charset="-122"/>
              </a:rPr>
              <a:t>类别</a:t>
            </a:r>
            <a:endParaRPr lang="en-US" altLang="zh-CN" sz="2800" b="1" dirty="0" smtClean="0">
              <a:latin typeface="华文楷体" panose="02010600040101010101" pitchFamily="2" charset="-122"/>
              <a:ea typeface="华文楷体" panose="02010600040101010101" pitchFamily="2" charset="-122"/>
            </a:endParaRPr>
          </a:p>
        </p:txBody>
      </p:sp>
      <p:sp>
        <p:nvSpPr>
          <p:cNvPr id="9" name="Text Box 7"/>
          <p:cNvSpPr txBox="1">
            <a:spLocks noChangeArrowheads="1"/>
          </p:cNvSpPr>
          <p:nvPr/>
        </p:nvSpPr>
        <p:spPr bwMode="auto">
          <a:xfrm>
            <a:off x="441973" y="2427741"/>
            <a:ext cx="8137599" cy="2529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1" hangingPunct="1">
              <a:lnSpc>
                <a:spcPct val="110000"/>
              </a:lnSpc>
              <a:spcBef>
                <a:spcPct val="0"/>
              </a:spcBef>
            </a:pPr>
            <a:r>
              <a:rPr kumimoji="0" lang="zh-CN" altLang="en-US" sz="2400" b="1" dirty="0" smtClean="0">
                <a:solidFill>
                  <a:srgbClr val="CC0000"/>
                </a:solidFill>
                <a:latin typeface="华文楷体" panose="02010600040101010101" pitchFamily="2" charset="-122"/>
                <a:ea typeface="华文楷体" panose="02010600040101010101" pitchFamily="2" charset="-122"/>
              </a:rPr>
              <a:t>例如</a:t>
            </a:r>
            <a:r>
              <a:rPr kumimoji="0" lang="zh-CN" altLang="en-US" sz="2400" b="1" dirty="0">
                <a:solidFill>
                  <a:srgbClr val="CC0000"/>
                </a:solidFill>
                <a:latin typeface="华文楷体" panose="02010600040101010101" pitchFamily="2" charset="-122"/>
                <a:ea typeface="华文楷体" panose="02010600040101010101" pitchFamily="2" charset="-122"/>
              </a:rPr>
              <a:t>：</a:t>
            </a:r>
          </a:p>
          <a:p>
            <a:pPr algn="l" eaLnBrk="1" hangingPunct="1">
              <a:lnSpc>
                <a:spcPct val="110000"/>
              </a:lnSpc>
              <a:spcBef>
                <a:spcPct val="0"/>
              </a:spcBef>
            </a:pPr>
            <a:r>
              <a:rPr kumimoji="0" lang="en-US" altLang="zh-CN" sz="2400" b="1" dirty="0" err="1">
                <a:latin typeface="Times New Roman" panose="02020603050405020304" pitchFamily="18" charset="0"/>
                <a:ea typeface="华文楷体" panose="02010600040101010101" pitchFamily="2" charset="-122"/>
                <a:cs typeface="Times New Roman" panose="02020603050405020304" pitchFamily="18" charset="0"/>
              </a:rPr>
              <a:t>int</a:t>
            </a:r>
            <a:r>
              <a:rPr kumimoji="0"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sz="2400" b="1" dirty="0" err="1" smtClean="0">
                <a:latin typeface="Times New Roman" panose="02020603050405020304" pitchFamily="18" charset="0"/>
                <a:ea typeface="华文楷体" panose="02010600040101010101" pitchFamily="2" charset="-122"/>
                <a:cs typeface="Times New Roman" panose="02020603050405020304" pitchFamily="18" charset="0"/>
              </a:rPr>
              <a:t>func</a:t>
            </a:r>
            <a:r>
              <a:rPr kumimoji="0"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a:t>
            </a:r>
            <a:r>
              <a:rPr kumimoji="0" lang="en-US" altLang="zh-CN" sz="2400" b="1" dirty="0" err="1">
                <a:latin typeface="Times New Roman" panose="02020603050405020304" pitchFamily="18" charset="0"/>
                <a:ea typeface="华文楷体" panose="02010600040101010101" pitchFamily="2" charset="-122"/>
                <a:cs typeface="Times New Roman" panose="02020603050405020304" pitchFamily="18" charset="0"/>
              </a:rPr>
              <a:t>int</a:t>
            </a:r>
            <a:r>
              <a:rPr kumimoji="0"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a:t>
            </a:r>
            <a:r>
              <a:rPr kumimoji="0"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ａ）  </a:t>
            </a:r>
            <a:r>
              <a:rPr lang="en-US" altLang="zh-CN" sz="2400" b="1" dirty="0" smtClean="0">
                <a:solidFill>
                  <a:srgbClr val="008000"/>
                </a:solidFill>
                <a:latin typeface="Times New Roman" panose="02020603050405020304" pitchFamily="18" charset="0"/>
                <a:ea typeface="华文楷体" panose="02010600040101010101" pitchFamily="2" charset="-122"/>
                <a:cs typeface="Times New Roman" panose="02020603050405020304" pitchFamily="18" charset="0"/>
              </a:rPr>
              <a:t>/</a:t>
            </a:r>
            <a:r>
              <a:rPr kumimoji="0" lang="zh-CN" altLang="en-US" sz="2400" b="1" dirty="0" smtClean="0">
                <a:solidFill>
                  <a:srgbClr val="008000"/>
                </a:solidFill>
                <a:latin typeface="Times New Roman" panose="02020603050405020304" pitchFamily="18" charset="0"/>
                <a:ea typeface="华文楷体" panose="02010600040101010101" pitchFamily="2" charset="-122"/>
                <a:cs typeface="Times New Roman" panose="02020603050405020304" pitchFamily="18" charset="0"/>
              </a:rPr>
              <a:t>*</a:t>
            </a:r>
            <a:r>
              <a:rPr kumimoji="0" lang="zh-CN" altLang="en-US" sz="2400" b="1" dirty="0">
                <a:solidFill>
                  <a:srgbClr val="008000"/>
                </a:solidFill>
                <a:latin typeface="Times New Roman" panose="02020603050405020304" pitchFamily="18" charset="0"/>
                <a:ea typeface="华文楷体" panose="02010600040101010101" pitchFamily="2" charset="-122"/>
                <a:cs typeface="Times New Roman" panose="02020603050405020304" pitchFamily="18" charset="0"/>
              </a:rPr>
              <a:t>定义</a:t>
            </a:r>
            <a:r>
              <a:rPr kumimoji="0" lang="en-US" altLang="zh-CN" sz="2400" b="1" dirty="0">
                <a:solidFill>
                  <a:srgbClr val="008000"/>
                </a:solidFill>
                <a:latin typeface="Times New Roman" panose="02020603050405020304" pitchFamily="18" charset="0"/>
                <a:ea typeface="华文楷体" panose="02010600040101010101" pitchFamily="2" charset="-122"/>
                <a:cs typeface="Times New Roman" panose="02020603050405020304" pitchFamily="18" charset="0"/>
              </a:rPr>
              <a:t>f</a:t>
            </a:r>
            <a:r>
              <a:rPr kumimoji="0" lang="zh-CN" altLang="en-US" sz="2400" b="1" dirty="0">
                <a:solidFill>
                  <a:srgbClr val="008000"/>
                </a:solidFill>
                <a:latin typeface="Times New Roman" panose="02020603050405020304" pitchFamily="18" charset="0"/>
                <a:ea typeface="华文楷体" panose="02010600040101010101" pitchFamily="2" charset="-122"/>
                <a:cs typeface="Times New Roman" panose="02020603050405020304" pitchFamily="18" charset="0"/>
              </a:rPr>
              <a:t>函数，ａ为形参 </a:t>
            </a:r>
            <a:r>
              <a:rPr kumimoji="0" lang="zh-CN" altLang="en-US" sz="2400" b="1" dirty="0" smtClean="0">
                <a:solidFill>
                  <a:srgbClr val="008000"/>
                </a:solidFill>
                <a:latin typeface="Times New Roman" panose="02020603050405020304" pitchFamily="18" charset="0"/>
                <a:ea typeface="华文楷体" panose="02010600040101010101" pitchFamily="2" charset="-122"/>
                <a:cs typeface="Times New Roman" panose="02020603050405020304" pitchFamily="18" charset="0"/>
              </a:rPr>
              <a:t>*</a:t>
            </a:r>
            <a:r>
              <a:rPr kumimoji="0" lang="en-US" altLang="zh-CN" sz="2400" b="1" dirty="0" smtClean="0">
                <a:solidFill>
                  <a:srgbClr val="008000"/>
                </a:solidFill>
                <a:latin typeface="Times New Roman" panose="02020603050405020304" pitchFamily="18" charset="0"/>
                <a:ea typeface="华文楷体" panose="02010600040101010101" pitchFamily="2" charset="-122"/>
                <a:cs typeface="Times New Roman" panose="02020603050405020304" pitchFamily="18" charset="0"/>
              </a:rPr>
              <a:t>/</a:t>
            </a:r>
            <a:endParaRPr kumimoji="0" lang="zh-CN" altLang="en-US" sz="2400" b="1" dirty="0">
              <a:solidFill>
                <a:srgbClr val="008000"/>
              </a:solidFill>
              <a:latin typeface="Times New Roman" panose="02020603050405020304" pitchFamily="18" charset="0"/>
              <a:ea typeface="华文楷体" panose="02010600040101010101" pitchFamily="2" charset="-122"/>
              <a:cs typeface="Times New Roman" panose="02020603050405020304" pitchFamily="18" charset="0"/>
            </a:endParaRPr>
          </a:p>
          <a:p>
            <a:pPr algn="l" eaLnBrk="1" hangingPunct="1">
              <a:lnSpc>
                <a:spcPct val="110000"/>
              </a:lnSpc>
              <a:spcBef>
                <a:spcPct val="0"/>
              </a:spcBef>
            </a:pPr>
            <a:r>
              <a:rPr kumimoji="0"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a:t>
            </a:r>
            <a:endParaRPr kumimoji="0"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endParaRPr>
          </a:p>
          <a:p>
            <a:pPr algn="l" eaLnBrk="1" hangingPunct="1">
              <a:lnSpc>
                <a:spcPct val="110000"/>
              </a:lnSpc>
              <a:spcBef>
                <a:spcPct val="0"/>
              </a:spcBef>
            </a:pPr>
            <a:r>
              <a:rPr kumimoji="0"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      auto  </a:t>
            </a:r>
            <a:r>
              <a:rPr kumimoji="0" lang="en-US" altLang="zh-CN" sz="2400" b="1" dirty="0" err="1">
                <a:latin typeface="Times New Roman" panose="02020603050405020304" pitchFamily="18" charset="0"/>
                <a:ea typeface="华文楷体" panose="02010600040101010101" pitchFamily="2" charset="-122"/>
                <a:cs typeface="Times New Roman" panose="02020603050405020304" pitchFamily="18" charset="0"/>
              </a:rPr>
              <a:t>int</a:t>
            </a:r>
            <a:r>
              <a:rPr kumimoji="0"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a:t>
            </a:r>
            <a:r>
              <a:rPr kumimoji="0"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ｂ，ｃ＝３；</a:t>
            </a:r>
            <a:r>
              <a:rPr kumimoji="0" lang="en-US" altLang="zh-CN" sz="2400" b="1" dirty="0">
                <a:solidFill>
                  <a:srgbClr val="008000"/>
                </a:solidFill>
                <a:latin typeface="Times New Roman" panose="02020603050405020304" pitchFamily="18" charset="0"/>
                <a:ea typeface="华文楷体" panose="02010600040101010101" pitchFamily="2" charset="-122"/>
                <a:cs typeface="Times New Roman" panose="02020603050405020304" pitchFamily="18" charset="0"/>
              </a:rPr>
              <a:t>/*</a:t>
            </a:r>
            <a:r>
              <a:rPr kumimoji="0" lang="zh-CN" altLang="en-US" sz="2400" b="1" dirty="0">
                <a:solidFill>
                  <a:srgbClr val="008000"/>
                </a:solidFill>
                <a:latin typeface="Times New Roman" panose="02020603050405020304" pitchFamily="18" charset="0"/>
                <a:ea typeface="华文楷体" panose="02010600040101010101" pitchFamily="2" charset="-122"/>
                <a:cs typeface="Times New Roman" panose="02020603050405020304" pitchFamily="18" charset="0"/>
              </a:rPr>
              <a:t>定义ｂ、ｃ为自动变量 </a:t>
            </a:r>
            <a:r>
              <a:rPr kumimoji="0" lang="zh-CN" altLang="en-US" sz="2400" b="1" dirty="0" smtClean="0">
                <a:solidFill>
                  <a:srgbClr val="008000"/>
                </a:solidFill>
                <a:latin typeface="Times New Roman" panose="02020603050405020304" pitchFamily="18" charset="0"/>
                <a:ea typeface="华文楷体" panose="02010600040101010101" pitchFamily="2" charset="-122"/>
                <a:cs typeface="Times New Roman" panose="02020603050405020304" pitchFamily="18" charset="0"/>
              </a:rPr>
              <a:t>*</a:t>
            </a:r>
            <a:r>
              <a:rPr kumimoji="0" lang="en-US" altLang="zh-CN" sz="2400" b="1" dirty="0" smtClean="0">
                <a:solidFill>
                  <a:srgbClr val="008000"/>
                </a:solidFill>
                <a:latin typeface="Times New Roman" panose="02020603050405020304" pitchFamily="18" charset="0"/>
                <a:ea typeface="华文楷体" panose="02010600040101010101" pitchFamily="2" charset="-122"/>
                <a:cs typeface="Times New Roman" panose="02020603050405020304" pitchFamily="18" charset="0"/>
              </a:rPr>
              <a:t>/</a:t>
            </a:r>
            <a:endParaRPr kumimoji="0" lang="zh-CN" altLang="en-US" sz="2400" b="1" dirty="0">
              <a:solidFill>
                <a:srgbClr val="008000"/>
              </a:solidFill>
              <a:latin typeface="Times New Roman" panose="02020603050405020304" pitchFamily="18" charset="0"/>
              <a:ea typeface="华文楷体" panose="02010600040101010101" pitchFamily="2" charset="-122"/>
              <a:cs typeface="Times New Roman" panose="02020603050405020304" pitchFamily="18" charset="0"/>
            </a:endParaRPr>
          </a:p>
          <a:p>
            <a:pPr algn="l" eaLnBrk="1" hangingPunct="1">
              <a:lnSpc>
                <a:spcPct val="110000"/>
              </a:lnSpc>
              <a:spcBef>
                <a:spcPct val="0"/>
              </a:spcBef>
            </a:pPr>
            <a:r>
              <a:rPr kumimoji="0"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　</a:t>
            </a:r>
            <a:r>
              <a:rPr kumimoji="0"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 </a:t>
            </a:r>
          </a:p>
          <a:p>
            <a:pPr algn="l" eaLnBrk="1" hangingPunct="1">
              <a:lnSpc>
                <a:spcPct val="110000"/>
              </a:lnSpc>
              <a:spcBef>
                <a:spcPct val="0"/>
              </a:spcBef>
            </a:pPr>
            <a:r>
              <a:rPr kumimoji="0"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a:t>
            </a:r>
            <a:endParaRPr kumimoji="0" lang="zh-CN" altLang="en-US" sz="2400" b="1"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1" name="Text Box 7"/>
          <p:cNvSpPr txBox="1">
            <a:spLocks noChangeArrowheads="1"/>
          </p:cNvSpPr>
          <p:nvPr/>
        </p:nvSpPr>
        <p:spPr bwMode="auto">
          <a:xfrm>
            <a:off x="441973" y="5079371"/>
            <a:ext cx="8137599" cy="131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1" hangingPunct="1">
              <a:lnSpc>
                <a:spcPct val="110000"/>
              </a:lnSpc>
              <a:spcBef>
                <a:spcPct val="0"/>
              </a:spcBef>
            </a:pPr>
            <a:r>
              <a:rPr lang="zh-CN" altLang="en-US" sz="2400" b="1" dirty="0">
                <a:solidFill>
                  <a:srgbClr val="CC0000"/>
                </a:solidFill>
                <a:latin typeface="华文楷体" panose="02010600040101010101" pitchFamily="2" charset="-122"/>
                <a:ea typeface="华文楷体" panose="02010600040101010101" pitchFamily="2" charset="-122"/>
              </a:rPr>
              <a:t>注</a:t>
            </a:r>
            <a:r>
              <a:rPr kumimoji="0" lang="zh-CN" altLang="en-US" sz="2400" b="1" dirty="0" smtClean="0">
                <a:solidFill>
                  <a:srgbClr val="CC0000"/>
                </a:solidFill>
                <a:latin typeface="华文楷体" panose="02010600040101010101" pitchFamily="2" charset="-122"/>
                <a:ea typeface="华文楷体" panose="02010600040101010101" pitchFamily="2" charset="-122"/>
              </a:rPr>
              <a:t>：</a:t>
            </a:r>
            <a:r>
              <a:rPr kumimoji="0" lang="en-US" altLang="zh-CN" sz="2400" b="1" dirty="0" smtClean="0">
                <a:solidFill>
                  <a:srgbClr val="CC0000"/>
                </a:solidFill>
                <a:latin typeface="华文楷体" panose="02010600040101010101" pitchFamily="2" charset="-122"/>
                <a:ea typeface="华文楷体" panose="02010600040101010101" pitchFamily="2" charset="-122"/>
              </a:rPr>
              <a:t>auto</a:t>
            </a:r>
            <a:r>
              <a:rPr kumimoji="0" lang="zh-CN" altLang="en-US" sz="2400" b="1" dirty="0" smtClean="0">
                <a:solidFill>
                  <a:srgbClr val="CC0000"/>
                </a:solidFill>
                <a:latin typeface="华文楷体" panose="02010600040101010101" pitchFamily="2" charset="-122"/>
                <a:ea typeface="华文楷体" panose="02010600040101010101" pitchFamily="2" charset="-122"/>
              </a:rPr>
              <a:t>关键字可以省略</a:t>
            </a:r>
            <a:endParaRPr kumimoji="0" lang="zh-CN" altLang="en-US" sz="2400" b="1" dirty="0">
              <a:solidFill>
                <a:srgbClr val="CC0000"/>
              </a:solidFill>
              <a:latin typeface="华文楷体" panose="02010600040101010101" pitchFamily="2" charset="-122"/>
              <a:ea typeface="华文楷体" panose="02010600040101010101" pitchFamily="2" charset="-122"/>
            </a:endParaRPr>
          </a:p>
          <a:p>
            <a:pPr algn="l" eaLnBrk="1" hangingPunct="1">
              <a:lnSpc>
                <a:spcPct val="110000"/>
              </a:lnSpc>
              <a:spcBef>
                <a:spcPct val="0"/>
              </a:spcBef>
            </a:pPr>
            <a:r>
              <a:rPr kumimoji="0"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auto      </a:t>
            </a:r>
            <a:r>
              <a:rPr kumimoji="0" lang="en-US" altLang="zh-CN" sz="2400" b="1" dirty="0" err="1" smtClean="0">
                <a:latin typeface="Times New Roman" panose="02020603050405020304" pitchFamily="18" charset="0"/>
                <a:ea typeface="华文楷体" panose="02010600040101010101" pitchFamily="2" charset="-122"/>
                <a:cs typeface="Times New Roman" panose="02020603050405020304" pitchFamily="18" charset="0"/>
              </a:rPr>
              <a:t>int</a:t>
            </a:r>
            <a:r>
              <a:rPr kumimoji="0"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kumimoji="0"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ｂ，ｃ＝３</a:t>
            </a:r>
            <a:r>
              <a:rPr kumimoji="0"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a:t>
            </a:r>
            <a:endParaRPr kumimoji="0"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endParaRPr>
          </a:p>
          <a:p>
            <a:pPr>
              <a:lnSpc>
                <a:spcPct val="110000"/>
              </a:lnSpc>
            </a:pPr>
            <a:r>
              <a:rPr kumimoji="0"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等价于 </a:t>
            </a:r>
            <a:r>
              <a:rPr lang="en-US" altLang="zh-CN" sz="2400" b="1"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ｂ，ｃ＝３；</a:t>
            </a:r>
            <a:endParaRPr kumimoji="0" lang="zh-CN" altLang="en-US" sz="2400" b="1"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354175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zh-CN" altLang="en-US" sz="2800" dirty="0" smtClean="0"/>
              <a:t>函数</a:t>
            </a:r>
            <a:endParaRPr lang="zh-CN" altLang="en-US" sz="2800" dirty="0"/>
          </a:p>
        </p:txBody>
      </p:sp>
      <p:grpSp>
        <p:nvGrpSpPr>
          <p:cNvPr id="9" name="Group 199"/>
          <p:cNvGrpSpPr>
            <a:grpSpLocks/>
          </p:cNvGrpSpPr>
          <p:nvPr/>
        </p:nvGrpSpPr>
        <p:grpSpPr bwMode="auto">
          <a:xfrm>
            <a:off x="1835150" y="1972791"/>
            <a:ext cx="5410200" cy="665162"/>
            <a:chOff x="1152" y="1275"/>
            <a:chExt cx="3408" cy="419"/>
          </a:xfrm>
        </p:grpSpPr>
        <p:grpSp>
          <p:nvGrpSpPr>
            <p:cNvPr id="11" name="Group 200"/>
            <p:cNvGrpSpPr>
              <a:grpSpLocks/>
            </p:cNvGrpSpPr>
            <p:nvPr/>
          </p:nvGrpSpPr>
          <p:grpSpPr bwMode="auto">
            <a:xfrm>
              <a:off x="1152" y="1275"/>
              <a:ext cx="480" cy="419"/>
              <a:chOff x="1110" y="2656"/>
              <a:chExt cx="1549" cy="1351"/>
            </a:xfrm>
          </p:grpSpPr>
          <p:sp>
            <p:nvSpPr>
              <p:cNvPr id="15" name="AutoShape 201"/>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6" name="AutoShape 202"/>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7" name="AutoShape 203"/>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4181"/>
                  </a:solidFill>
                  <a:effectLst/>
                  <a:uLnTx/>
                  <a:uFillTx/>
                  <a:latin typeface="华文楷体" panose="02010600040101010101" pitchFamily="2" charset="-122"/>
                  <a:ea typeface="华文楷体" panose="02010600040101010101" pitchFamily="2" charset="-122"/>
                </a:endParaRPr>
              </a:p>
            </p:txBody>
          </p:sp>
        </p:grpSp>
        <p:sp>
          <p:nvSpPr>
            <p:cNvPr id="12" name="Line 204"/>
            <p:cNvSpPr>
              <a:spLocks noChangeShapeType="1"/>
            </p:cNvSpPr>
            <p:nvPr/>
          </p:nvSpPr>
          <p:spPr bwMode="auto">
            <a:xfrm>
              <a:off x="1536" y="1659"/>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3" name="Text Box 205"/>
            <p:cNvSpPr txBox="1">
              <a:spLocks noChangeArrowheads="1"/>
            </p:cNvSpPr>
            <p:nvPr/>
          </p:nvSpPr>
          <p:spPr bwMode="auto">
            <a:xfrm>
              <a:off x="2377" y="1323"/>
              <a:ext cx="1473" cy="330"/>
            </a:xfrm>
            <a:prstGeom prst="rect">
              <a:avLst/>
            </a:prstGeom>
            <a:noFill/>
            <a:ln w="9525" algn="ctr">
              <a:no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2800" dirty="0">
                  <a:solidFill>
                    <a:srgbClr val="000000"/>
                  </a:solidFill>
                  <a:ea typeface="华文楷体" panose="02010600040101010101" pitchFamily="2" charset="-122"/>
                  <a:cs typeface="Times New Roman" panose="02020603050405020304" pitchFamily="18" charset="0"/>
                </a:rPr>
                <a:t>变量的作用域</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4" name="Text Box 206"/>
            <p:cNvSpPr txBox="1">
              <a:spLocks noChangeArrowheads="1"/>
            </p:cNvSpPr>
            <p:nvPr/>
          </p:nvSpPr>
          <p:spPr bwMode="gray">
            <a:xfrm>
              <a:off x="1276" y="1337"/>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1</a:t>
              </a:r>
            </a:p>
          </p:txBody>
        </p:sp>
      </p:grpSp>
      <p:grpSp>
        <p:nvGrpSpPr>
          <p:cNvPr id="18" name="Group 207"/>
          <p:cNvGrpSpPr>
            <a:grpSpLocks/>
          </p:cNvGrpSpPr>
          <p:nvPr/>
        </p:nvGrpSpPr>
        <p:grpSpPr bwMode="auto">
          <a:xfrm>
            <a:off x="1835150" y="2907828"/>
            <a:ext cx="5410200" cy="665163"/>
            <a:chOff x="1152" y="1851"/>
            <a:chExt cx="3408" cy="419"/>
          </a:xfrm>
        </p:grpSpPr>
        <p:grpSp>
          <p:nvGrpSpPr>
            <p:cNvPr id="19" name="Group 208"/>
            <p:cNvGrpSpPr>
              <a:grpSpLocks/>
            </p:cNvGrpSpPr>
            <p:nvPr/>
          </p:nvGrpSpPr>
          <p:grpSpPr bwMode="auto">
            <a:xfrm>
              <a:off x="1152" y="1851"/>
              <a:ext cx="480" cy="419"/>
              <a:chOff x="3174" y="2656"/>
              <a:chExt cx="1549" cy="1351"/>
            </a:xfrm>
          </p:grpSpPr>
          <p:sp>
            <p:nvSpPr>
              <p:cNvPr id="23" name="AutoShape 209"/>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4" name="AutoShape 210"/>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5" name="AutoShape 211"/>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0" name="Line 212"/>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1" name="Text Box 213"/>
            <p:cNvSpPr txBox="1">
              <a:spLocks noChangeArrowheads="1"/>
            </p:cNvSpPr>
            <p:nvPr/>
          </p:nvSpPr>
          <p:spPr bwMode="auto">
            <a:xfrm>
              <a:off x="1881" y="1887"/>
              <a:ext cx="266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2800" dirty="0">
                  <a:solidFill>
                    <a:srgbClr val="000000"/>
                  </a:solidFill>
                  <a:ea typeface="华文楷体" panose="02010600040101010101" pitchFamily="2" charset="-122"/>
                  <a:cs typeface="Times New Roman" panose="02020603050405020304" pitchFamily="18" charset="0"/>
                </a:rPr>
                <a:t>变量的存储方式和生存期 </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22" name="Text Box 214"/>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2</a:t>
              </a:r>
            </a:p>
          </p:txBody>
        </p:sp>
      </p:grpSp>
      <p:grpSp>
        <p:nvGrpSpPr>
          <p:cNvPr id="26" name="Group 215"/>
          <p:cNvGrpSpPr>
            <a:grpSpLocks/>
          </p:cNvGrpSpPr>
          <p:nvPr/>
        </p:nvGrpSpPr>
        <p:grpSpPr bwMode="auto">
          <a:xfrm>
            <a:off x="1835150" y="3844453"/>
            <a:ext cx="5410200" cy="665163"/>
            <a:chOff x="1152" y="2413"/>
            <a:chExt cx="3408" cy="419"/>
          </a:xfrm>
        </p:grpSpPr>
        <p:grpSp>
          <p:nvGrpSpPr>
            <p:cNvPr id="27" name="Group 216"/>
            <p:cNvGrpSpPr>
              <a:grpSpLocks/>
            </p:cNvGrpSpPr>
            <p:nvPr/>
          </p:nvGrpSpPr>
          <p:grpSpPr bwMode="auto">
            <a:xfrm>
              <a:off x="1152" y="2413"/>
              <a:ext cx="480" cy="419"/>
              <a:chOff x="1110" y="2656"/>
              <a:chExt cx="1549" cy="1351"/>
            </a:xfrm>
          </p:grpSpPr>
          <p:sp>
            <p:nvSpPr>
              <p:cNvPr id="31" name="AutoShape 217"/>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2" name="AutoShape 218"/>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3" name="AutoShape 219"/>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8" name="Line 220"/>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9" name="Text Box 221"/>
            <p:cNvSpPr txBox="1">
              <a:spLocks noChangeArrowheads="1"/>
            </p:cNvSpPr>
            <p:nvPr/>
          </p:nvSpPr>
          <p:spPr bwMode="auto">
            <a:xfrm>
              <a:off x="2045" y="2461"/>
              <a:ext cx="220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2800" dirty="0">
                  <a:solidFill>
                    <a:srgbClr val="000000"/>
                  </a:solidFill>
                  <a:ea typeface="华文楷体" panose="02010600040101010101" pitchFamily="2" charset="-122"/>
                  <a:cs typeface="Times New Roman" panose="02020603050405020304" pitchFamily="18" charset="0"/>
                </a:rPr>
                <a:t>内部函数和外部函数 </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30" name="Text Box 222"/>
            <p:cNvSpPr txBox="1">
              <a:spLocks noChangeArrowheads="1"/>
            </p:cNvSpPr>
            <p:nvPr/>
          </p:nvSpPr>
          <p:spPr bwMode="gray">
            <a:xfrm>
              <a:off x="1276" y="2475"/>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3</a:t>
              </a:r>
            </a:p>
          </p:txBody>
        </p:sp>
      </p:grpSp>
      <p:grpSp>
        <p:nvGrpSpPr>
          <p:cNvPr id="42" name="Group 271"/>
          <p:cNvGrpSpPr>
            <a:grpSpLocks/>
          </p:cNvGrpSpPr>
          <p:nvPr/>
        </p:nvGrpSpPr>
        <p:grpSpPr bwMode="auto">
          <a:xfrm>
            <a:off x="1835150" y="4708053"/>
            <a:ext cx="5410200" cy="665163"/>
            <a:chOff x="1152" y="1851"/>
            <a:chExt cx="3408" cy="419"/>
          </a:xfrm>
        </p:grpSpPr>
        <p:grpSp>
          <p:nvGrpSpPr>
            <p:cNvPr id="43" name="Group 272"/>
            <p:cNvGrpSpPr>
              <a:grpSpLocks/>
            </p:cNvGrpSpPr>
            <p:nvPr/>
          </p:nvGrpSpPr>
          <p:grpSpPr bwMode="auto">
            <a:xfrm>
              <a:off x="1152" y="1851"/>
              <a:ext cx="480" cy="419"/>
              <a:chOff x="3174" y="2656"/>
              <a:chExt cx="1549" cy="1351"/>
            </a:xfrm>
          </p:grpSpPr>
          <p:sp>
            <p:nvSpPr>
              <p:cNvPr id="47" name="AutoShape 273"/>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8" name="AutoShape 274"/>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9" name="AutoShape 275"/>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44" name="Line 276"/>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5" name="Text Box 277"/>
            <p:cNvSpPr txBox="1">
              <a:spLocks noChangeArrowheads="1"/>
            </p:cNvSpPr>
            <p:nvPr/>
          </p:nvSpPr>
          <p:spPr bwMode="auto">
            <a:xfrm>
              <a:off x="2045" y="1885"/>
              <a:ext cx="175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2800" dirty="0">
                  <a:solidFill>
                    <a:srgbClr val="000000"/>
                  </a:solidFill>
                  <a:ea typeface="华文楷体" panose="02010600040101010101" pitchFamily="2" charset="-122"/>
                  <a:cs typeface="Times New Roman" panose="02020603050405020304" pitchFamily="18" charset="0"/>
                </a:rPr>
                <a:t>函数的嵌套调用 </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46" name="Text Box 278"/>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4</a:t>
              </a:r>
            </a:p>
          </p:txBody>
        </p:sp>
      </p:grpSp>
      <p:sp>
        <p:nvSpPr>
          <p:cNvPr id="2" name="灯片编号占位符 1"/>
          <p:cNvSpPr>
            <a:spLocks noGrp="1"/>
          </p:cNvSpPr>
          <p:nvPr>
            <p:ph type="sldNum" sz="quarter" idx="12"/>
          </p:nvPr>
        </p:nvSpPr>
        <p:spPr/>
        <p:txBody>
          <a:bodyPr/>
          <a:lstStyle/>
          <a:p>
            <a:fld id="{B9C957E8-67D0-4D6B-9E2E-E0F6059B356C}" type="slidenum">
              <a:rPr lang="en-US" altLang="zh-CN" smtClean="0"/>
              <a:pPr/>
              <a:t>2</a:t>
            </a:fld>
            <a:endParaRPr lang="en-US" altLang="zh-CN"/>
          </a:p>
        </p:txBody>
      </p:sp>
      <p:grpSp>
        <p:nvGrpSpPr>
          <p:cNvPr id="53" name="Group 215"/>
          <p:cNvGrpSpPr>
            <a:grpSpLocks/>
          </p:cNvGrpSpPr>
          <p:nvPr/>
        </p:nvGrpSpPr>
        <p:grpSpPr bwMode="auto">
          <a:xfrm>
            <a:off x="1835150" y="5580241"/>
            <a:ext cx="5410200" cy="665163"/>
            <a:chOff x="1152" y="2413"/>
            <a:chExt cx="3408" cy="419"/>
          </a:xfrm>
        </p:grpSpPr>
        <p:grpSp>
          <p:nvGrpSpPr>
            <p:cNvPr id="54" name="Group 216"/>
            <p:cNvGrpSpPr>
              <a:grpSpLocks/>
            </p:cNvGrpSpPr>
            <p:nvPr/>
          </p:nvGrpSpPr>
          <p:grpSpPr bwMode="auto">
            <a:xfrm>
              <a:off x="1152" y="2413"/>
              <a:ext cx="480" cy="419"/>
              <a:chOff x="1110" y="2656"/>
              <a:chExt cx="1549" cy="1351"/>
            </a:xfrm>
          </p:grpSpPr>
          <p:sp>
            <p:nvSpPr>
              <p:cNvPr id="58" name="AutoShape 217"/>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59" name="AutoShape 218"/>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60" name="AutoShape 219"/>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55" name="Line 220"/>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56" name="Text Box 221"/>
            <p:cNvSpPr txBox="1">
              <a:spLocks noChangeArrowheads="1"/>
            </p:cNvSpPr>
            <p:nvPr/>
          </p:nvSpPr>
          <p:spPr bwMode="auto">
            <a:xfrm>
              <a:off x="2350" y="2447"/>
              <a:ext cx="124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2800" dirty="0" smtClean="0">
                  <a:solidFill>
                    <a:srgbClr val="000000"/>
                  </a:solidFill>
                  <a:ea typeface="华文楷体" panose="02010600040101010101" pitchFamily="2" charset="-122"/>
                  <a:cs typeface="Times New Roman" panose="02020603050405020304" pitchFamily="18" charset="0"/>
                </a:rPr>
                <a:t>函数的递归</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57" name="Text Box 222"/>
            <p:cNvSpPr txBox="1">
              <a:spLocks noChangeArrowheads="1"/>
            </p:cNvSpPr>
            <p:nvPr/>
          </p:nvSpPr>
          <p:spPr bwMode="gray">
            <a:xfrm>
              <a:off x="1276" y="2475"/>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5</a:t>
              </a:r>
              <a:endPar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grpSp>
    </p:spTree>
    <p:extLst>
      <p:ext uri="{BB962C8B-B14F-4D97-AF65-F5344CB8AC3E}">
        <p14:creationId xmlns:p14="http://schemas.microsoft.com/office/powerpoint/2010/main" val="2822049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fade">
                                      <p:cBhvr>
                                        <p:cTn id="23" dur="500"/>
                                        <p:tgtEl>
                                          <p:spTgt spid="5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18"/>
                                        </p:tgtEl>
                                      </p:cBhvr>
                                    </p:animEffect>
                                    <p:set>
                                      <p:cBhvr>
                                        <p:cTn id="31" dur="1" fill="hold">
                                          <p:stCondLst>
                                            <p:cond delay="499"/>
                                          </p:stCondLst>
                                        </p:cTn>
                                        <p:tgtEl>
                                          <p:spTgt spid="18"/>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26"/>
                                        </p:tgtEl>
                                      </p:cBhvr>
                                    </p:animEffect>
                                    <p:set>
                                      <p:cBhvr>
                                        <p:cTn id="34" dur="1" fill="hold">
                                          <p:stCondLst>
                                            <p:cond delay="499"/>
                                          </p:stCondLst>
                                        </p:cTn>
                                        <p:tgtEl>
                                          <p:spTgt spid="26"/>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42"/>
                                        </p:tgtEl>
                                      </p:cBhvr>
                                    </p:animEffect>
                                    <p:set>
                                      <p:cBhvr>
                                        <p:cTn id="37" dur="1" fill="hold">
                                          <p:stCondLst>
                                            <p:cond delay="499"/>
                                          </p:stCondLst>
                                        </p:cTn>
                                        <p:tgtEl>
                                          <p:spTgt spid="42"/>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53"/>
                                        </p:tgtEl>
                                      </p:cBhvr>
                                    </p:animEffect>
                                    <p:set>
                                      <p:cBhvr>
                                        <p:cTn id="40" dur="1" fill="hold">
                                          <p:stCondLst>
                                            <p:cond delay="499"/>
                                          </p:stCondLst>
                                        </p:cTn>
                                        <p:tgtEl>
                                          <p:spTgt spid="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变量的存储方式和生存期 </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20</a:t>
            </a:fld>
            <a:endParaRPr lang="en-US" altLang="zh-CN"/>
          </a:p>
        </p:txBody>
      </p:sp>
      <p:sp>
        <p:nvSpPr>
          <p:cNvPr id="8" name="矩形 7"/>
          <p:cNvSpPr/>
          <p:nvPr/>
        </p:nvSpPr>
        <p:spPr>
          <a:xfrm>
            <a:off x="446196" y="1720910"/>
            <a:ext cx="7942228" cy="677108"/>
          </a:xfrm>
          <a:prstGeom prst="rect">
            <a:avLst/>
          </a:prstGeom>
        </p:spPr>
        <p:txBody>
          <a:bodyPr wrap="square">
            <a:spAutoFit/>
          </a:bodyPr>
          <a:lstStyle/>
          <a:p>
            <a:pPr>
              <a:lnSpc>
                <a:spcPct val="150000"/>
              </a:lnSpc>
              <a:defRPr/>
            </a:pPr>
            <a:r>
              <a:rPr lang="zh-CN" altLang="en-US" sz="2800" b="1" dirty="0" smtClean="0">
                <a:latin typeface="华文楷体" panose="02010600040101010101" pitchFamily="2" charset="-122"/>
                <a:ea typeface="华文楷体" panose="02010600040101010101" pitchFamily="2" charset="-122"/>
              </a:rPr>
              <a:t>局部变量</a:t>
            </a:r>
            <a:r>
              <a:rPr lang="zh-CN" altLang="en-US" sz="2800" b="1" dirty="0">
                <a:latin typeface="华文楷体" panose="02010600040101010101" pitchFamily="2" charset="-122"/>
                <a:ea typeface="华文楷体" panose="02010600040101010101" pitchFamily="2" charset="-122"/>
              </a:rPr>
              <a:t>的存储</a:t>
            </a:r>
            <a:r>
              <a:rPr lang="zh-CN" altLang="en-US" sz="2800" b="1" dirty="0" smtClean="0">
                <a:latin typeface="华文楷体" panose="02010600040101010101" pitchFamily="2" charset="-122"/>
                <a:ea typeface="华文楷体" panose="02010600040101010101" pitchFamily="2" charset="-122"/>
              </a:rPr>
              <a:t>类别</a:t>
            </a:r>
            <a:endParaRPr lang="en-US" altLang="zh-CN" sz="2800" b="1" dirty="0" smtClean="0">
              <a:latin typeface="华文楷体" panose="02010600040101010101" pitchFamily="2" charset="-122"/>
              <a:ea typeface="华文楷体" panose="02010600040101010101" pitchFamily="2" charset="-122"/>
            </a:endParaRPr>
          </a:p>
        </p:txBody>
      </p:sp>
      <p:sp>
        <p:nvSpPr>
          <p:cNvPr id="9" name="Text Box 7"/>
          <p:cNvSpPr txBox="1">
            <a:spLocks noChangeArrowheads="1"/>
          </p:cNvSpPr>
          <p:nvPr/>
        </p:nvSpPr>
        <p:spPr bwMode="auto">
          <a:xfrm>
            <a:off x="441973" y="2427741"/>
            <a:ext cx="8137599"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en-US" altLang="zh-CN" sz="2400" dirty="0">
                <a:latin typeface="华文楷体" panose="02010600040101010101" pitchFamily="2" charset="-122"/>
                <a:ea typeface="华文楷体" panose="02010600040101010101" pitchFamily="2" charset="-122"/>
              </a:rPr>
              <a:t>2. </a:t>
            </a:r>
            <a:r>
              <a:rPr lang="zh-CN" altLang="en-US" sz="2400" b="1" dirty="0">
                <a:solidFill>
                  <a:srgbClr val="0000FF"/>
                </a:solidFill>
                <a:latin typeface="华文楷体" panose="02010600040101010101" pitchFamily="2" charset="-122"/>
                <a:ea typeface="华文楷体" panose="02010600040101010101" pitchFamily="2" charset="-122"/>
              </a:rPr>
              <a:t>静态</a:t>
            </a:r>
            <a:r>
              <a:rPr lang="zh-CN" altLang="en-US" sz="2400" b="1" dirty="0" smtClean="0">
                <a:solidFill>
                  <a:srgbClr val="0000FF"/>
                </a:solidFill>
                <a:latin typeface="华文楷体" panose="02010600040101010101" pitchFamily="2" charset="-122"/>
                <a:ea typeface="华文楷体" panose="02010600040101010101" pitchFamily="2" charset="-122"/>
              </a:rPr>
              <a:t>局部变量 </a:t>
            </a:r>
            <a:r>
              <a:rPr lang="zh-CN" altLang="en-US" sz="2400" dirty="0" smtClean="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当函数中的局部变量的值在函数调用结束后不消失而保留原值时，该变量称为静态局部变量。用关键字</a:t>
            </a:r>
            <a:r>
              <a:rPr lang="en-US" altLang="zh-CN" sz="2400" dirty="0">
                <a:solidFill>
                  <a:srgbClr val="0000FF"/>
                </a:solidFill>
                <a:latin typeface="华文楷体" panose="02010600040101010101" pitchFamily="2" charset="-122"/>
                <a:ea typeface="华文楷体" panose="02010600040101010101" pitchFamily="2" charset="-122"/>
              </a:rPr>
              <a:t>static</a:t>
            </a:r>
            <a:r>
              <a:rPr lang="zh-CN" altLang="en-US" sz="2400" dirty="0">
                <a:latin typeface="华文楷体" panose="02010600040101010101" pitchFamily="2" charset="-122"/>
                <a:ea typeface="华文楷体" panose="02010600040101010101" pitchFamily="2" charset="-122"/>
              </a:rPr>
              <a:t>进行声明</a:t>
            </a:r>
            <a:r>
              <a:rPr lang="zh-CN" altLang="en-US" sz="2400" dirty="0" smtClean="0">
                <a:latin typeface="华文楷体" panose="02010600040101010101" pitchFamily="2" charset="-122"/>
                <a:ea typeface="华文楷体" panose="02010600040101010101" pitchFamily="2" charset="-122"/>
              </a:rPr>
              <a:t>。</a:t>
            </a:r>
            <a:endParaRPr lang="zh-CN" altLang="en-US"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840964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randombar(horizontal)">
                                      <p:cBhvr>
                                        <p:cTn id="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变量的存储方式和生存期 </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21</a:t>
            </a:fld>
            <a:endParaRPr lang="en-US" altLang="zh-CN"/>
          </a:p>
        </p:txBody>
      </p:sp>
      <p:sp>
        <p:nvSpPr>
          <p:cNvPr id="8" name="矩形 7"/>
          <p:cNvSpPr/>
          <p:nvPr/>
        </p:nvSpPr>
        <p:spPr>
          <a:xfrm>
            <a:off x="446196" y="1720910"/>
            <a:ext cx="7942228" cy="677108"/>
          </a:xfrm>
          <a:prstGeom prst="rect">
            <a:avLst/>
          </a:prstGeom>
        </p:spPr>
        <p:txBody>
          <a:bodyPr wrap="square">
            <a:spAutoFit/>
          </a:bodyPr>
          <a:lstStyle/>
          <a:p>
            <a:pPr>
              <a:lnSpc>
                <a:spcPct val="150000"/>
              </a:lnSpc>
              <a:defRPr/>
            </a:pPr>
            <a:r>
              <a:rPr lang="zh-CN" altLang="en-US" sz="2800" b="1" dirty="0" smtClean="0">
                <a:latin typeface="华文楷体" panose="02010600040101010101" pitchFamily="2" charset="-122"/>
                <a:ea typeface="华文楷体" panose="02010600040101010101" pitchFamily="2" charset="-122"/>
              </a:rPr>
              <a:t>局部变量</a:t>
            </a:r>
            <a:r>
              <a:rPr lang="zh-CN" altLang="en-US" sz="2800" b="1" dirty="0">
                <a:latin typeface="华文楷体" panose="02010600040101010101" pitchFamily="2" charset="-122"/>
                <a:ea typeface="华文楷体" panose="02010600040101010101" pitchFamily="2" charset="-122"/>
              </a:rPr>
              <a:t>的存储</a:t>
            </a:r>
            <a:r>
              <a:rPr lang="zh-CN" altLang="en-US" sz="2800" b="1" dirty="0" smtClean="0">
                <a:latin typeface="华文楷体" panose="02010600040101010101" pitchFamily="2" charset="-122"/>
                <a:ea typeface="华文楷体" panose="02010600040101010101" pitchFamily="2" charset="-122"/>
              </a:rPr>
              <a:t>类别</a:t>
            </a:r>
            <a:endParaRPr lang="en-US" altLang="zh-CN" sz="2800" b="1" dirty="0" smtClean="0">
              <a:latin typeface="华文楷体" panose="02010600040101010101" pitchFamily="2" charset="-122"/>
              <a:ea typeface="华文楷体" panose="02010600040101010101" pitchFamily="2" charset="-122"/>
            </a:endParaRPr>
          </a:p>
        </p:txBody>
      </p:sp>
      <p:sp>
        <p:nvSpPr>
          <p:cNvPr id="11" name="Text Box 4"/>
          <p:cNvSpPr txBox="1">
            <a:spLocks noChangeArrowheads="1"/>
          </p:cNvSpPr>
          <p:nvPr/>
        </p:nvSpPr>
        <p:spPr bwMode="auto">
          <a:xfrm>
            <a:off x="609518" y="2530125"/>
            <a:ext cx="3807792" cy="4237659"/>
          </a:xfrm>
          <a:prstGeom prst="rect">
            <a:avLst/>
          </a:prstGeom>
          <a:solidFill>
            <a:schemeClr val="accent5">
              <a:lumMod val="90000"/>
              <a:alpha val="50000"/>
            </a:schemeClr>
          </a:solidFill>
          <a:ln w="19050">
            <a:solidFill>
              <a:srgbClr val="004181"/>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zh-CN"/>
            </a:defPPr>
            <a:lvl1pPr>
              <a:spcBef>
                <a:spcPct val="50000"/>
              </a:spcBef>
              <a:defRPr kumimoji="1" sz="2400" b="1">
                <a:solidFill>
                  <a:schemeClr val="tx1"/>
                </a:solidFill>
              </a:defRPr>
            </a:lvl1pPr>
          </a:lstStyle>
          <a:p>
            <a:pPr>
              <a:spcBef>
                <a:spcPct val="0"/>
              </a:spcBef>
            </a:pPr>
            <a:r>
              <a:rPr kumimoji="0" lang="zh-CN" altLang="en-US"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例 </a:t>
            </a:r>
            <a:r>
              <a:rPr kumimoji="0" lang="zh-CN" altLang="en-US" dirty="0" smtClean="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0" lang="zh-CN" altLang="en-US" dirty="0" smtClean="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静态变量的改变方式。</a:t>
            </a:r>
            <a:endParaRPr kumimoji="0" lang="en-US" altLang="zh-CN" dirty="0" smtClean="0">
              <a:solidFill>
                <a:srgbClr val="0000FF"/>
              </a:solidFill>
              <a:latin typeface="Times New Roman" panose="02020603050405020304" pitchFamily="18" charset="0"/>
              <a:ea typeface="华文楷体" panose="02010600040101010101" pitchFamily="2" charset="-122"/>
              <a:cs typeface="Times New Roman" panose="02020603050405020304" pitchFamily="18" charset="0"/>
            </a:endParaRPr>
          </a:p>
          <a:p>
            <a:pPr>
              <a:spcBef>
                <a:spcPct val="0"/>
              </a:spcBef>
            </a:pPr>
            <a:endPar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endParaRPr>
          </a:p>
          <a:p>
            <a:pPr>
              <a:spcBef>
                <a:spcPct val="0"/>
              </a:spcBef>
            </a:pPr>
            <a:r>
              <a:rPr kumimoji="0" lang="en-US" altLang="zh-CN" dirty="0" err="1" smtClean="0">
                <a:latin typeface="Times New Roman" panose="02020603050405020304" pitchFamily="18" charset="0"/>
                <a:ea typeface="华文楷体" panose="02010600040101010101" pitchFamily="2" charset="-122"/>
                <a:cs typeface="Times New Roman" panose="02020603050405020304" pitchFamily="18" charset="0"/>
              </a:rPr>
              <a:t>int</a:t>
            </a: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dirty="0" err="1" smtClean="0">
                <a:latin typeface="Times New Roman" panose="02020603050405020304" pitchFamily="18" charset="0"/>
                <a:ea typeface="华文楷体" panose="02010600040101010101" pitchFamily="2" charset="-122"/>
                <a:cs typeface="Times New Roman" panose="02020603050405020304" pitchFamily="18" charset="0"/>
              </a:rPr>
              <a:t>func</a:t>
            </a: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a:t>
            </a:r>
            <a:r>
              <a:rPr kumimoji="0" lang="en-US" altLang="zh-CN" dirty="0" err="1" smtClean="0">
                <a:latin typeface="Times New Roman" panose="02020603050405020304" pitchFamily="18" charset="0"/>
                <a:ea typeface="华文楷体" panose="02010600040101010101" pitchFamily="2" charset="-122"/>
                <a:cs typeface="Times New Roman" panose="02020603050405020304" pitchFamily="18" charset="0"/>
              </a:rPr>
              <a:t>int</a:t>
            </a: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a)</a:t>
            </a:r>
          </a:p>
          <a:p>
            <a:pPr>
              <a:spcBef>
                <a:spcPct val="0"/>
              </a:spcBef>
            </a:pP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a:t>
            </a:r>
          </a:p>
          <a:p>
            <a:pPr>
              <a:spcBef>
                <a:spcPct val="0"/>
              </a:spcBef>
            </a:pP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dirty="0" err="1" smtClean="0">
                <a:latin typeface="Times New Roman" panose="02020603050405020304" pitchFamily="18" charset="0"/>
                <a:ea typeface="华文楷体" panose="02010600040101010101" pitchFamily="2" charset="-122"/>
                <a:cs typeface="Times New Roman" panose="02020603050405020304" pitchFamily="18" charset="0"/>
              </a:rPr>
              <a:t>int</a:t>
            </a: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b=0;</a:t>
            </a:r>
          </a:p>
          <a:p>
            <a:pPr>
              <a:spcBef>
                <a:spcPct val="0"/>
              </a:spcBef>
            </a:pP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static </a:t>
            </a:r>
            <a:r>
              <a:rPr kumimoji="0" lang="en-US" altLang="zh-CN" dirty="0" err="1" smtClean="0">
                <a:latin typeface="Times New Roman" panose="02020603050405020304" pitchFamily="18" charset="0"/>
                <a:ea typeface="华文楷体" panose="02010600040101010101" pitchFamily="2" charset="-122"/>
                <a:cs typeface="Times New Roman" panose="02020603050405020304" pitchFamily="18" charset="0"/>
              </a:rPr>
              <a:t>int</a:t>
            </a: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c=3;</a:t>
            </a:r>
          </a:p>
          <a:p>
            <a:pPr>
              <a:spcBef>
                <a:spcPct val="0"/>
              </a:spcBef>
            </a:pP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b++; </a:t>
            </a:r>
            <a:r>
              <a:rPr kumimoji="0" lang="en-US" altLang="zh-CN" dirty="0" err="1" smtClean="0">
                <a:latin typeface="Times New Roman" panose="02020603050405020304" pitchFamily="18" charset="0"/>
                <a:ea typeface="华文楷体" panose="02010600040101010101" pitchFamily="2" charset="-122"/>
                <a:cs typeface="Times New Roman" panose="02020603050405020304" pitchFamily="18" charset="0"/>
              </a:rPr>
              <a:t>c++</a:t>
            </a: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a:t>
            </a:r>
          </a:p>
          <a:p>
            <a:pPr>
              <a:spcBef>
                <a:spcPct val="0"/>
              </a:spcBef>
            </a:pP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return (</a:t>
            </a:r>
            <a:r>
              <a:rPr kumimoji="0" lang="en-US" altLang="zh-CN" dirty="0" err="1" smtClean="0">
                <a:latin typeface="Times New Roman" panose="02020603050405020304" pitchFamily="18" charset="0"/>
                <a:ea typeface="华文楷体" panose="02010600040101010101" pitchFamily="2" charset="-122"/>
                <a:cs typeface="Times New Roman" panose="02020603050405020304" pitchFamily="18" charset="0"/>
              </a:rPr>
              <a:t>a+b+c</a:t>
            </a: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a:t>
            </a:r>
            <a:endParaRPr kumimoji="0"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a:spcBef>
                <a:spcPct val="0"/>
              </a:spcBef>
            </a:pP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a:t>
            </a:r>
          </a:p>
          <a:p>
            <a:pPr>
              <a:spcBef>
                <a:spcPct val="0"/>
              </a:spcBef>
            </a:pPr>
            <a:endParaRPr kumimoji="0"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2" name="Text Box 4"/>
          <p:cNvSpPr txBox="1">
            <a:spLocks noChangeArrowheads="1"/>
          </p:cNvSpPr>
          <p:nvPr/>
        </p:nvSpPr>
        <p:spPr bwMode="auto">
          <a:xfrm>
            <a:off x="4644008" y="2514187"/>
            <a:ext cx="3960440" cy="4237659"/>
          </a:xfrm>
          <a:prstGeom prst="rect">
            <a:avLst/>
          </a:prstGeom>
          <a:solidFill>
            <a:schemeClr val="accent5">
              <a:lumMod val="90000"/>
              <a:alpha val="50000"/>
            </a:schemeClr>
          </a:solidFill>
          <a:ln w="19050">
            <a:solidFill>
              <a:srgbClr val="004181"/>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spcBef>
                <a:spcPct val="50000"/>
              </a:spcBef>
              <a:defRPr kumimoji="1" sz="2400" b="1">
                <a:solidFill>
                  <a:schemeClr val="tx1"/>
                </a:solidFill>
              </a:defRPr>
            </a:lvl1pPr>
          </a:lstStyle>
          <a:p>
            <a:pPr>
              <a:spcBef>
                <a:spcPct val="0"/>
              </a:spcBef>
            </a:pPr>
            <a:r>
              <a:rPr kumimoji="0" lang="en-US" altLang="zh-CN" dirty="0" err="1" smtClean="0">
                <a:latin typeface="Times New Roman" panose="02020603050405020304" pitchFamily="18" charset="0"/>
                <a:ea typeface="华文楷体" panose="02010600040101010101" pitchFamily="2" charset="-122"/>
                <a:cs typeface="Times New Roman" panose="02020603050405020304" pitchFamily="18" charset="0"/>
              </a:rPr>
              <a:t>int</a:t>
            </a:r>
            <a:r>
              <a:rPr kumimoji="0" lang="en-AU" altLang="zh-CN" dirty="0" smtClean="0">
                <a:latin typeface="Times New Roman" panose="02020603050405020304" pitchFamily="18" charset="0"/>
                <a:ea typeface="华文楷体" panose="02010600040101010101" pitchFamily="2" charset="-122"/>
                <a:cs typeface="Times New Roman" panose="02020603050405020304" pitchFamily="18" charset="0"/>
              </a:rPr>
              <a:t>  main</a:t>
            </a: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a:t>
            </a:r>
          </a:p>
          <a:p>
            <a:pPr>
              <a:spcBef>
                <a:spcPct val="0"/>
              </a:spcBef>
            </a:pP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a:t>
            </a:r>
          </a:p>
          <a:p>
            <a:pPr lvl="1"/>
            <a:r>
              <a:rPr kumimoji="0" lang="en-US" altLang="zh-CN" sz="2400" b="1" dirty="0" err="1"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int</a:t>
            </a:r>
            <a:r>
              <a:rPr kumimoji="0" lang="en-US" altLang="zh-CN" sz="24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a=2,i;</a:t>
            </a:r>
          </a:p>
          <a:p>
            <a:pPr lvl="1"/>
            <a:r>
              <a:rPr kumimoji="0" lang="en-US" altLang="zh-CN" sz="24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for(</a:t>
            </a:r>
            <a:r>
              <a:rPr kumimoji="0" lang="en-US" altLang="zh-CN" sz="2400" b="1" dirty="0" err="1"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i</a:t>
            </a:r>
            <a:r>
              <a:rPr kumimoji="0" lang="en-US" altLang="zh-CN" sz="24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=0;i&lt;3</a:t>
            </a:r>
            <a:r>
              <a:rPr kumimoji="0" lang="en-US" altLang="zh-CN"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kumimoji="0" lang="en-US" altLang="zh-CN" sz="24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i++)</a:t>
            </a:r>
          </a:p>
          <a:p>
            <a:pPr lvl="1"/>
            <a:r>
              <a:rPr kumimoji="0" lang="en-US" altLang="zh-CN" sz="24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sz="2400" b="1" dirty="0" err="1"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printf</a:t>
            </a:r>
            <a:r>
              <a:rPr kumimoji="0" lang="en-US" altLang="zh-CN" sz="24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(“%d\n”,</a:t>
            </a:r>
            <a:r>
              <a:rPr kumimoji="0" lang="en-US" altLang="zh-CN" sz="2400" b="1" dirty="0" err="1"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func</a:t>
            </a:r>
            <a:r>
              <a:rPr kumimoji="0" lang="en-US" altLang="zh-CN" sz="24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a:t>
            </a:r>
          </a:p>
          <a:p>
            <a:pPr lvl="1"/>
            <a:r>
              <a:rPr kumimoji="0" lang="en-US" altLang="zh-CN" sz="24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return 0;</a:t>
            </a:r>
            <a:endParaRPr kumimoji="0" lang="en-US" altLang="zh-CN"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a:spcBef>
                <a:spcPct val="0"/>
              </a:spcBef>
            </a:pP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a:t>
            </a:r>
            <a:endParaRPr kumimoji="0" lang="zh-CN" altLang="en-AU" dirty="0">
              <a:latin typeface="Times New Roman" panose="02020603050405020304" pitchFamily="18" charset="0"/>
              <a:ea typeface="华文楷体" panose="02010600040101010101" pitchFamily="2" charset="-122"/>
              <a:cs typeface="Times New Roman" panose="02020603050405020304" pitchFamily="18" charset="0"/>
            </a:endParaRPr>
          </a:p>
          <a:p>
            <a:pPr>
              <a:spcBef>
                <a:spcPct val="0"/>
              </a:spcBef>
            </a:pPr>
            <a:endParaRPr kumimoji="0"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664348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变量的存储方式和生存期 </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22</a:t>
            </a:fld>
            <a:endParaRPr lang="en-US" altLang="zh-CN"/>
          </a:p>
        </p:txBody>
      </p:sp>
      <p:sp>
        <p:nvSpPr>
          <p:cNvPr id="8" name="矩形 7"/>
          <p:cNvSpPr/>
          <p:nvPr/>
        </p:nvSpPr>
        <p:spPr>
          <a:xfrm>
            <a:off x="446196" y="1720910"/>
            <a:ext cx="7942228" cy="677108"/>
          </a:xfrm>
          <a:prstGeom prst="rect">
            <a:avLst/>
          </a:prstGeom>
        </p:spPr>
        <p:txBody>
          <a:bodyPr wrap="square">
            <a:spAutoFit/>
          </a:bodyPr>
          <a:lstStyle/>
          <a:p>
            <a:pPr>
              <a:lnSpc>
                <a:spcPct val="150000"/>
              </a:lnSpc>
              <a:defRPr/>
            </a:pPr>
            <a:r>
              <a:rPr lang="zh-CN" altLang="en-US" sz="2800" b="1" dirty="0" smtClean="0">
                <a:latin typeface="华文楷体" panose="02010600040101010101" pitchFamily="2" charset="-122"/>
                <a:ea typeface="华文楷体" panose="02010600040101010101" pitchFamily="2" charset="-122"/>
              </a:rPr>
              <a:t>局部变量</a:t>
            </a:r>
            <a:r>
              <a:rPr lang="zh-CN" altLang="en-US" sz="2800" b="1" dirty="0">
                <a:latin typeface="华文楷体" panose="02010600040101010101" pitchFamily="2" charset="-122"/>
                <a:ea typeface="华文楷体" panose="02010600040101010101" pitchFamily="2" charset="-122"/>
              </a:rPr>
              <a:t>的存储</a:t>
            </a:r>
            <a:r>
              <a:rPr lang="zh-CN" altLang="en-US" sz="2800" b="1" dirty="0" smtClean="0">
                <a:latin typeface="华文楷体" panose="02010600040101010101" pitchFamily="2" charset="-122"/>
                <a:ea typeface="华文楷体" panose="02010600040101010101" pitchFamily="2" charset="-122"/>
              </a:rPr>
              <a:t>类别</a:t>
            </a:r>
            <a:endParaRPr lang="en-US" altLang="zh-CN" sz="2800" b="1" dirty="0" smtClean="0">
              <a:latin typeface="华文楷体" panose="02010600040101010101" pitchFamily="2" charset="-122"/>
              <a:ea typeface="华文楷体" panose="02010600040101010101" pitchFamily="2" charset="-122"/>
            </a:endParaRPr>
          </a:p>
        </p:txBody>
      </p:sp>
      <p:sp>
        <p:nvSpPr>
          <p:cNvPr id="11" name="Text Box 4"/>
          <p:cNvSpPr txBox="1">
            <a:spLocks noChangeArrowheads="1"/>
          </p:cNvSpPr>
          <p:nvPr/>
        </p:nvSpPr>
        <p:spPr bwMode="auto">
          <a:xfrm>
            <a:off x="533007" y="2502662"/>
            <a:ext cx="7768605"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1" hangingPunct="1">
              <a:lnSpc>
                <a:spcPct val="150000"/>
              </a:lnSpc>
              <a:spcBef>
                <a:spcPct val="0"/>
              </a:spcBef>
            </a:pPr>
            <a:r>
              <a:rPr kumimoji="0" lang="zh-CN" altLang="en-US" sz="2400" b="1" u="sng" dirty="0">
                <a:solidFill>
                  <a:srgbClr val="CC0000"/>
                </a:solidFill>
                <a:latin typeface="华文楷体" panose="02010600040101010101" pitchFamily="2" charset="-122"/>
                <a:ea typeface="华文楷体" panose="02010600040101010101" pitchFamily="2" charset="-122"/>
              </a:rPr>
              <a:t>对静态局部变量的说明：</a:t>
            </a:r>
          </a:p>
          <a:p>
            <a:pPr algn="just" eaLnBrk="1" hangingPunct="1">
              <a:lnSpc>
                <a:spcPct val="150000"/>
              </a:lnSpc>
              <a:spcBef>
                <a:spcPct val="0"/>
              </a:spcBef>
            </a:pPr>
            <a:r>
              <a:rPr kumimoji="0" lang="en-US" altLang="zh-CN" sz="2400" dirty="0">
                <a:latin typeface="华文楷体" panose="02010600040101010101" pitchFamily="2" charset="-122"/>
                <a:ea typeface="华文楷体" panose="02010600040101010101" pitchFamily="2" charset="-122"/>
              </a:rPr>
              <a:t>1. </a:t>
            </a:r>
            <a:r>
              <a:rPr kumimoji="0" lang="zh-CN" altLang="en-US" sz="2400" dirty="0">
                <a:latin typeface="华文楷体" panose="02010600040101010101" pitchFamily="2" charset="-122"/>
                <a:ea typeface="华文楷体" panose="02010600040101010101" pitchFamily="2" charset="-122"/>
              </a:rPr>
              <a:t>静态局部变量属于静态存储类别，在静态存储区内分配存储单元。在程序整个运行期间都不释放。而自动变量（即动态局部变量）属于动态存储类别，占动态存储区空间而不占静态存储区空间，函数调用结束后即释放</a:t>
            </a:r>
            <a:r>
              <a:rPr kumimoji="0" lang="zh-CN" altLang="en-US" sz="2400" dirty="0" smtClean="0">
                <a:latin typeface="华文楷体" panose="02010600040101010101" pitchFamily="2" charset="-122"/>
                <a:ea typeface="华文楷体" panose="02010600040101010101" pitchFamily="2" charset="-122"/>
              </a:rPr>
              <a:t>。</a:t>
            </a:r>
            <a:endParaRPr kumimoji="0" lang="zh-CN" altLang="en-US"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124437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7"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变量的存储方式和生存期 </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23</a:t>
            </a:fld>
            <a:endParaRPr lang="en-US" altLang="zh-CN"/>
          </a:p>
        </p:txBody>
      </p:sp>
      <p:sp>
        <p:nvSpPr>
          <p:cNvPr id="8" name="矩形 7"/>
          <p:cNvSpPr/>
          <p:nvPr/>
        </p:nvSpPr>
        <p:spPr>
          <a:xfrm>
            <a:off x="446196" y="1720910"/>
            <a:ext cx="7942228" cy="677108"/>
          </a:xfrm>
          <a:prstGeom prst="rect">
            <a:avLst/>
          </a:prstGeom>
        </p:spPr>
        <p:txBody>
          <a:bodyPr wrap="square">
            <a:spAutoFit/>
          </a:bodyPr>
          <a:lstStyle/>
          <a:p>
            <a:pPr>
              <a:lnSpc>
                <a:spcPct val="150000"/>
              </a:lnSpc>
              <a:defRPr/>
            </a:pPr>
            <a:r>
              <a:rPr lang="zh-CN" altLang="en-US" sz="2800" b="1" dirty="0" smtClean="0">
                <a:latin typeface="华文楷体" panose="02010600040101010101" pitchFamily="2" charset="-122"/>
                <a:ea typeface="华文楷体" panose="02010600040101010101" pitchFamily="2" charset="-122"/>
              </a:rPr>
              <a:t>局部变量</a:t>
            </a:r>
            <a:r>
              <a:rPr lang="zh-CN" altLang="en-US" sz="2800" b="1" dirty="0">
                <a:latin typeface="华文楷体" panose="02010600040101010101" pitchFamily="2" charset="-122"/>
                <a:ea typeface="华文楷体" panose="02010600040101010101" pitchFamily="2" charset="-122"/>
              </a:rPr>
              <a:t>的存储</a:t>
            </a:r>
            <a:r>
              <a:rPr lang="zh-CN" altLang="en-US" sz="2800" b="1" dirty="0" smtClean="0">
                <a:latin typeface="华文楷体" panose="02010600040101010101" pitchFamily="2" charset="-122"/>
                <a:ea typeface="华文楷体" panose="02010600040101010101" pitchFamily="2" charset="-122"/>
              </a:rPr>
              <a:t>类别</a:t>
            </a:r>
            <a:endParaRPr lang="en-US" altLang="zh-CN" sz="2800" b="1" dirty="0" smtClean="0">
              <a:latin typeface="华文楷体" panose="02010600040101010101" pitchFamily="2" charset="-122"/>
              <a:ea typeface="华文楷体" panose="02010600040101010101" pitchFamily="2" charset="-122"/>
            </a:endParaRPr>
          </a:p>
        </p:txBody>
      </p:sp>
      <p:sp>
        <p:nvSpPr>
          <p:cNvPr id="11" name="Text Box 4"/>
          <p:cNvSpPr txBox="1">
            <a:spLocks noChangeArrowheads="1"/>
          </p:cNvSpPr>
          <p:nvPr/>
        </p:nvSpPr>
        <p:spPr bwMode="auto">
          <a:xfrm>
            <a:off x="533007" y="2502662"/>
            <a:ext cx="776860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1" hangingPunct="1">
              <a:lnSpc>
                <a:spcPct val="150000"/>
              </a:lnSpc>
              <a:spcBef>
                <a:spcPct val="0"/>
              </a:spcBef>
            </a:pPr>
            <a:r>
              <a:rPr kumimoji="0" lang="zh-CN" altLang="en-US" sz="2400" b="1" u="sng" dirty="0">
                <a:solidFill>
                  <a:srgbClr val="CC0000"/>
                </a:solidFill>
                <a:latin typeface="华文楷体" panose="02010600040101010101" pitchFamily="2" charset="-122"/>
                <a:ea typeface="华文楷体" panose="02010600040101010101" pitchFamily="2" charset="-122"/>
              </a:rPr>
              <a:t>对静态局部变量的说明：</a:t>
            </a:r>
          </a:p>
          <a:p>
            <a:pPr algn="just" eaLnBrk="1" hangingPunct="1">
              <a:lnSpc>
                <a:spcPct val="150000"/>
              </a:lnSpc>
              <a:spcBef>
                <a:spcPct val="0"/>
              </a:spcBef>
            </a:pPr>
            <a:r>
              <a:rPr kumimoji="0" lang="en-US" altLang="zh-CN" sz="2400" dirty="0" smtClean="0">
                <a:latin typeface="华文楷体" panose="02010600040101010101" pitchFamily="2" charset="-122"/>
                <a:ea typeface="华文楷体" panose="02010600040101010101" pitchFamily="2" charset="-122"/>
              </a:rPr>
              <a:t>2</a:t>
            </a:r>
            <a:r>
              <a:rPr kumimoji="0" lang="en-US" altLang="zh-CN" sz="2400" dirty="0">
                <a:latin typeface="华文楷体" panose="02010600040101010101" pitchFamily="2" charset="-122"/>
                <a:ea typeface="华文楷体" panose="02010600040101010101" pitchFamily="2" charset="-122"/>
              </a:rPr>
              <a:t>. </a:t>
            </a:r>
            <a:r>
              <a:rPr kumimoji="0" lang="zh-CN" altLang="en-US" sz="2400" dirty="0">
                <a:latin typeface="华文楷体" panose="02010600040101010101" pitchFamily="2" charset="-122"/>
                <a:ea typeface="华文楷体" panose="02010600040101010101" pitchFamily="2" charset="-122"/>
              </a:rPr>
              <a:t>对静态局部变量是在编译时赋初值的，即只赋初值一次，在程序运行时它已有初值。以后每次调用函数时不再重新赋初值而只是保留上次函数调用结束时的值。</a:t>
            </a:r>
          </a:p>
        </p:txBody>
      </p:sp>
    </p:spTree>
    <p:extLst>
      <p:ext uri="{BB962C8B-B14F-4D97-AF65-F5344CB8AC3E}">
        <p14:creationId xmlns:p14="http://schemas.microsoft.com/office/powerpoint/2010/main" val="158399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7"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变量的存储方式和生存期 </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24</a:t>
            </a:fld>
            <a:endParaRPr lang="en-US" altLang="zh-CN"/>
          </a:p>
        </p:txBody>
      </p:sp>
      <p:sp>
        <p:nvSpPr>
          <p:cNvPr id="8" name="矩形 7"/>
          <p:cNvSpPr/>
          <p:nvPr/>
        </p:nvSpPr>
        <p:spPr>
          <a:xfrm>
            <a:off x="446196" y="1720910"/>
            <a:ext cx="7942228" cy="677108"/>
          </a:xfrm>
          <a:prstGeom prst="rect">
            <a:avLst/>
          </a:prstGeom>
        </p:spPr>
        <p:txBody>
          <a:bodyPr wrap="square">
            <a:spAutoFit/>
          </a:bodyPr>
          <a:lstStyle/>
          <a:p>
            <a:pPr>
              <a:lnSpc>
                <a:spcPct val="150000"/>
              </a:lnSpc>
              <a:defRPr/>
            </a:pPr>
            <a:r>
              <a:rPr lang="zh-CN" altLang="en-US" sz="2800" b="1" dirty="0" smtClean="0">
                <a:latin typeface="华文楷体" panose="02010600040101010101" pitchFamily="2" charset="-122"/>
                <a:ea typeface="华文楷体" panose="02010600040101010101" pitchFamily="2" charset="-122"/>
              </a:rPr>
              <a:t>局部变量</a:t>
            </a:r>
            <a:r>
              <a:rPr lang="zh-CN" altLang="en-US" sz="2800" b="1" dirty="0">
                <a:latin typeface="华文楷体" panose="02010600040101010101" pitchFamily="2" charset="-122"/>
                <a:ea typeface="华文楷体" panose="02010600040101010101" pitchFamily="2" charset="-122"/>
              </a:rPr>
              <a:t>的存储</a:t>
            </a:r>
            <a:r>
              <a:rPr lang="zh-CN" altLang="en-US" sz="2800" b="1" dirty="0" smtClean="0">
                <a:latin typeface="华文楷体" panose="02010600040101010101" pitchFamily="2" charset="-122"/>
                <a:ea typeface="华文楷体" panose="02010600040101010101" pitchFamily="2" charset="-122"/>
              </a:rPr>
              <a:t>类别</a:t>
            </a:r>
            <a:endParaRPr lang="en-US" altLang="zh-CN" sz="2800" b="1" dirty="0" smtClean="0">
              <a:latin typeface="华文楷体" panose="02010600040101010101" pitchFamily="2" charset="-122"/>
              <a:ea typeface="华文楷体" panose="02010600040101010101" pitchFamily="2" charset="-122"/>
            </a:endParaRPr>
          </a:p>
        </p:txBody>
      </p:sp>
      <p:sp>
        <p:nvSpPr>
          <p:cNvPr id="11" name="Text Box 4"/>
          <p:cNvSpPr txBox="1">
            <a:spLocks noChangeArrowheads="1"/>
          </p:cNvSpPr>
          <p:nvPr/>
        </p:nvSpPr>
        <p:spPr bwMode="auto">
          <a:xfrm>
            <a:off x="533007" y="2502662"/>
            <a:ext cx="7768605"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1" hangingPunct="1">
              <a:lnSpc>
                <a:spcPct val="150000"/>
              </a:lnSpc>
              <a:spcBef>
                <a:spcPct val="0"/>
              </a:spcBef>
            </a:pPr>
            <a:r>
              <a:rPr kumimoji="0" lang="zh-CN" altLang="en-US" sz="2400" b="1" u="sng" dirty="0">
                <a:solidFill>
                  <a:srgbClr val="CC0000"/>
                </a:solidFill>
                <a:latin typeface="华文楷体" panose="02010600040101010101" pitchFamily="2" charset="-122"/>
                <a:ea typeface="华文楷体" panose="02010600040101010101" pitchFamily="2" charset="-122"/>
              </a:rPr>
              <a:t>对静态局部变量的说明：</a:t>
            </a:r>
          </a:p>
          <a:p>
            <a:pPr algn="just">
              <a:lnSpc>
                <a:spcPct val="150000"/>
              </a:lnSpc>
            </a:pPr>
            <a:r>
              <a:rPr lang="en-US" altLang="zh-CN" sz="2400" dirty="0">
                <a:latin typeface="华文楷体" panose="02010600040101010101" pitchFamily="2" charset="-122"/>
                <a:ea typeface="华文楷体" panose="02010600040101010101" pitchFamily="2" charset="-122"/>
              </a:rPr>
              <a:t>3.</a:t>
            </a:r>
            <a:r>
              <a:rPr lang="zh-CN" altLang="en-US" sz="2400" dirty="0">
                <a:latin typeface="华文楷体" panose="02010600040101010101" pitchFamily="2" charset="-122"/>
                <a:ea typeface="华文楷体" panose="02010600040101010101" pitchFamily="2" charset="-122"/>
              </a:rPr>
              <a:t>如在定义局部变量时不赋初值的话，则对静态局部变量来说，编译时</a:t>
            </a:r>
            <a:r>
              <a:rPr lang="zh-CN" altLang="en-US" sz="2400" b="1" dirty="0">
                <a:solidFill>
                  <a:srgbClr val="0000FF"/>
                </a:solidFill>
                <a:latin typeface="华文楷体" panose="02010600040101010101" pitchFamily="2" charset="-122"/>
                <a:ea typeface="华文楷体" panose="02010600040101010101" pitchFamily="2" charset="-122"/>
              </a:rPr>
              <a:t>自动赋初值０</a:t>
            </a:r>
            <a:r>
              <a:rPr lang="zh-CN" altLang="en-US" sz="2400" dirty="0">
                <a:latin typeface="华文楷体" panose="02010600040101010101" pitchFamily="2" charset="-122"/>
                <a:ea typeface="华文楷体" panose="02010600040101010101" pitchFamily="2" charset="-122"/>
              </a:rPr>
              <a:t>（对数值型变量）或</a:t>
            </a:r>
            <a:r>
              <a:rPr lang="zh-CN" altLang="en-US" sz="2400" b="1" dirty="0">
                <a:solidFill>
                  <a:srgbClr val="0000FF"/>
                </a:solidFill>
                <a:latin typeface="华文楷体" panose="02010600040101010101" pitchFamily="2" charset="-122"/>
                <a:ea typeface="华文楷体" panose="02010600040101010101" pitchFamily="2" charset="-122"/>
              </a:rPr>
              <a:t>空字符</a:t>
            </a:r>
            <a:r>
              <a:rPr lang="zh-CN" altLang="en-US" sz="2400" dirty="0">
                <a:latin typeface="华文楷体" panose="02010600040101010101" pitchFamily="2" charset="-122"/>
                <a:ea typeface="华文楷体" panose="02010600040101010101" pitchFamily="2" charset="-122"/>
              </a:rPr>
              <a:t>（对字符变量）。而对自动变量来说，如果不赋初值则它的值是一个不确定的值</a:t>
            </a:r>
            <a:r>
              <a:rPr lang="zh-CN" altLang="en-US" sz="2400" dirty="0" smtClean="0">
                <a:latin typeface="华文楷体" panose="02010600040101010101" pitchFamily="2" charset="-122"/>
                <a:ea typeface="华文楷体" panose="02010600040101010101" pitchFamily="2" charset="-122"/>
              </a:rPr>
              <a:t>。</a:t>
            </a:r>
            <a:endParaRPr lang="zh-CN" altLang="en-US" sz="2400" dirty="0">
              <a:latin typeface="华文楷体" panose="02010600040101010101" pitchFamily="2" charset="-122"/>
              <a:ea typeface="华文楷体" panose="02010600040101010101" pitchFamily="2" charset="-122"/>
            </a:endParaRPr>
          </a:p>
          <a:p>
            <a:pPr algn="just">
              <a:lnSpc>
                <a:spcPct val="150000"/>
              </a:lnSpc>
            </a:pPr>
            <a:r>
              <a:rPr lang="en-US" altLang="zh-CN" sz="2400" dirty="0">
                <a:latin typeface="华文楷体" panose="02010600040101010101" pitchFamily="2" charset="-122"/>
                <a:ea typeface="华文楷体" panose="02010600040101010101" pitchFamily="2" charset="-122"/>
              </a:rPr>
              <a:t>4. </a:t>
            </a:r>
            <a:r>
              <a:rPr lang="zh-CN" altLang="en-US" sz="2400" dirty="0">
                <a:latin typeface="华文楷体" panose="02010600040101010101" pitchFamily="2" charset="-122"/>
                <a:ea typeface="华文楷体" panose="02010600040101010101" pitchFamily="2" charset="-122"/>
              </a:rPr>
              <a:t>虽然静态局部变量在函数调用结束后仍然存在，但其他函数不能引用它。</a:t>
            </a:r>
          </a:p>
        </p:txBody>
      </p:sp>
    </p:spTree>
    <p:extLst>
      <p:ext uri="{BB962C8B-B14F-4D97-AF65-F5344CB8AC3E}">
        <p14:creationId xmlns:p14="http://schemas.microsoft.com/office/powerpoint/2010/main" val="5866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变量的存储方式和生存期 </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25</a:t>
            </a:fld>
            <a:endParaRPr lang="en-US" altLang="zh-CN"/>
          </a:p>
        </p:txBody>
      </p:sp>
      <p:sp>
        <p:nvSpPr>
          <p:cNvPr id="8" name="矩形 7"/>
          <p:cNvSpPr/>
          <p:nvPr/>
        </p:nvSpPr>
        <p:spPr>
          <a:xfrm>
            <a:off x="446196" y="1720910"/>
            <a:ext cx="7942228" cy="677108"/>
          </a:xfrm>
          <a:prstGeom prst="rect">
            <a:avLst/>
          </a:prstGeom>
        </p:spPr>
        <p:txBody>
          <a:bodyPr wrap="square">
            <a:spAutoFit/>
          </a:bodyPr>
          <a:lstStyle/>
          <a:p>
            <a:pPr>
              <a:lnSpc>
                <a:spcPct val="150000"/>
              </a:lnSpc>
              <a:defRPr/>
            </a:pPr>
            <a:r>
              <a:rPr lang="zh-CN" altLang="en-US" sz="2800" b="1" dirty="0" smtClean="0">
                <a:latin typeface="华文楷体" panose="02010600040101010101" pitchFamily="2" charset="-122"/>
                <a:ea typeface="华文楷体" panose="02010600040101010101" pitchFamily="2" charset="-122"/>
              </a:rPr>
              <a:t>局部变量</a:t>
            </a:r>
            <a:r>
              <a:rPr lang="zh-CN" altLang="en-US" sz="2800" b="1" dirty="0">
                <a:latin typeface="华文楷体" panose="02010600040101010101" pitchFamily="2" charset="-122"/>
                <a:ea typeface="华文楷体" panose="02010600040101010101" pitchFamily="2" charset="-122"/>
              </a:rPr>
              <a:t>的存储</a:t>
            </a:r>
            <a:r>
              <a:rPr lang="zh-CN" altLang="en-US" sz="2800" b="1" dirty="0" smtClean="0">
                <a:latin typeface="华文楷体" panose="02010600040101010101" pitchFamily="2" charset="-122"/>
                <a:ea typeface="华文楷体" panose="02010600040101010101" pitchFamily="2" charset="-122"/>
              </a:rPr>
              <a:t>类别</a:t>
            </a:r>
            <a:endParaRPr lang="en-US" altLang="zh-CN" sz="2800" b="1" dirty="0" smtClean="0">
              <a:latin typeface="华文楷体" panose="02010600040101010101" pitchFamily="2" charset="-122"/>
              <a:ea typeface="华文楷体" panose="02010600040101010101" pitchFamily="2" charset="-122"/>
            </a:endParaRPr>
          </a:p>
        </p:txBody>
      </p:sp>
      <p:sp>
        <p:nvSpPr>
          <p:cNvPr id="9" name="Text Box 7"/>
          <p:cNvSpPr txBox="1">
            <a:spLocks noChangeArrowheads="1"/>
          </p:cNvSpPr>
          <p:nvPr/>
        </p:nvSpPr>
        <p:spPr bwMode="auto">
          <a:xfrm>
            <a:off x="441973" y="2427741"/>
            <a:ext cx="813759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en-US" sz="2400" b="1" dirty="0" smtClean="0">
                <a:solidFill>
                  <a:srgbClr val="0000FF"/>
                </a:solidFill>
                <a:latin typeface="华文楷体" panose="02010600040101010101" pitchFamily="2" charset="-122"/>
                <a:ea typeface="华文楷体" panose="02010600040101010101" pitchFamily="2" charset="-122"/>
              </a:rPr>
              <a:t>例 </a:t>
            </a:r>
            <a:r>
              <a:rPr lang="zh-CN" altLang="en-US" sz="2400" dirty="0" smtClean="0">
                <a:latin typeface="华文楷体" panose="02010600040101010101" pitchFamily="2" charset="-122"/>
                <a:ea typeface="华文楷体" panose="02010600040101010101" pitchFamily="2" charset="-122"/>
              </a:rPr>
              <a:t>：利用静态局部变量计算输出</a:t>
            </a:r>
            <a:r>
              <a:rPr lang="en-US" altLang="zh-CN" sz="2400" dirty="0" smtClean="0">
                <a:latin typeface="华文楷体" panose="02010600040101010101" pitchFamily="2" charset="-122"/>
                <a:ea typeface="华文楷体" panose="02010600040101010101" pitchFamily="2" charset="-122"/>
              </a:rPr>
              <a:t>1</a:t>
            </a:r>
            <a:r>
              <a:rPr lang="zh-CN" altLang="en-US" sz="2400" dirty="0" smtClean="0">
                <a:latin typeface="华文楷体" panose="02010600040101010101" pitchFamily="2" charset="-122"/>
                <a:ea typeface="华文楷体" panose="02010600040101010101" pitchFamily="2" charset="-122"/>
              </a:rPr>
              <a:t>到</a:t>
            </a:r>
            <a:r>
              <a:rPr lang="en-US" altLang="zh-CN" sz="2400" dirty="0" smtClean="0">
                <a:latin typeface="华文楷体" panose="02010600040101010101" pitchFamily="2" charset="-122"/>
                <a:ea typeface="华文楷体" panose="02010600040101010101" pitchFamily="2" charset="-122"/>
              </a:rPr>
              <a:t>5</a:t>
            </a:r>
            <a:r>
              <a:rPr lang="zh-CN" altLang="en-US" sz="2400" dirty="0" smtClean="0">
                <a:latin typeface="华文楷体" panose="02010600040101010101" pitchFamily="2" charset="-122"/>
                <a:ea typeface="华文楷体" panose="02010600040101010101" pitchFamily="2" charset="-122"/>
              </a:rPr>
              <a:t>的阶乘</a:t>
            </a:r>
            <a:r>
              <a:rPr lang="en-US" altLang="zh-CN" sz="2400" dirty="0" smtClean="0">
                <a:latin typeface="华文楷体" panose="02010600040101010101" pitchFamily="2" charset="-122"/>
                <a:ea typeface="华文楷体" panose="02010600040101010101" pitchFamily="2" charset="-122"/>
              </a:rPr>
              <a:t>n</a:t>
            </a:r>
            <a:r>
              <a:rPr lang="zh-CN" altLang="en-US" sz="2400" dirty="0" smtClean="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a:t>
            </a:r>
          </a:p>
        </p:txBody>
      </p:sp>
      <p:sp>
        <p:nvSpPr>
          <p:cNvPr id="11" name="Text Box 4"/>
          <p:cNvSpPr txBox="1">
            <a:spLocks noChangeArrowheads="1"/>
          </p:cNvSpPr>
          <p:nvPr/>
        </p:nvSpPr>
        <p:spPr bwMode="auto">
          <a:xfrm>
            <a:off x="1162400" y="3062121"/>
            <a:ext cx="6696744" cy="3421229"/>
          </a:xfrm>
          <a:prstGeom prst="rect">
            <a:avLst/>
          </a:prstGeom>
          <a:solidFill>
            <a:schemeClr val="accent5">
              <a:lumMod val="90000"/>
              <a:alpha val="50000"/>
            </a:schemeClr>
          </a:solidFill>
          <a:ln w="19050">
            <a:solidFill>
              <a:srgbClr val="004181"/>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spcBef>
                <a:spcPct val="50000"/>
              </a:spcBef>
              <a:defRPr kumimoji="1" sz="2400" b="1">
                <a:solidFill>
                  <a:schemeClr val="tx1"/>
                </a:solidFill>
              </a:defRPr>
            </a:lvl1pPr>
          </a:lstStyle>
          <a:p>
            <a:pPr>
              <a:spcBef>
                <a:spcPct val="0"/>
              </a:spcBef>
            </a:pPr>
            <a:r>
              <a:rPr kumimoji="0" lang="en-AU" altLang="zh-CN" dirty="0" smtClean="0">
                <a:latin typeface="Times New Roman" panose="02020603050405020304" pitchFamily="18" charset="0"/>
                <a:ea typeface="华文楷体" panose="02010600040101010101" pitchFamily="2" charset="-122"/>
                <a:cs typeface="Times New Roman" panose="02020603050405020304" pitchFamily="18" charset="0"/>
              </a:rPr>
              <a:t>// </a:t>
            </a:r>
            <a:r>
              <a:rPr kumimoji="0" lang="zh-CN" altLang="en-US" dirty="0" smtClean="0">
                <a:latin typeface="Times New Roman" panose="02020603050405020304" pitchFamily="18" charset="0"/>
                <a:ea typeface="华文楷体" panose="02010600040101010101" pitchFamily="2" charset="-122"/>
                <a:cs typeface="Times New Roman" panose="02020603050405020304" pitchFamily="18" charset="0"/>
              </a:rPr>
              <a:t>调用</a:t>
            </a:r>
            <a:r>
              <a:rPr kumimoji="0" lang="en-US" altLang="zh-CN" dirty="0" err="1" smtClean="0">
                <a:latin typeface="Times New Roman" panose="02020603050405020304" pitchFamily="18" charset="0"/>
                <a:ea typeface="华文楷体" panose="02010600040101010101" pitchFamily="2" charset="-122"/>
                <a:cs typeface="Times New Roman" panose="02020603050405020304" pitchFamily="18" charset="0"/>
              </a:rPr>
              <a:t>fac</a:t>
            </a:r>
            <a:r>
              <a:rPr kumimoji="0" lang="zh-CN" altLang="en-US" dirty="0" smtClean="0">
                <a:latin typeface="Times New Roman" panose="02020603050405020304" pitchFamily="18" charset="0"/>
                <a:ea typeface="华文楷体" panose="02010600040101010101" pitchFamily="2" charset="-122"/>
                <a:cs typeface="Times New Roman" panose="02020603050405020304" pitchFamily="18" charset="0"/>
              </a:rPr>
              <a:t>函数</a:t>
            </a:r>
            <a:endParaRPr kumimoji="0" lang="en-AU" altLang="zh-CN" dirty="0" smtClean="0">
              <a:latin typeface="Times New Roman" panose="02020603050405020304" pitchFamily="18" charset="0"/>
              <a:ea typeface="华文楷体" panose="02010600040101010101" pitchFamily="2" charset="-122"/>
              <a:cs typeface="Times New Roman" panose="02020603050405020304" pitchFamily="18" charset="0"/>
            </a:endParaRPr>
          </a:p>
          <a:p>
            <a:pPr>
              <a:spcBef>
                <a:spcPct val="0"/>
              </a:spcBef>
            </a:pPr>
            <a:r>
              <a:rPr kumimoji="0" lang="en-AU" altLang="zh-CN" dirty="0" smtClean="0">
                <a:latin typeface="Times New Roman" panose="02020603050405020304" pitchFamily="18" charset="0"/>
                <a:ea typeface="华文楷体" panose="02010600040101010101" pitchFamily="2" charset="-122"/>
                <a:cs typeface="Times New Roman" panose="02020603050405020304" pitchFamily="18" charset="0"/>
              </a:rPr>
              <a:t>for</a:t>
            </a:r>
            <a:r>
              <a:rPr kumimoji="0" lang="zh-CN" altLang="en-AU" dirty="0">
                <a:latin typeface="Times New Roman" panose="02020603050405020304" pitchFamily="18" charset="0"/>
                <a:ea typeface="华文楷体" panose="02010600040101010101" pitchFamily="2" charset="-122"/>
                <a:cs typeface="Times New Roman" panose="02020603050405020304" pitchFamily="18" charset="0"/>
              </a:rPr>
              <a:t>（ｉ＝１；ｉ＜＝５；ｉ＋＋）</a:t>
            </a:r>
          </a:p>
          <a:p>
            <a:pPr>
              <a:spcBef>
                <a:spcPct val="0"/>
              </a:spcBef>
            </a:pPr>
            <a:r>
              <a:rPr kumimoji="0" lang="zh-CN" altLang="en-AU" dirty="0">
                <a:latin typeface="Times New Roman" panose="02020603050405020304" pitchFamily="18" charset="0"/>
                <a:ea typeface="华文楷体" panose="02010600040101010101" pitchFamily="2" charset="-122"/>
                <a:cs typeface="Times New Roman" panose="02020603050405020304" pitchFamily="18" charset="0"/>
              </a:rPr>
              <a:t>      </a:t>
            </a:r>
            <a:r>
              <a:rPr kumimoji="0" lang="en-AU" altLang="zh-CN" dirty="0" err="1">
                <a:latin typeface="Times New Roman" panose="02020603050405020304" pitchFamily="18" charset="0"/>
                <a:ea typeface="华文楷体" panose="02010600040101010101" pitchFamily="2" charset="-122"/>
                <a:cs typeface="Times New Roman" panose="02020603050405020304" pitchFamily="18" charset="0"/>
              </a:rPr>
              <a:t>printf</a:t>
            </a:r>
            <a:r>
              <a:rPr kumimoji="0" lang="zh-CN" altLang="en-AU" dirty="0">
                <a:latin typeface="Times New Roman" panose="02020603050405020304" pitchFamily="18" charset="0"/>
                <a:ea typeface="华文楷体" panose="02010600040101010101" pitchFamily="2" charset="-122"/>
                <a:cs typeface="Times New Roman" panose="02020603050405020304" pitchFamily="18" charset="0"/>
              </a:rPr>
              <a:t>（</a:t>
            </a:r>
            <a:r>
              <a:rPr kumimoji="0" lang="en-AU" altLang="zh-CN" dirty="0">
                <a:latin typeface="Times New Roman" panose="02020603050405020304" pitchFamily="18" charset="0"/>
                <a:ea typeface="华文楷体" panose="02010600040101010101" pitchFamily="2" charset="-122"/>
                <a:cs typeface="Times New Roman" panose="02020603050405020304" pitchFamily="18" charset="0"/>
              </a:rPr>
              <a:t>″%</a:t>
            </a:r>
            <a:r>
              <a:rPr kumimoji="0" lang="zh-CN" altLang="en-AU" dirty="0">
                <a:latin typeface="Times New Roman" panose="02020603050405020304" pitchFamily="18" charset="0"/>
                <a:ea typeface="华文楷体" panose="02010600040101010101" pitchFamily="2" charset="-122"/>
                <a:cs typeface="Times New Roman" panose="02020603050405020304" pitchFamily="18" charset="0"/>
              </a:rPr>
              <a:t>ｄ！</a:t>
            </a:r>
            <a:r>
              <a:rPr kumimoji="0" lang="en-AU" altLang="zh-CN" dirty="0">
                <a:latin typeface="Times New Roman" panose="02020603050405020304" pitchFamily="18" charset="0"/>
                <a:ea typeface="华文楷体" panose="02010600040101010101" pitchFamily="2" charset="-122"/>
                <a:cs typeface="Times New Roman" panose="02020603050405020304" pitchFamily="18" charset="0"/>
              </a:rPr>
              <a:t>=</a:t>
            </a:r>
            <a:r>
              <a:rPr kumimoji="0" lang="zh-CN" altLang="en-AU" dirty="0">
                <a:latin typeface="Times New Roman" panose="02020603050405020304" pitchFamily="18" charset="0"/>
                <a:ea typeface="华文楷体" panose="02010600040101010101" pitchFamily="2" charset="-122"/>
                <a:cs typeface="Times New Roman" panose="02020603050405020304" pitchFamily="18" charset="0"/>
              </a:rPr>
              <a:t>％ｄ＼ｎ</a:t>
            </a:r>
            <a:r>
              <a:rPr kumimoji="0" lang="en-AU" altLang="zh-CN" dirty="0">
                <a:latin typeface="Times New Roman" panose="02020603050405020304" pitchFamily="18" charset="0"/>
                <a:ea typeface="华文楷体" panose="02010600040101010101" pitchFamily="2" charset="-122"/>
                <a:cs typeface="Times New Roman" panose="02020603050405020304" pitchFamily="18" charset="0"/>
              </a:rPr>
              <a:t>″,</a:t>
            </a:r>
            <a:r>
              <a:rPr kumimoji="0" lang="zh-CN" altLang="en-AU" dirty="0">
                <a:latin typeface="Times New Roman" panose="02020603050405020304" pitchFamily="18" charset="0"/>
                <a:ea typeface="华文楷体" panose="02010600040101010101" pitchFamily="2" charset="-122"/>
                <a:cs typeface="Times New Roman" panose="02020603050405020304" pitchFamily="18" charset="0"/>
              </a:rPr>
              <a:t>ｉ</a:t>
            </a:r>
            <a:r>
              <a:rPr kumimoji="0" lang="en-AU" altLang="zh-CN" dirty="0">
                <a:latin typeface="Times New Roman" panose="02020603050405020304" pitchFamily="18" charset="0"/>
                <a:ea typeface="华文楷体" panose="02010600040101010101" pitchFamily="2" charset="-122"/>
                <a:cs typeface="Times New Roman" panose="02020603050405020304" pitchFamily="18" charset="0"/>
              </a:rPr>
              <a:t>,</a:t>
            </a:r>
            <a:r>
              <a:rPr kumimoji="0" lang="en-AU" altLang="zh-CN" dirty="0" err="1">
                <a:latin typeface="Times New Roman" panose="02020603050405020304" pitchFamily="18" charset="0"/>
                <a:ea typeface="华文楷体" panose="02010600040101010101" pitchFamily="2" charset="-122"/>
                <a:cs typeface="Times New Roman" panose="02020603050405020304" pitchFamily="18" charset="0"/>
              </a:rPr>
              <a:t>fac</a:t>
            </a:r>
            <a:r>
              <a:rPr kumimoji="0" lang="zh-CN" altLang="en-AU" dirty="0">
                <a:latin typeface="Times New Roman" panose="02020603050405020304" pitchFamily="18" charset="0"/>
                <a:ea typeface="华文楷体" panose="02010600040101010101" pitchFamily="2" charset="-122"/>
                <a:cs typeface="Times New Roman" panose="02020603050405020304" pitchFamily="18" charset="0"/>
              </a:rPr>
              <a:t>（ｉ））</a:t>
            </a:r>
            <a:r>
              <a:rPr kumimoji="0" lang="zh-CN" altLang="en-AU" dirty="0" smtClean="0">
                <a:latin typeface="Times New Roman" panose="02020603050405020304" pitchFamily="18" charset="0"/>
                <a:ea typeface="华文楷体" panose="02010600040101010101" pitchFamily="2" charset="-122"/>
                <a:cs typeface="Times New Roman" panose="02020603050405020304" pitchFamily="18" charset="0"/>
              </a:rPr>
              <a:t>；</a:t>
            </a:r>
            <a:endPar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endParaRPr>
          </a:p>
          <a:p>
            <a:pPr>
              <a:spcBef>
                <a:spcPct val="0"/>
              </a:spcBef>
            </a:pPr>
            <a:r>
              <a:rPr kumimoji="0" lang="en-AU" altLang="zh-CN" dirty="0">
                <a:latin typeface="Times New Roman" panose="02020603050405020304" pitchFamily="18" charset="0"/>
                <a:ea typeface="华文楷体" panose="02010600040101010101" pitchFamily="2" charset="-122"/>
                <a:cs typeface="Times New Roman" panose="02020603050405020304" pitchFamily="18" charset="0"/>
              </a:rPr>
              <a:t>// </a:t>
            </a:r>
            <a:r>
              <a:rPr kumimoji="0" lang="zh-CN" altLang="en-US" dirty="0">
                <a:latin typeface="Times New Roman" panose="02020603050405020304" pitchFamily="18" charset="0"/>
                <a:ea typeface="华文楷体" panose="02010600040101010101" pitchFamily="2" charset="-122"/>
                <a:cs typeface="Times New Roman" panose="02020603050405020304" pitchFamily="18" charset="0"/>
              </a:rPr>
              <a:t>定义</a:t>
            </a:r>
            <a:r>
              <a:rPr kumimoji="0" lang="en-US" altLang="zh-CN" dirty="0" err="1" smtClean="0">
                <a:latin typeface="Times New Roman" panose="02020603050405020304" pitchFamily="18" charset="0"/>
                <a:ea typeface="华文楷体" panose="02010600040101010101" pitchFamily="2" charset="-122"/>
                <a:cs typeface="Times New Roman" panose="02020603050405020304" pitchFamily="18" charset="0"/>
              </a:rPr>
              <a:t>fac</a:t>
            </a:r>
            <a:r>
              <a:rPr kumimoji="0" lang="zh-CN" altLang="en-US" dirty="0" smtClean="0">
                <a:latin typeface="Times New Roman" panose="02020603050405020304" pitchFamily="18" charset="0"/>
                <a:ea typeface="华文楷体" panose="02010600040101010101" pitchFamily="2" charset="-122"/>
                <a:cs typeface="Times New Roman" panose="02020603050405020304" pitchFamily="18" charset="0"/>
              </a:rPr>
              <a:t>函数</a:t>
            </a:r>
            <a:endPar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endParaRPr>
          </a:p>
          <a:p>
            <a:pPr>
              <a:spcBef>
                <a:spcPct val="0"/>
              </a:spcBef>
            </a:pPr>
            <a:endParaRPr kumimoji="0" lang="zh-CN" altLang="en-AU" dirty="0">
              <a:latin typeface="Times New Roman" panose="02020603050405020304" pitchFamily="18" charset="0"/>
              <a:ea typeface="华文楷体" panose="02010600040101010101" pitchFamily="2" charset="-122"/>
              <a:cs typeface="Times New Roman" panose="02020603050405020304" pitchFamily="18" charset="0"/>
            </a:endParaRPr>
          </a:p>
          <a:p>
            <a:pPr>
              <a:spcBef>
                <a:spcPct val="0"/>
              </a:spcBef>
            </a:pPr>
            <a:r>
              <a:rPr kumimoji="0" lang="en-AU" altLang="zh-CN" dirty="0" err="1">
                <a:latin typeface="Times New Roman" panose="02020603050405020304" pitchFamily="18" charset="0"/>
                <a:ea typeface="华文楷体" panose="02010600040101010101" pitchFamily="2" charset="-122"/>
                <a:cs typeface="Times New Roman" panose="02020603050405020304" pitchFamily="18" charset="0"/>
              </a:rPr>
              <a:t>int</a:t>
            </a:r>
            <a:r>
              <a:rPr kumimoji="0" lang="en-AU" altLang="zh-CN" dirty="0">
                <a:latin typeface="Times New Roman" panose="02020603050405020304" pitchFamily="18" charset="0"/>
                <a:ea typeface="华文楷体" panose="02010600040101010101" pitchFamily="2" charset="-122"/>
                <a:cs typeface="Times New Roman" panose="02020603050405020304" pitchFamily="18" charset="0"/>
              </a:rPr>
              <a:t> </a:t>
            </a:r>
            <a:r>
              <a:rPr kumimoji="0" lang="en-AU" altLang="zh-CN" dirty="0" err="1">
                <a:latin typeface="Times New Roman" panose="02020603050405020304" pitchFamily="18" charset="0"/>
                <a:ea typeface="华文楷体" panose="02010600040101010101" pitchFamily="2" charset="-122"/>
                <a:cs typeface="Times New Roman" panose="02020603050405020304" pitchFamily="18" charset="0"/>
              </a:rPr>
              <a:t>fac</a:t>
            </a:r>
            <a:r>
              <a:rPr kumimoji="0" lang="zh-CN" altLang="en-AU" dirty="0">
                <a:latin typeface="Times New Roman" panose="02020603050405020304" pitchFamily="18" charset="0"/>
                <a:ea typeface="华文楷体" panose="02010600040101010101" pitchFamily="2" charset="-122"/>
                <a:cs typeface="Times New Roman" panose="02020603050405020304" pitchFamily="18" charset="0"/>
              </a:rPr>
              <a:t>（</a:t>
            </a:r>
            <a:r>
              <a:rPr kumimoji="0" lang="en-AU" altLang="zh-CN" dirty="0" err="1">
                <a:latin typeface="Times New Roman" panose="02020603050405020304" pitchFamily="18" charset="0"/>
                <a:ea typeface="华文楷体" panose="02010600040101010101" pitchFamily="2" charset="-122"/>
                <a:cs typeface="Times New Roman" panose="02020603050405020304" pitchFamily="18" charset="0"/>
              </a:rPr>
              <a:t>int</a:t>
            </a:r>
            <a:r>
              <a:rPr kumimoji="0" lang="en-AU" altLang="zh-CN" dirty="0">
                <a:latin typeface="Times New Roman" panose="02020603050405020304" pitchFamily="18" charset="0"/>
                <a:ea typeface="华文楷体" panose="02010600040101010101" pitchFamily="2" charset="-122"/>
                <a:cs typeface="Times New Roman" panose="02020603050405020304" pitchFamily="18" charset="0"/>
              </a:rPr>
              <a:t> </a:t>
            </a:r>
            <a:r>
              <a:rPr kumimoji="0" lang="zh-CN" altLang="en-AU" dirty="0">
                <a:latin typeface="Times New Roman" panose="02020603050405020304" pitchFamily="18" charset="0"/>
                <a:ea typeface="华文楷体" panose="02010600040101010101" pitchFamily="2" charset="-122"/>
                <a:cs typeface="Times New Roman" panose="02020603050405020304" pitchFamily="18" charset="0"/>
              </a:rPr>
              <a:t>ｎ</a:t>
            </a:r>
            <a:r>
              <a:rPr kumimoji="0" lang="zh-CN" altLang="en-AU" dirty="0" smtClean="0">
                <a:latin typeface="Times New Roman" panose="02020603050405020304" pitchFamily="18" charset="0"/>
                <a:ea typeface="华文楷体" panose="02010600040101010101" pitchFamily="2" charset="-122"/>
                <a:cs typeface="Times New Roman" panose="02020603050405020304" pitchFamily="18" charset="0"/>
              </a:rPr>
              <a:t>）｛</a:t>
            </a:r>
            <a:endPar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endParaRPr>
          </a:p>
          <a:p>
            <a:pPr>
              <a:spcBef>
                <a:spcPct val="0"/>
              </a:spcBef>
            </a:pPr>
            <a:r>
              <a:rPr kumimoji="0" lang="en-AU" altLang="zh-CN" dirty="0" smtClean="0">
                <a:latin typeface="Times New Roman" panose="02020603050405020304" pitchFamily="18" charset="0"/>
                <a:ea typeface="华文楷体" panose="02010600040101010101" pitchFamily="2" charset="-122"/>
                <a:cs typeface="Times New Roman" panose="02020603050405020304" pitchFamily="18" charset="0"/>
              </a:rPr>
              <a:t>     static  </a:t>
            </a:r>
            <a:r>
              <a:rPr kumimoji="0" lang="en-AU" altLang="zh-CN" dirty="0" err="1">
                <a:latin typeface="Times New Roman" panose="02020603050405020304" pitchFamily="18" charset="0"/>
                <a:ea typeface="华文楷体" panose="02010600040101010101" pitchFamily="2" charset="-122"/>
                <a:cs typeface="Times New Roman" panose="02020603050405020304" pitchFamily="18" charset="0"/>
              </a:rPr>
              <a:t>int</a:t>
            </a:r>
            <a:r>
              <a:rPr kumimoji="0" lang="en-AU" altLang="zh-CN" dirty="0">
                <a:latin typeface="Times New Roman" panose="02020603050405020304" pitchFamily="18" charset="0"/>
                <a:ea typeface="华文楷体" panose="02010600040101010101" pitchFamily="2" charset="-122"/>
                <a:cs typeface="Times New Roman" panose="02020603050405020304" pitchFamily="18" charset="0"/>
              </a:rPr>
              <a:t> </a:t>
            </a:r>
            <a:r>
              <a:rPr kumimoji="0" lang="zh-CN" altLang="en-AU" dirty="0">
                <a:latin typeface="Times New Roman" panose="02020603050405020304" pitchFamily="18" charset="0"/>
                <a:ea typeface="华文楷体" panose="02010600040101010101" pitchFamily="2" charset="-122"/>
                <a:cs typeface="Times New Roman" panose="02020603050405020304" pitchFamily="18" charset="0"/>
              </a:rPr>
              <a:t>ｆ＝１；</a:t>
            </a:r>
          </a:p>
          <a:p>
            <a:pPr>
              <a:spcBef>
                <a:spcPct val="0"/>
              </a:spcBef>
            </a:pPr>
            <a:r>
              <a:rPr kumimoji="0" lang="en-AU" altLang="zh-CN" dirty="0" smtClean="0">
                <a:latin typeface="Times New Roman" panose="02020603050405020304" pitchFamily="18" charset="0"/>
                <a:ea typeface="华文楷体" panose="02010600040101010101" pitchFamily="2" charset="-122"/>
                <a:cs typeface="Times New Roman" panose="02020603050405020304" pitchFamily="18" charset="0"/>
              </a:rPr>
              <a:t>     return</a:t>
            </a:r>
            <a:r>
              <a:rPr kumimoji="0" lang="zh-CN" altLang="en-AU" dirty="0" smtClean="0">
                <a:latin typeface="Times New Roman" panose="02020603050405020304" pitchFamily="18" charset="0"/>
                <a:ea typeface="华文楷体" panose="02010600040101010101" pitchFamily="2" charset="-122"/>
                <a:cs typeface="Times New Roman" panose="02020603050405020304" pitchFamily="18" charset="0"/>
              </a:rPr>
              <a:t>（</a:t>
            </a:r>
            <a:r>
              <a:rPr kumimoji="0" lang="zh-CN" altLang="en-AU" dirty="0">
                <a:latin typeface="Times New Roman" panose="02020603050405020304" pitchFamily="18" charset="0"/>
                <a:ea typeface="华文楷体" panose="02010600040101010101" pitchFamily="2" charset="-122"/>
                <a:cs typeface="Times New Roman" panose="02020603050405020304" pitchFamily="18" charset="0"/>
              </a:rPr>
              <a:t>ｆ＝ｆ*ｎ</a:t>
            </a:r>
            <a:r>
              <a:rPr kumimoji="0" lang="zh-CN" altLang="en-AU" dirty="0" smtClean="0">
                <a:latin typeface="Times New Roman" panose="02020603050405020304" pitchFamily="18" charset="0"/>
                <a:ea typeface="华文楷体" panose="02010600040101010101" pitchFamily="2" charset="-122"/>
                <a:cs typeface="Times New Roman" panose="02020603050405020304" pitchFamily="18" charset="0"/>
              </a:rPr>
              <a:t>）</a:t>
            </a:r>
            <a:r>
              <a:rPr kumimoji="0" lang="zh-CN" altLang="en-AU" dirty="0">
                <a:latin typeface="Times New Roman" panose="02020603050405020304" pitchFamily="18" charset="0"/>
                <a:ea typeface="华文楷体" panose="02010600040101010101" pitchFamily="2" charset="-122"/>
                <a:cs typeface="Times New Roman" panose="02020603050405020304" pitchFamily="18" charset="0"/>
              </a:rPr>
              <a:t>；</a:t>
            </a:r>
          </a:p>
          <a:p>
            <a:pPr>
              <a:spcBef>
                <a:spcPct val="0"/>
              </a:spcBef>
            </a:pPr>
            <a:r>
              <a:rPr kumimoji="0" lang="zh-CN" altLang="en-AU" dirty="0">
                <a:latin typeface="Times New Roman" panose="02020603050405020304" pitchFamily="18" charset="0"/>
                <a:ea typeface="华文楷体" panose="02010600040101010101" pitchFamily="2" charset="-122"/>
                <a:cs typeface="Times New Roman" panose="02020603050405020304" pitchFamily="18" charset="0"/>
              </a:rPr>
              <a:t> ｝</a:t>
            </a:r>
          </a:p>
        </p:txBody>
      </p:sp>
    </p:spTree>
    <p:extLst>
      <p:ext uri="{BB962C8B-B14F-4D97-AF65-F5344CB8AC3E}">
        <p14:creationId xmlns:p14="http://schemas.microsoft.com/office/powerpoint/2010/main" val="3262129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变量的存储方式和生存期 </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26</a:t>
            </a:fld>
            <a:endParaRPr lang="en-US" altLang="zh-CN"/>
          </a:p>
        </p:txBody>
      </p:sp>
      <p:sp>
        <p:nvSpPr>
          <p:cNvPr id="8" name="矩形 7"/>
          <p:cNvSpPr/>
          <p:nvPr/>
        </p:nvSpPr>
        <p:spPr>
          <a:xfrm>
            <a:off x="446196" y="1720910"/>
            <a:ext cx="7942228" cy="677108"/>
          </a:xfrm>
          <a:prstGeom prst="rect">
            <a:avLst/>
          </a:prstGeom>
        </p:spPr>
        <p:txBody>
          <a:bodyPr wrap="square">
            <a:spAutoFit/>
          </a:bodyPr>
          <a:lstStyle/>
          <a:p>
            <a:pPr>
              <a:lnSpc>
                <a:spcPct val="150000"/>
              </a:lnSpc>
              <a:defRPr/>
            </a:pPr>
            <a:r>
              <a:rPr lang="zh-CN" altLang="en-US" sz="2800" b="1" dirty="0" smtClean="0">
                <a:latin typeface="华文楷体" panose="02010600040101010101" pitchFamily="2" charset="-122"/>
                <a:ea typeface="华文楷体" panose="02010600040101010101" pitchFamily="2" charset="-122"/>
              </a:rPr>
              <a:t>局部变量</a:t>
            </a:r>
            <a:r>
              <a:rPr lang="zh-CN" altLang="en-US" sz="2800" b="1" dirty="0">
                <a:latin typeface="华文楷体" panose="02010600040101010101" pitchFamily="2" charset="-122"/>
                <a:ea typeface="华文楷体" panose="02010600040101010101" pitchFamily="2" charset="-122"/>
              </a:rPr>
              <a:t>的存储</a:t>
            </a:r>
            <a:r>
              <a:rPr lang="zh-CN" altLang="en-US" sz="2800" b="1" dirty="0" smtClean="0">
                <a:latin typeface="华文楷体" panose="02010600040101010101" pitchFamily="2" charset="-122"/>
                <a:ea typeface="华文楷体" panose="02010600040101010101" pitchFamily="2" charset="-122"/>
              </a:rPr>
              <a:t>类别</a:t>
            </a:r>
            <a:endParaRPr lang="en-US" altLang="zh-CN" sz="2800" b="1" dirty="0" smtClean="0">
              <a:latin typeface="华文楷体" panose="02010600040101010101" pitchFamily="2" charset="-122"/>
              <a:ea typeface="华文楷体" panose="02010600040101010101" pitchFamily="2" charset="-122"/>
            </a:endParaRPr>
          </a:p>
        </p:txBody>
      </p:sp>
      <p:sp>
        <p:nvSpPr>
          <p:cNvPr id="9" name="Text Box 7"/>
          <p:cNvSpPr txBox="1">
            <a:spLocks noChangeArrowheads="1"/>
          </p:cNvSpPr>
          <p:nvPr/>
        </p:nvSpPr>
        <p:spPr bwMode="auto">
          <a:xfrm>
            <a:off x="441973" y="2427741"/>
            <a:ext cx="8137599" cy="2255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en-US" altLang="zh-CN" sz="2400" dirty="0">
                <a:latin typeface="华文楷体" panose="02010600040101010101" pitchFamily="2" charset="-122"/>
                <a:ea typeface="华文楷体" panose="02010600040101010101" pitchFamily="2" charset="-122"/>
              </a:rPr>
              <a:t>3. </a:t>
            </a:r>
            <a:r>
              <a:rPr lang="zh-CN" altLang="en-US" sz="2400" b="1" dirty="0">
                <a:solidFill>
                  <a:srgbClr val="0000FF"/>
                </a:solidFill>
                <a:latin typeface="华文楷体" panose="02010600040101010101" pitchFamily="2" charset="-122"/>
                <a:ea typeface="华文楷体" panose="02010600040101010101" pitchFamily="2" charset="-122"/>
              </a:rPr>
              <a:t>寄存器变量（ </a:t>
            </a:r>
            <a:r>
              <a:rPr lang="en-US" altLang="zh-CN" sz="2400" b="1" dirty="0">
                <a:solidFill>
                  <a:srgbClr val="0000FF"/>
                </a:solidFill>
                <a:latin typeface="华文楷体" panose="02010600040101010101" pitchFamily="2" charset="-122"/>
                <a:ea typeface="华文楷体" panose="02010600040101010101" pitchFamily="2" charset="-122"/>
              </a:rPr>
              <a:t>register</a:t>
            </a:r>
            <a:r>
              <a:rPr lang="zh-CN" altLang="en-US" sz="2400" b="1" dirty="0">
                <a:solidFill>
                  <a:srgbClr val="0000FF"/>
                </a:solidFill>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：变量的值是存放在内存中的。当程序中用到哪一个变量的值时，由控制器发出指令将内存中该变量的值送到运算器中。 经过运算器进行运算，如果需要存数，再从运算器将数据送到内存存放。 </a:t>
            </a:r>
          </a:p>
        </p:txBody>
      </p:sp>
      <p:pic>
        <p:nvPicPr>
          <p:cNvPr id="11" name="Picture 6" descr="h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72200" y="4070187"/>
            <a:ext cx="1758950" cy="2663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1050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1+#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变量的存储方式和生存期 </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27</a:t>
            </a:fld>
            <a:endParaRPr lang="en-US" altLang="zh-CN"/>
          </a:p>
        </p:txBody>
      </p:sp>
      <p:sp>
        <p:nvSpPr>
          <p:cNvPr id="8" name="矩形 7"/>
          <p:cNvSpPr/>
          <p:nvPr/>
        </p:nvSpPr>
        <p:spPr>
          <a:xfrm>
            <a:off x="446196" y="1720910"/>
            <a:ext cx="7942228" cy="677108"/>
          </a:xfrm>
          <a:prstGeom prst="rect">
            <a:avLst/>
          </a:prstGeom>
        </p:spPr>
        <p:txBody>
          <a:bodyPr wrap="square">
            <a:spAutoFit/>
          </a:bodyPr>
          <a:lstStyle/>
          <a:p>
            <a:pPr>
              <a:lnSpc>
                <a:spcPct val="150000"/>
              </a:lnSpc>
              <a:defRPr/>
            </a:pPr>
            <a:r>
              <a:rPr lang="zh-CN" altLang="en-US" sz="2800" b="1" dirty="0" smtClean="0">
                <a:latin typeface="华文楷体" panose="02010600040101010101" pitchFamily="2" charset="-122"/>
                <a:ea typeface="华文楷体" panose="02010600040101010101" pitchFamily="2" charset="-122"/>
              </a:rPr>
              <a:t>局部变量</a:t>
            </a:r>
            <a:r>
              <a:rPr lang="zh-CN" altLang="en-US" sz="2800" b="1" dirty="0">
                <a:latin typeface="华文楷体" panose="02010600040101010101" pitchFamily="2" charset="-122"/>
                <a:ea typeface="华文楷体" panose="02010600040101010101" pitchFamily="2" charset="-122"/>
              </a:rPr>
              <a:t>的存储</a:t>
            </a:r>
            <a:r>
              <a:rPr lang="zh-CN" altLang="en-US" sz="2800" b="1" dirty="0" smtClean="0">
                <a:latin typeface="华文楷体" panose="02010600040101010101" pitchFamily="2" charset="-122"/>
                <a:ea typeface="华文楷体" panose="02010600040101010101" pitchFamily="2" charset="-122"/>
              </a:rPr>
              <a:t>类别</a:t>
            </a:r>
            <a:endParaRPr lang="en-US" altLang="zh-CN" sz="2800" b="1" dirty="0" smtClean="0">
              <a:latin typeface="华文楷体" panose="02010600040101010101" pitchFamily="2" charset="-122"/>
              <a:ea typeface="华文楷体" panose="02010600040101010101" pitchFamily="2" charset="-122"/>
            </a:endParaRPr>
          </a:p>
        </p:txBody>
      </p:sp>
      <p:sp>
        <p:nvSpPr>
          <p:cNvPr id="9" name="Text Box 7"/>
          <p:cNvSpPr txBox="1">
            <a:spLocks noChangeArrowheads="1"/>
          </p:cNvSpPr>
          <p:nvPr/>
        </p:nvSpPr>
        <p:spPr bwMode="auto">
          <a:xfrm>
            <a:off x="441973" y="2427741"/>
            <a:ext cx="8137599"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en-US" altLang="zh-CN" sz="2400" dirty="0">
                <a:latin typeface="华文楷体" panose="02010600040101010101" pitchFamily="2" charset="-122"/>
                <a:ea typeface="华文楷体" panose="02010600040101010101" pitchFamily="2" charset="-122"/>
              </a:rPr>
              <a:t>3. </a:t>
            </a:r>
            <a:r>
              <a:rPr lang="zh-CN" altLang="en-US" sz="2400" b="1" dirty="0">
                <a:solidFill>
                  <a:srgbClr val="0000FF"/>
                </a:solidFill>
                <a:latin typeface="华文楷体" panose="02010600040101010101" pitchFamily="2" charset="-122"/>
                <a:ea typeface="华文楷体" panose="02010600040101010101" pitchFamily="2" charset="-122"/>
              </a:rPr>
              <a:t>寄存器变量（ </a:t>
            </a:r>
            <a:r>
              <a:rPr lang="en-US" altLang="zh-CN" sz="2400" b="1" dirty="0">
                <a:solidFill>
                  <a:srgbClr val="0000FF"/>
                </a:solidFill>
                <a:latin typeface="华文楷体" panose="02010600040101010101" pitchFamily="2" charset="-122"/>
                <a:ea typeface="华文楷体" panose="02010600040101010101" pitchFamily="2" charset="-122"/>
              </a:rPr>
              <a:t>register</a:t>
            </a:r>
            <a:r>
              <a:rPr lang="zh-CN" altLang="en-US" sz="2400" b="1" dirty="0">
                <a:solidFill>
                  <a:srgbClr val="0000FF"/>
                </a:solidFill>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 如果有一些变量使用频繁，则为存取变量的值要花费不少时间。为提高执行效率，Ｃ语言允许将局部变量的值放在</a:t>
            </a:r>
            <a:r>
              <a:rPr lang="en-US" altLang="zh-CN" sz="2400" dirty="0">
                <a:latin typeface="华文楷体" panose="02010600040101010101" pitchFamily="2" charset="-122"/>
                <a:ea typeface="华文楷体" panose="02010600040101010101" pitchFamily="2" charset="-122"/>
              </a:rPr>
              <a:t>CPU</a:t>
            </a:r>
            <a:r>
              <a:rPr lang="zh-CN" altLang="en-US" sz="2400" dirty="0">
                <a:latin typeface="华文楷体" panose="02010600040101010101" pitchFamily="2" charset="-122"/>
                <a:ea typeface="华文楷体" panose="02010600040101010101" pitchFamily="2" charset="-122"/>
              </a:rPr>
              <a:t>中的寄存器中，需要用时直接从寄存器取出参加运算，不必再到内存中去存取。由于对寄存器的存取速度远高于对内存的存取速度，因此这样做可以提高执行效率。这种变量叫做寄存器变量，用关键字</a:t>
            </a:r>
            <a:r>
              <a:rPr lang="en-US" altLang="zh-CN" sz="2400" dirty="0">
                <a:solidFill>
                  <a:srgbClr val="0000FF"/>
                </a:solidFill>
                <a:latin typeface="华文楷体" panose="02010600040101010101" pitchFamily="2" charset="-122"/>
                <a:ea typeface="华文楷体" panose="02010600040101010101" pitchFamily="2" charset="-122"/>
              </a:rPr>
              <a:t>register</a:t>
            </a:r>
            <a:r>
              <a:rPr lang="zh-CN" altLang="en-US" sz="2400" dirty="0">
                <a:latin typeface="华文楷体" panose="02010600040101010101" pitchFamily="2" charset="-122"/>
                <a:ea typeface="华文楷体" panose="02010600040101010101" pitchFamily="2" charset="-122"/>
              </a:rPr>
              <a:t>作声明。</a:t>
            </a:r>
          </a:p>
        </p:txBody>
      </p:sp>
    </p:spTree>
    <p:extLst>
      <p:ext uri="{BB962C8B-B14F-4D97-AF65-F5344CB8AC3E}">
        <p14:creationId xmlns:p14="http://schemas.microsoft.com/office/powerpoint/2010/main" val="3409688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变量的存储方式和生存期 </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28</a:t>
            </a:fld>
            <a:endParaRPr lang="en-US" altLang="zh-CN"/>
          </a:p>
        </p:txBody>
      </p:sp>
      <p:sp>
        <p:nvSpPr>
          <p:cNvPr id="8" name="矩形 7"/>
          <p:cNvSpPr/>
          <p:nvPr/>
        </p:nvSpPr>
        <p:spPr>
          <a:xfrm>
            <a:off x="446196" y="1720910"/>
            <a:ext cx="7942228" cy="677108"/>
          </a:xfrm>
          <a:prstGeom prst="rect">
            <a:avLst/>
          </a:prstGeom>
        </p:spPr>
        <p:txBody>
          <a:bodyPr wrap="square">
            <a:spAutoFit/>
          </a:bodyPr>
          <a:lstStyle/>
          <a:p>
            <a:pPr>
              <a:lnSpc>
                <a:spcPct val="150000"/>
              </a:lnSpc>
              <a:defRPr/>
            </a:pPr>
            <a:r>
              <a:rPr lang="zh-CN" altLang="en-US" sz="2800" b="1" dirty="0" smtClean="0">
                <a:latin typeface="华文楷体" panose="02010600040101010101" pitchFamily="2" charset="-122"/>
                <a:ea typeface="华文楷体" panose="02010600040101010101" pitchFamily="2" charset="-122"/>
              </a:rPr>
              <a:t>局部变量</a:t>
            </a:r>
            <a:r>
              <a:rPr lang="zh-CN" altLang="en-US" sz="2800" b="1" dirty="0">
                <a:latin typeface="华文楷体" panose="02010600040101010101" pitchFamily="2" charset="-122"/>
                <a:ea typeface="华文楷体" panose="02010600040101010101" pitchFamily="2" charset="-122"/>
              </a:rPr>
              <a:t>的存储</a:t>
            </a:r>
            <a:r>
              <a:rPr lang="zh-CN" altLang="en-US" sz="2800" b="1" dirty="0" smtClean="0">
                <a:latin typeface="华文楷体" panose="02010600040101010101" pitchFamily="2" charset="-122"/>
                <a:ea typeface="华文楷体" panose="02010600040101010101" pitchFamily="2" charset="-122"/>
              </a:rPr>
              <a:t>类别</a:t>
            </a:r>
            <a:endParaRPr lang="en-US" altLang="zh-CN" sz="2800" b="1" dirty="0" smtClean="0">
              <a:latin typeface="华文楷体" panose="02010600040101010101" pitchFamily="2" charset="-122"/>
              <a:ea typeface="华文楷体" panose="02010600040101010101" pitchFamily="2" charset="-122"/>
            </a:endParaRPr>
          </a:p>
        </p:txBody>
      </p:sp>
      <p:sp>
        <p:nvSpPr>
          <p:cNvPr id="9" name="Text Box 7"/>
          <p:cNvSpPr txBox="1">
            <a:spLocks noChangeArrowheads="1"/>
          </p:cNvSpPr>
          <p:nvPr/>
        </p:nvSpPr>
        <p:spPr bwMode="auto">
          <a:xfrm>
            <a:off x="441973" y="2427741"/>
            <a:ext cx="813759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50000"/>
              </a:lnSpc>
            </a:pPr>
            <a:r>
              <a:rPr lang="zh-CN" altLang="en-US" sz="2400" b="1" dirty="0">
                <a:solidFill>
                  <a:srgbClr val="C00000"/>
                </a:solidFill>
                <a:latin typeface="华文楷体" panose="02010600040101010101" pitchFamily="2" charset="-122"/>
                <a:ea typeface="华文楷体" panose="02010600040101010101" pitchFamily="2" charset="-122"/>
              </a:rPr>
              <a:t> 说明</a:t>
            </a:r>
            <a:r>
              <a:rPr lang="zh-CN" altLang="en-US" sz="2400" b="1" dirty="0" smtClean="0">
                <a:solidFill>
                  <a:srgbClr val="C00000"/>
                </a:solidFill>
                <a:latin typeface="华文楷体" panose="02010600040101010101" pitchFamily="2" charset="-122"/>
                <a:ea typeface="华文楷体" panose="02010600040101010101" pitchFamily="2" charset="-122"/>
              </a:rPr>
              <a:t>：</a:t>
            </a:r>
            <a:r>
              <a:rPr lang="zh-CN" altLang="en-US" sz="2400" dirty="0" smtClean="0">
                <a:latin typeface="华文楷体" panose="02010600040101010101" pitchFamily="2" charset="-122"/>
                <a:ea typeface="华文楷体" panose="02010600040101010101" pitchFamily="2" charset="-122"/>
              </a:rPr>
              <a:t>早期</a:t>
            </a:r>
            <a:r>
              <a:rPr lang="zh-CN" altLang="en-US" sz="2400" dirty="0">
                <a:latin typeface="华文楷体" panose="02010600040101010101" pitchFamily="2" charset="-122"/>
                <a:ea typeface="华文楷体" panose="02010600040101010101" pitchFamily="2" charset="-122"/>
              </a:rPr>
              <a:t>的</a:t>
            </a:r>
            <a:r>
              <a:rPr lang="en-US" altLang="zh-CN" sz="2400" dirty="0">
                <a:latin typeface="华文楷体" panose="02010600040101010101" pitchFamily="2" charset="-122"/>
                <a:ea typeface="华文楷体" panose="02010600040101010101" pitchFamily="2" charset="-122"/>
              </a:rPr>
              <a:t>C</a:t>
            </a:r>
            <a:r>
              <a:rPr lang="zh-CN" altLang="en-US" sz="2400" dirty="0">
                <a:latin typeface="华文楷体" panose="02010600040101010101" pitchFamily="2" charset="-122"/>
                <a:ea typeface="华文楷体" panose="02010600040101010101" pitchFamily="2" charset="-122"/>
              </a:rPr>
              <a:t>编译程序不会把变量保存在寄存器中，除非你命令它这样做，这时</a:t>
            </a:r>
            <a:r>
              <a:rPr lang="en-US" altLang="zh-CN" sz="2400" dirty="0">
                <a:latin typeface="华文楷体" panose="02010600040101010101" pitchFamily="2" charset="-122"/>
                <a:ea typeface="华文楷体" panose="02010600040101010101" pitchFamily="2" charset="-122"/>
              </a:rPr>
              <a:t>register</a:t>
            </a:r>
            <a:r>
              <a:rPr lang="zh-CN" altLang="en-US" sz="2400" dirty="0">
                <a:latin typeface="华文楷体" panose="02010600040101010101" pitchFamily="2" charset="-122"/>
                <a:ea typeface="华文楷体" panose="02010600040101010101" pitchFamily="2" charset="-122"/>
              </a:rPr>
              <a:t>修饰符是</a:t>
            </a:r>
            <a:r>
              <a:rPr lang="en-US" altLang="zh-CN" sz="2400" dirty="0">
                <a:latin typeface="华文楷体" panose="02010600040101010101" pitchFamily="2" charset="-122"/>
                <a:ea typeface="华文楷体" panose="02010600040101010101" pitchFamily="2" charset="-122"/>
              </a:rPr>
              <a:t>C</a:t>
            </a:r>
            <a:r>
              <a:rPr lang="zh-CN" altLang="en-US" sz="2400" dirty="0">
                <a:latin typeface="华文楷体" panose="02010600040101010101" pitchFamily="2" charset="-122"/>
                <a:ea typeface="华文楷体" panose="02010600040101010101" pitchFamily="2" charset="-122"/>
              </a:rPr>
              <a:t>语言的一种很有价值的补充。然而，随着编译程序设计技术的进步，在决定哪些变量应该被存到寄存器中时，现在的</a:t>
            </a:r>
            <a:r>
              <a:rPr lang="en-US" altLang="zh-CN" sz="2400" dirty="0">
                <a:latin typeface="华文楷体" panose="02010600040101010101" pitchFamily="2" charset="-122"/>
                <a:ea typeface="华文楷体" panose="02010600040101010101" pitchFamily="2" charset="-122"/>
              </a:rPr>
              <a:t>C</a:t>
            </a:r>
            <a:r>
              <a:rPr lang="zh-CN" altLang="en-US" sz="2400" dirty="0">
                <a:latin typeface="华文楷体" panose="02010600040101010101" pitchFamily="2" charset="-122"/>
                <a:ea typeface="华文楷体" panose="02010600040101010101" pitchFamily="2" charset="-122"/>
              </a:rPr>
              <a:t>编译环境能比程序员做出更好的决定。实际上，许多</a:t>
            </a:r>
            <a:r>
              <a:rPr lang="zh-CN" altLang="en-US" sz="2400" dirty="0" smtClean="0">
                <a:latin typeface="华文楷体" panose="02010600040101010101" pitchFamily="2" charset="-122"/>
                <a:ea typeface="华文楷体" panose="02010600040101010101" pitchFamily="2" charset="-122"/>
              </a:rPr>
              <a:t>编译器都会</a:t>
            </a:r>
            <a:r>
              <a:rPr lang="zh-CN" altLang="en-US" sz="2400" dirty="0">
                <a:solidFill>
                  <a:srgbClr val="0000FF"/>
                </a:solidFill>
                <a:latin typeface="华文楷体" panose="02010600040101010101" pitchFamily="2" charset="-122"/>
                <a:ea typeface="华文楷体" panose="02010600040101010101" pitchFamily="2" charset="-122"/>
              </a:rPr>
              <a:t>忽略</a:t>
            </a:r>
            <a:r>
              <a:rPr lang="en-US" altLang="zh-CN" sz="2400" dirty="0">
                <a:solidFill>
                  <a:srgbClr val="0000FF"/>
                </a:solidFill>
                <a:latin typeface="华文楷体" panose="02010600040101010101" pitchFamily="2" charset="-122"/>
                <a:ea typeface="华文楷体" panose="02010600040101010101" pitchFamily="2" charset="-122"/>
              </a:rPr>
              <a:t>register</a:t>
            </a:r>
            <a:r>
              <a:rPr lang="zh-CN" altLang="en-US" sz="2400" dirty="0">
                <a:solidFill>
                  <a:srgbClr val="0000FF"/>
                </a:solidFill>
                <a:latin typeface="华文楷体" panose="02010600040101010101" pitchFamily="2" charset="-122"/>
                <a:ea typeface="华文楷体" panose="02010600040101010101" pitchFamily="2" charset="-122"/>
              </a:rPr>
              <a:t>修饰符</a:t>
            </a:r>
            <a:r>
              <a:rPr lang="zh-CN" altLang="en-US" sz="2400" dirty="0">
                <a:latin typeface="华文楷体" panose="02010600040101010101" pitchFamily="2" charset="-122"/>
                <a:ea typeface="华文楷体" panose="02010600040101010101" pitchFamily="2" charset="-122"/>
              </a:rPr>
              <a:t>，因为尽管它完全合法，但它仅仅</a:t>
            </a:r>
            <a:r>
              <a:rPr lang="zh-CN" altLang="en-US" sz="2400" dirty="0" smtClean="0">
                <a:latin typeface="华文楷体" panose="02010600040101010101" pitchFamily="2" charset="-122"/>
                <a:ea typeface="华文楷体" panose="02010600040101010101" pitchFamily="2" charset="-122"/>
              </a:rPr>
              <a:t>是</a:t>
            </a:r>
            <a:r>
              <a:rPr lang="zh-CN" altLang="en-US" sz="2400" dirty="0" smtClean="0">
                <a:solidFill>
                  <a:srgbClr val="0000FF"/>
                </a:solidFill>
                <a:latin typeface="华文楷体" panose="02010600040101010101" pitchFamily="2" charset="-122"/>
                <a:ea typeface="华文楷体" panose="02010600040101010101" pitchFamily="2" charset="-122"/>
              </a:rPr>
              <a:t>提示</a:t>
            </a:r>
            <a:r>
              <a:rPr lang="zh-CN" altLang="en-US" sz="2400" dirty="0" smtClean="0">
                <a:latin typeface="华文楷体" panose="02010600040101010101" pitchFamily="2" charset="-122"/>
                <a:ea typeface="华文楷体" panose="02010600040101010101" pitchFamily="2" charset="-122"/>
              </a:rPr>
              <a:t>而</a:t>
            </a:r>
            <a:r>
              <a:rPr lang="zh-CN" altLang="en-US" sz="2400" dirty="0">
                <a:latin typeface="华文楷体" panose="02010600040101010101" pitchFamily="2" charset="-122"/>
                <a:ea typeface="华文楷体" panose="02010600040101010101" pitchFamily="2" charset="-122"/>
              </a:rPr>
              <a:t>不是</a:t>
            </a:r>
            <a:r>
              <a:rPr lang="zh-CN" altLang="en-US" sz="2400" dirty="0">
                <a:solidFill>
                  <a:srgbClr val="0000FF"/>
                </a:solidFill>
                <a:latin typeface="华文楷体" panose="02010600040101010101" pitchFamily="2" charset="-122"/>
                <a:ea typeface="华文楷体" panose="02010600040101010101" pitchFamily="2" charset="-122"/>
              </a:rPr>
              <a:t>命令</a:t>
            </a:r>
            <a:r>
              <a:rPr lang="zh-CN" altLang="en-US" sz="2400" dirty="0" smtClean="0">
                <a:latin typeface="华文楷体" panose="02010600040101010101" pitchFamily="2" charset="-122"/>
                <a:ea typeface="华文楷体" panose="02010600040101010101" pitchFamily="2" charset="-122"/>
              </a:rPr>
              <a:t>。</a:t>
            </a:r>
            <a:endParaRPr lang="zh-CN" altLang="en-US"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480428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变量的存储方式和生存期 </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29</a:t>
            </a:fld>
            <a:endParaRPr lang="en-US" altLang="zh-CN"/>
          </a:p>
        </p:txBody>
      </p:sp>
      <p:sp>
        <p:nvSpPr>
          <p:cNvPr id="8" name="矩形 7"/>
          <p:cNvSpPr/>
          <p:nvPr/>
        </p:nvSpPr>
        <p:spPr>
          <a:xfrm>
            <a:off x="446196" y="1720910"/>
            <a:ext cx="7942228" cy="677108"/>
          </a:xfrm>
          <a:prstGeom prst="rect">
            <a:avLst/>
          </a:prstGeom>
        </p:spPr>
        <p:txBody>
          <a:bodyPr wrap="square">
            <a:spAutoFit/>
          </a:bodyPr>
          <a:lstStyle/>
          <a:p>
            <a:pPr>
              <a:lnSpc>
                <a:spcPct val="150000"/>
              </a:lnSpc>
              <a:defRPr/>
            </a:pPr>
            <a:r>
              <a:rPr lang="zh-CN" altLang="en-US" sz="2800" b="1" dirty="0">
                <a:latin typeface="华文楷体" panose="02010600040101010101" pitchFamily="2" charset="-122"/>
                <a:ea typeface="华文楷体" panose="02010600040101010101" pitchFamily="2" charset="-122"/>
              </a:rPr>
              <a:t>全局变量的存储类别</a:t>
            </a:r>
          </a:p>
        </p:txBody>
      </p:sp>
      <p:sp>
        <p:nvSpPr>
          <p:cNvPr id="9" name="Text Box 7"/>
          <p:cNvSpPr txBox="1">
            <a:spLocks noChangeArrowheads="1"/>
          </p:cNvSpPr>
          <p:nvPr/>
        </p:nvSpPr>
        <p:spPr bwMode="auto">
          <a:xfrm>
            <a:off x="449148" y="2468517"/>
            <a:ext cx="8137599"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50000"/>
              </a:lnSpc>
            </a:pPr>
            <a:r>
              <a:rPr lang="zh-CN" altLang="en-US" sz="2400" b="1" dirty="0" smtClean="0">
                <a:latin typeface="华文楷体" panose="02010600040101010101" pitchFamily="2" charset="-122"/>
                <a:ea typeface="华文楷体" panose="02010600040101010101" pitchFamily="2" charset="-122"/>
              </a:rPr>
              <a:t>      全局变量</a:t>
            </a:r>
            <a:r>
              <a:rPr lang="zh-CN" altLang="en-US" sz="2400" b="1" dirty="0">
                <a:latin typeface="华文楷体" panose="02010600040101010101" pitchFamily="2" charset="-122"/>
                <a:ea typeface="华文楷体" panose="02010600040101010101" pitchFamily="2" charset="-122"/>
              </a:rPr>
              <a:t>都是存放在</a:t>
            </a:r>
            <a:r>
              <a:rPr lang="zh-CN" altLang="en-US" sz="2400" b="1" dirty="0">
                <a:solidFill>
                  <a:srgbClr val="0000FF"/>
                </a:solidFill>
                <a:latin typeface="华文楷体" panose="02010600040101010101" pitchFamily="2" charset="-122"/>
                <a:ea typeface="华文楷体" panose="02010600040101010101" pitchFamily="2" charset="-122"/>
              </a:rPr>
              <a:t>静态存储区</a:t>
            </a:r>
            <a:r>
              <a:rPr lang="zh-CN" altLang="en-US" sz="2400" b="1" dirty="0">
                <a:latin typeface="华文楷体" panose="02010600040101010101" pitchFamily="2" charset="-122"/>
                <a:ea typeface="华文楷体" panose="02010600040101010101" pitchFamily="2" charset="-122"/>
              </a:rPr>
              <a:t>中的。因此它们的生存期是固定的，</a:t>
            </a:r>
            <a:r>
              <a:rPr lang="zh-CN" altLang="en-US" sz="2400" b="1" dirty="0">
                <a:solidFill>
                  <a:srgbClr val="0000FF"/>
                </a:solidFill>
                <a:latin typeface="华文楷体" panose="02010600040101010101" pitchFamily="2" charset="-122"/>
                <a:ea typeface="华文楷体" panose="02010600040101010101" pitchFamily="2" charset="-122"/>
              </a:rPr>
              <a:t>存在于程序的整个运行过程</a:t>
            </a:r>
            <a:r>
              <a:rPr lang="zh-CN" altLang="en-US" sz="2400" b="1" dirty="0">
                <a:latin typeface="华文楷体" panose="02010600040101010101" pitchFamily="2" charset="-122"/>
                <a:ea typeface="华文楷体" panose="02010600040101010101" pitchFamily="2" charset="-122"/>
              </a:rPr>
              <a:t>。</a:t>
            </a:r>
          </a:p>
          <a:p>
            <a:pPr algn="just">
              <a:lnSpc>
                <a:spcPct val="150000"/>
              </a:lnSpc>
            </a:pPr>
            <a:r>
              <a:rPr lang="zh-CN" altLang="en-US" sz="2400" b="1" dirty="0">
                <a:latin typeface="华文楷体" panose="02010600040101010101" pitchFamily="2" charset="-122"/>
                <a:ea typeface="华文楷体" panose="02010600040101010101" pitchFamily="2" charset="-122"/>
              </a:rPr>
              <a:t>     一般来说，外部变量是在函数的外部定义的全局变量，它的作用域是从变量的</a:t>
            </a:r>
            <a:r>
              <a:rPr lang="zh-CN" altLang="en-US" sz="2400" b="1" dirty="0">
                <a:solidFill>
                  <a:srgbClr val="0000FF"/>
                </a:solidFill>
                <a:latin typeface="华文楷体" panose="02010600040101010101" pitchFamily="2" charset="-122"/>
                <a:ea typeface="华文楷体" panose="02010600040101010101" pitchFamily="2" charset="-122"/>
              </a:rPr>
              <a:t>定义处开始</a:t>
            </a:r>
            <a:r>
              <a:rPr lang="zh-CN" altLang="en-US" sz="2400" b="1" dirty="0">
                <a:latin typeface="华文楷体" panose="02010600040101010101" pitchFamily="2" charset="-122"/>
                <a:ea typeface="华文楷体" panose="02010600040101010101" pitchFamily="2" charset="-122"/>
              </a:rPr>
              <a:t>，到本程序</a:t>
            </a:r>
            <a:r>
              <a:rPr lang="zh-CN" altLang="en-US" sz="2400" b="1" dirty="0">
                <a:solidFill>
                  <a:srgbClr val="0000FF"/>
                </a:solidFill>
                <a:latin typeface="华文楷体" panose="02010600040101010101" pitchFamily="2" charset="-122"/>
                <a:ea typeface="华文楷体" panose="02010600040101010101" pitchFamily="2" charset="-122"/>
              </a:rPr>
              <a:t>文件的末尾</a:t>
            </a:r>
            <a:r>
              <a:rPr lang="zh-CN" altLang="en-US" sz="2400" b="1" dirty="0">
                <a:latin typeface="华文楷体" panose="02010600040101010101" pitchFamily="2" charset="-122"/>
                <a:ea typeface="华文楷体" panose="02010600040101010101" pitchFamily="2" charset="-122"/>
              </a:rPr>
              <a:t>。在此作用域内，全局变量可以为程序中各个函数所引用。但有时程序设计人员希望能扩展外部变量的作用域</a:t>
            </a:r>
            <a:r>
              <a:rPr lang="zh-CN" altLang="en-US" sz="2400" b="1" dirty="0" smtClean="0">
                <a:latin typeface="华文楷体" panose="02010600040101010101" pitchFamily="2" charset="-122"/>
                <a:ea typeface="华文楷体" panose="02010600040101010101" pitchFamily="2" charset="-122"/>
              </a:rPr>
              <a:t>。利用关键字</a:t>
            </a:r>
            <a:r>
              <a:rPr lang="en-US" altLang="zh-CN" sz="2400" b="1" dirty="0" smtClean="0">
                <a:solidFill>
                  <a:srgbClr val="0000FF"/>
                </a:solidFill>
                <a:latin typeface="华文楷体" panose="02010600040101010101" pitchFamily="2" charset="-122"/>
                <a:ea typeface="华文楷体" panose="02010600040101010101" pitchFamily="2" charset="-122"/>
              </a:rPr>
              <a:t>extern</a:t>
            </a:r>
            <a:r>
              <a:rPr lang="zh-CN" altLang="en-US" sz="2400" b="1" dirty="0" smtClean="0">
                <a:latin typeface="华文楷体" panose="02010600040101010101" pitchFamily="2" charset="-122"/>
                <a:ea typeface="华文楷体" panose="02010600040101010101" pitchFamily="2" charset="-122"/>
              </a:rPr>
              <a:t>对变量声明可以完成上述功能。</a:t>
            </a:r>
            <a:endParaRPr lang="zh-CN" altLang="en-US" sz="2400"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341127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变量的作用域</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3</a:t>
            </a:fld>
            <a:endParaRPr lang="en-US" altLang="zh-CN"/>
          </a:p>
        </p:txBody>
      </p:sp>
      <p:sp>
        <p:nvSpPr>
          <p:cNvPr id="8" name="矩形 7"/>
          <p:cNvSpPr/>
          <p:nvPr/>
        </p:nvSpPr>
        <p:spPr>
          <a:xfrm>
            <a:off x="446196" y="1720910"/>
            <a:ext cx="7942228" cy="3323987"/>
          </a:xfrm>
          <a:prstGeom prst="rect">
            <a:avLst/>
          </a:prstGeom>
        </p:spPr>
        <p:txBody>
          <a:bodyPr wrap="square">
            <a:spAutoFit/>
          </a:bodyPr>
          <a:lstStyle/>
          <a:p>
            <a:pPr>
              <a:lnSpc>
                <a:spcPct val="150000"/>
              </a:lnSpc>
              <a:defRPr/>
            </a:pPr>
            <a:r>
              <a:rPr lang="zh-CN" altLang="en-US" sz="2800" b="1" dirty="0" smtClean="0">
                <a:latin typeface="华文楷体" panose="02010600040101010101" pitchFamily="2" charset="-122"/>
                <a:ea typeface="华文楷体" panose="02010600040101010101" pitchFamily="2" charset="-122"/>
              </a:rPr>
              <a:t>局部变量</a:t>
            </a:r>
            <a:endParaRPr lang="en-US" altLang="zh-CN" sz="2800" b="1" dirty="0" smtClean="0">
              <a:latin typeface="华文楷体" panose="02010600040101010101" pitchFamily="2" charset="-122"/>
              <a:ea typeface="华文楷体" panose="02010600040101010101" pitchFamily="2" charset="-122"/>
            </a:endParaRPr>
          </a:p>
          <a:p>
            <a:pPr>
              <a:lnSpc>
                <a:spcPct val="150000"/>
              </a:lnSpc>
            </a:pPr>
            <a:r>
              <a:rPr lang="zh-CN" altLang="en-US" sz="2400" dirty="0" smtClean="0">
                <a:latin typeface="华文楷体" panose="02010600040101010101" pitchFamily="2" charset="-122"/>
                <a:ea typeface="华文楷体" panose="02010600040101010101" pitchFamily="2" charset="-122"/>
              </a:rPr>
              <a:t>        </a:t>
            </a:r>
            <a:r>
              <a:rPr lang="zh-CN" altLang="en-US" sz="2800" dirty="0" smtClean="0">
                <a:latin typeface="华文楷体" panose="02010600040101010101" pitchFamily="2" charset="-122"/>
                <a:ea typeface="华文楷体" panose="02010600040101010101" pitchFamily="2" charset="-122"/>
              </a:rPr>
              <a:t>在</a:t>
            </a:r>
            <a:r>
              <a:rPr lang="zh-CN" altLang="en-US" sz="2800" dirty="0">
                <a:latin typeface="华文楷体" panose="02010600040101010101" pitchFamily="2" charset="-122"/>
                <a:ea typeface="华文楷体" panose="02010600040101010101" pitchFamily="2" charset="-122"/>
              </a:rPr>
              <a:t>一个函数内部定义的变量是内部变量，它只在本函数范围内有效，也就是说只有在本函数内才能使用它们，在此函数以外是不能使用这些变量的。这称为“</a:t>
            </a:r>
            <a:r>
              <a:rPr lang="zh-CN" altLang="en-US" sz="2800" b="1" dirty="0">
                <a:solidFill>
                  <a:srgbClr val="0000FF"/>
                </a:solidFill>
                <a:latin typeface="华文楷体" panose="02010600040101010101" pitchFamily="2" charset="-122"/>
                <a:ea typeface="华文楷体" panose="02010600040101010101" pitchFamily="2" charset="-122"/>
              </a:rPr>
              <a:t>局部变量</a:t>
            </a:r>
            <a:r>
              <a:rPr lang="zh-CN" altLang="en-US" sz="2800" dirty="0">
                <a:latin typeface="华文楷体" panose="02010600040101010101" pitchFamily="2" charset="-122"/>
                <a:ea typeface="华文楷体" panose="02010600040101010101" pitchFamily="2" charset="-122"/>
              </a:rPr>
              <a:t>”。 </a:t>
            </a:r>
          </a:p>
        </p:txBody>
      </p:sp>
    </p:spTree>
    <p:extLst>
      <p:ext uri="{BB962C8B-B14F-4D97-AF65-F5344CB8AC3E}">
        <p14:creationId xmlns:p14="http://schemas.microsoft.com/office/powerpoint/2010/main" val="1697834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randombar(horizontal)">
                                      <p:cBhvr>
                                        <p:cTn id="7"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变量的存储方式和生存期 </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30</a:t>
            </a:fld>
            <a:endParaRPr lang="en-US" altLang="zh-CN"/>
          </a:p>
        </p:txBody>
      </p:sp>
      <p:sp>
        <p:nvSpPr>
          <p:cNvPr id="8" name="矩形 7"/>
          <p:cNvSpPr/>
          <p:nvPr/>
        </p:nvSpPr>
        <p:spPr>
          <a:xfrm>
            <a:off x="446196" y="1720910"/>
            <a:ext cx="7942228" cy="677108"/>
          </a:xfrm>
          <a:prstGeom prst="rect">
            <a:avLst/>
          </a:prstGeom>
        </p:spPr>
        <p:txBody>
          <a:bodyPr wrap="square">
            <a:spAutoFit/>
          </a:bodyPr>
          <a:lstStyle/>
          <a:p>
            <a:pPr>
              <a:lnSpc>
                <a:spcPct val="150000"/>
              </a:lnSpc>
              <a:defRPr/>
            </a:pPr>
            <a:r>
              <a:rPr lang="zh-CN" altLang="en-US" sz="2800" b="1" dirty="0">
                <a:latin typeface="华文楷体" panose="02010600040101010101" pitchFamily="2" charset="-122"/>
                <a:ea typeface="华文楷体" panose="02010600040101010101" pitchFamily="2" charset="-122"/>
              </a:rPr>
              <a:t>全局变量的存储类别</a:t>
            </a:r>
          </a:p>
        </p:txBody>
      </p:sp>
      <p:sp>
        <p:nvSpPr>
          <p:cNvPr id="9" name="Text Box 7"/>
          <p:cNvSpPr txBox="1">
            <a:spLocks noChangeArrowheads="1"/>
          </p:cNvSpPr>
          <p:nvPr/>
        </p:nvSpPr>
        <p:spPr bwMode="auto">
          <a:xfrm>
            <a:off x="511832" y="2529053"/>
            <a:ext cx="8137599" cy="593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50000"/>
              </a:lnSpc>
            </a:pPr>
            <a:r>
              <a:rPr lang="en-US" altLang="zh-CN" sz="2400" b="1" dirty="0" smtClean="0">
                <a:latin typeface="华文楷体" panose="02010600040101010101" pitchFamily="2" charset="-122"/>
                <a:ea typeface="华文楷体" panose="02010600040101010101" pitchFamily="2" charset="-122"/>
              </a:rPr>
              <a:t>1</a:t>
            </a:r>
            <a:r>
              <a:rPr lang="zh-CN" altLang="en-US" sz="2400" b="1" dirty="0" smtClean="0">
                <a:latin typeface="华文楷体" panose="02010600040101010101" pitchFamily="2" charset="-122"/>
                <a:ea typeface="华文楷体" panose="02010600040101010101" pitchFamily="2" charset="-122"/>
              </a:rPr>
              <a:t>、在</a:t>
            </a:r>
            <a:r>
              <a:rPr lang="zh-CN" altLang="en-US" sz="2400" b="1" dirty="0">
                <a:latin typeface="华文楷体" panose="02010600040101010101" pitchFamily="2" charset="-122"/>
                <a:ea typeface="华文楷体" panose="02010600040101010101" pitchFamily="2" charset="-122"/>
              </a:rPr>
              <a:t>一个文件内扩展外部变量的</a:t>
            </a:r>
            <a:r>
              <a:rPr lang="zh-CN" altLang="en-US" sz="2400" b="1" dirty="0" smtClean="0">
                <a:latin typeface="华文楷体" panose="02010600040101010101" pitchFamily="2" charset="-122"/>
                <a:ea typeface="华文楷体" panose="02010600040101010101" pitchFamily="2" charset="-122"/>
              </a:rPr>
              <a:t>作用域。</a:t>
            </a:r>
            <a:endParaRPr lang="en-US" altLang="zh-CN" sz="2400" b="1" dirty="0" smtClean="0">
              <a:latin typeface="华文楷体" panose="02010600040101010101" pitchFamily="2" charset="-122"/>
              <a:ea typeface="华文楷体" panose="02010600040101010101" pitchFamily="2" charset="-122"/>
            </a:endParaRPr>
          </a:p>
        </p:txBody>
      </p:sp>
      <p:sp>
        <p:nvSpPr>
          <p:cNvPr id="11" name="Text Box 4"/>
          <p:cNvSpPr txBox="1">
            <a:spLocks noChangeArrowheads="1"/>
          </p:cNvSpPr>
          <p:nvPr/>
        </p:nvSpPr>
        <p:spPr bwMode="auto">
          <a:xfrm>
            <a:off x="5206076" y="3259169"/>
            <a:ext cx="3807792" cy="3475291"/>
          </a:xfrm>
          <a:prstGeom prst="rect">
            <a:avLst/>
          </a:prstGeom>
          <a:solidFill>
            <a:schemeClr val="accent5">
              <a:lumMod val="90000"/>
              <a:alpha val="50000"/>
            </a:schemeClr>
          </a:solidFill>
          <a:ln w="19050">
            <a:solidFill>
              <a:srgbClr val="004181"/>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zh-CN"/>
            </a:defPPr>
            <a:lvl1pPr>
              <a:spcBef>
                <a:spcPct val="50000"/>
              </a:spcBef>
              <a:defRPr kumimoji="1" sz="2400" b="1">
                <a:solidFill>
                  <a:schemeClr val="tx1"/>
                </a:solidFill>
              </a:defRPr>
            </a:lvl1pPr>
          </a:lstStyle>
          <a:p>
            <a:pPr>
              <a:spcBef>
                <a:spcPct val="0"/>
              </a:spcBef>
            </a:pP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void swap (void)</a:t>
            </a:r>
          </a:p>
          <a:p>
            <a:pPr>
              <a:spcBef>
                <a:spcPct val="0"/>
              </a:spcBef>
            </a:pP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a:t>
            </a:r>
          </a:p>
          <a:p>
            <a:pPr>
              <a:spcBef>
                <a:spcPct val="0"/>
              </a:spcBef>
            </a:pP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extern </a:t>
            </a:r>
            <a:r>
              <a:rPr kumimoji="0" lang="en-US" altLang="zh-CN" dirty="0" err="1">
                <a:latin typeface="Times New Roman" panose="02020603050405020304" pitchFamily="18" charset="0"/>
                <a:ea typeface="华文楷体" panose="02010600040101010101" pitchFamily="2" charset="-122"/>
                <a:cs typeface="Times New Roman" panose="02020603050405020304" pitchFamily="18" charset="0"/>
              </a:rPr>
              <a:t>int</a:t>
            </a:r>
            <a:r>
              <a:rPr kumimoji="0" lang="en-US" altLang="zh-CN" dirty="0">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dirty="0" err="1">
                <a:latin typeface="Times New Roman" panose="02020603050405020304" pitchFamily="18" charset="0"/>
                <a:ea typeface="华文楷体" panose="02010600040101010101" pitchFamily="2" charset="-122"/>
                <a:cs typeface="Times New Roman" panose="02020603050405020304" pitchFamily="18" charset="0"/>
              </a:rPr>
              <a:t>a,b</a:t>
            </a:r>
            <a:r>
              <a:rPr kumimoji="0" lang="en-US" altLang="zh-CN" dirty="0">
                <a:latin typeface="Times New Roman" panose="02020603050405020304" pitchFamily="18" charset="0"/>
                <a:ea typeface="华文楷体" panose="02010600040101010101" pitchFamily="2" charset="-122"/>
                <a:cs typeface="Times New Roman" panose="02020603050405020304" pitchFamily="18" charset="0"/>
              </a:rPr>
              <a:t>;</a:t>
            </a:r>
          </a:p>
          <a:p>
            <a:pPr>
              <a:spcBef>
                <a:spcPct val="0"/>
              </a:spcBef>
            </a:pP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dirty="0" err="1" smtClean="0">
                <a:latin typeface="Times New Roman" panose="02020603050405020304" pitchFamily="18" charset="0"/>
                <a:ea typeface="华文楷体" panose="02010600040101010101" pitchFamily="2" charset="-122"/>
                <a:cs typeface="Times New Roman" panose="02020603050405020304" pitchFamily="18" charset="0"/>
              </a:rPr>
              <a:t>int</a:t>
            </a: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t;</a:t>
            </a:r>
          </a:p>
          <a:p>
            <a:pPr>
              <a:spcBef>
                <a:spcPct val="0"/>
              </a:spcBef>
            </a:pP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t=a;</a:t>
            </a:r>
          </a:p>
          <a:p>
            <a:pPr>
              <a:spcBef>
                <a:spcPct val="0"/>
              </a:spcBef>
            </a:pP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a=b;</a:t>
            </a:r>
          </a:p>
          <a:p>
            <a:pPr>
              <a:spcBef>
                <a:spcPct val="0"/>
              </a:spcBef>
            </a:pPr>
            <a:r>
              <a:rPr kumimoji="0" lang="en-US" altLang="zh-CN" dirty="0">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b=t;  </a:t>
            </a:r>
            <a:endParaRPr kumimoji="0"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a:spcBef>
                <a:spcPct val="0"/>
              </a:spcBef>
            </a:pP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a:t>
            </a:r>
          </a:p>
          <a:p>
            <a:pPr>
              <a:spcBef>
                <a:spcPct val="0"/>
              </a:spcBef>
            </a:pPr>
            <a:r>
              <a:rPr kumimoji="0" lang="en-US" altLang="zh-CN" dirty="0" err="1" smtClean="0">
                <a:latin typeface="Times New Roman" panose="02020603050405020304" pitchFamily="18" charset="0"/>
                <a:ea typeface="华文楷体" panose="02010600040101010101" pitchFamily="2" charset="-122"/>
                <a:cs typeface="Times New Roman" panose="02020603050405020304" pitchFamily="18" charset="0"/>
              </a:rPr>
              <a:t>int</a:t>
            </a: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a=1,b=2;</a:t>
            </a:r>
          </a:p>
          <a:p>
            <a:pPr>
              <a:spcBef>
                <a:spcPct val="0"/>
              </a:spcBef>
            </a:pPr>
            <a:endParaRPr kumimoji="0"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2" name="Text Box 4"/>
          <p:cNvSpPr txBox="1">
            <a:spLocks noChangeArrowheads="1"/>
          </p:cNvSpPr>
          <p:nvPr/>
        </p:nvSpPr>
        <p:spPr bwMode="auto">
          <a:xfrm>
            <a:off x="611560" y="3256744"/>
            <a:ext cx="4455753" cy="3464732"/>
          </a:xfrm>
          <a:prstGeom prst="rect">
            <a:avLst/>
          </a:prstGeom>
          <a:solidFill>
            <a:schemeClr val="accent5">
              <a:lumMod val="90000"/>
              <a:alpha val="50000"/>
            </a:schemeClr>
          </a:solidFill>
          <a:ln w="19050">
            <a:solidFill>
              <a:srgbClr val="004181"/>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zh-CN"/>
            </a:defPPr>
            <a:lvl1pPr>
              <a:spcBef>
                <a:spcPct val="50000"/>
              </a:spcBef>
              <a:defRPr kumimoji="1" sz="2400" b="1">
                <a:solidFill>
                  <a:schemeClr val="tx1"/>
                </a:solidFill>
              </a:defRPr>
            </a:lvl1pPr>
          </a:lstStyle>
          <a:p>
            <a:pPr>
              <a:spcBef>
                <a:spcPct val="0"/>
              </a:spcBef>
            </a:pPr>
            <a:r>
              <a:rPr kumimoji="0" lang="zh-CN" altLang="en-US"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例 ：</a:t>
            </a:r>
            <a:r>
              <a:rPr kumimoji="0" lang="zh-CN" altLang="en-US" dirty="0">
                <a:latin typeface="Times New Roman" panose="02020603050405020304" pitchFamily="18" charset="0"/>
                <a:ea typeface="华文楷体" panose="02010600040101010101" pitchFamily="2" charset="-122"/>
                <a:cs typeface="Times New Roman" panose="02020603050405020304" pitchFamily="18" charset="0"/>
              </a:rPr>
              <a:t>交换两变量值。</a:t>
            </a:r>
            <a:endParaRPr kumimoji="0"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a:spcBef>
                <a:spcPct val="0"/>
              </a:spcBef>
            </a:pPr>
            <a:r>
              <a:rPr kumimoji="0" lang="en-US" altLang="zh-CN" dirty="0" err="1" smtClean="0">
                <a:latin typeface="Times New Roman" panose="02020603050405020304" pitchFamily="18" charset="0"/>
                <a:ea typeface="华文楷体" panose="02010600040101010101" pitchFamily="2" charset="-122"/>
                <a:cs typeface="Times New Roman" panose="02020603050405020304" pitchFamily="18" charset="0"/>
              </a:rPr>
              <a:t>int</a:t>
            </a:r>
            <a:r>
              <a:rPr kumimoji="0" lang="en-AU" altLang="zh-CN" dirty="0" smtClean="0">
                <a:latin typeface="Times New Roman" panose="02020603050405020304" pitchFamily="18" charset="0"/>
                <a:ea typeface="华文楷体" panose="02010600040101010101" pitchFamily="2" charset="-122"/>
                <a:cs typeface="Times New Roman" panose="02020603050405020304" pitchFamily="18" charset="0"/>
              </a:rPr>
              <a:t>  main</a:t>
            </a: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a:t>
            </a:r>
          </a:p>
          <a:p>
            <a:pPr>
              <a:spcBef>
                <a:spcPct val="0"/>
              </a:spcBef>
            </a:pP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a:t>
            </a:r>
          </a:p>
          <a:p>
            <a:pPr lvl="1"/>
            <a:r>
              <a:rPr kumimoji="0" lang="en-US" altLang="zh-CN" sz="24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extern </a:t>
            </a:r>
            <a:r>
              <a:rPr kumimoji="0" lang="en-US" altLang="zh-CN" sz="2400" b="1" dirty="0" err="1"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int</a:t>
            </a:r>
            <a:r>
              <a:rPr kumimoji="0" lang="en-US" altLang="zh-CN" sz="24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sz="2400" b="1" dirty="0" err="1"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a,b</a:t>
            </a:r>
            <a:r>
              <a:rPr kumimoji="0" lang="en-US" altLang="zh-CN" sz="24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p>
          <a:p>
            <a:pPr lvl="1"/>
            <a:r>
              <a:rPr lang="en-US" altLang="zh-CN"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swap(); </a:t>
            </a:r>
            <a:r>
              <a:rPr lang="en-US" altLang="zh-CN" sz="2400" b="1" dirty="0" err="1">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printf</a:t>
            </a:r>
            <a:r>
              <a:rPr lang="en-US" altLang="zh-CN"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2400" b="1" dirty="0" err="1"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d,b</a:t>
            </a:r>
            <a:r>
              <a:rPr lang="en-US" altLang="zh-CN"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=%d\n",</a:t>
            </a:r>
            <a:r>
              <a:rPr lang="en-US" altLang="zh-CN" sz="2400" b="1" dirty="0" err="1">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a,b</a:t>
            </a:r>
            <a:r>
              <a:rPr lang="en-US" altLang="zh-CN" sz="24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system</a:t>
            </a:r>
            <a:r>
              <a:rPr lang="en-US" altLang="zh-CN"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("pause");	</a:t>
            </a:r>
            <a:endParaRPr lang="en-US" altLang="zh-CN" sz="24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lvl="1"/>
            <a:r>
              <a:rPr lang="en-US" altLang="zh-CN" sz="24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return </a:t>
            </a:r>
            <a:r>
              <a:rPr lang="en-US" altLang="zh-CN"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0</a:t>
            </a:r>
            <a:r>
              <a:rPr lang="en-US" altLang="zh-CN" sz="24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p>
          <a:p>
            <a:pPr marL="0" lvl="1"/>
            <a:r>
              <a:rPr lang="en-US" altLang="zh-CN" sz="24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p>
          <a:p>
            <a:pPr lvl="1"/>
            <a:endParaRPr kumimoji="0" lang="en-US" altLang="zh-CN"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lvl="1"/>
            <a:endParaRPr kumimoji="0" lang="zh-CN" altLang="en-AU" dirty="0" smtClean="0">
              <a:latin typeface="Times New Roman" panose="02020603050405020304" pitchFamily="18" charset="0"/>
              <a:ea typeface="华文楷体" panose="02010600040101010101" pitchFamily="2" charset="-122"/>
              <a:cs typeface="Times New Roman" panose="02020603050405020304" pitchFamily="18" charset="0"/>
            </a:endParaRPr>
          </a:p>
          <a:p>
            <a:pPr>
              <a:spcBef>
                <a:spcPct val="0"/>
              </a:spcBef>
            </a:pPr>
            <a:endParaRPr kumimoji="0"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610752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变量的存储方式和生存期 </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31</a:t>
            </a:fld>
            <a:endParaRPr lang="en-US" altLang="zh-CN"/>
          </a:p>
        </p:txBody>
      </p:sp>
      <p:sp>
        <p:nvSpPr>
          <p:cNvPr id="8" name="矩形 7"/>
          <p:cNvSpPr/>
          <p:nvPr/>
        </p:nvSpPr>
        <p:spPr>
          <a:xfrm>
            <a:off x="446196" y="1720910"/>
            <a:ext cx="7942228" cy="677108"/>
          </a:xfrm>
          <a:prstGeom prst="rect">
            <a:avLst/>
          </a:prstGeom>
        </p:spPr>
        <p:txBody>
          <a:bodyPr wrap="square">
            <a:spAutoFit/>
          </a:bodyPr>
          <a:lstStyle/>
          <a:p>
            <a:pPr>
              <a:lnSpc>
                <a:spcPct val="150000"/>
              </a:lnSpc>
              <a:defRPr/>
            </a:pPr>
            <a:r>
              <a:rPr lang="zh-CN" altLang="en-US" sz="2800" b="1" dirty="0">
                <a:latin typeface="华文楷体" panose="02010600040101010101" pitchFamily="2" charset="-122"/>
                <a:ea typeface="华文楷体" panose="02010600040101010101" pitchFamily="2" charset="-122"/>
              </a:rPr>
              <a:t>全局变量的存储类别</a:t>
            </a:r>
          </a:p>
        </p:txBody>
      </p:sp>
      <p:sp>
        <p:nvSpPr>
          <p:cNvPr id="9" name="Text Box 7"/>
          <p:cNvSpPr txBox="1">
            <a:spLocks noChangeArrowheads="1"/>
          </p:cNvSpPr>
          <p:nvPr/>
        </p:nvSpPr>
        <p:spPr bwMode="auto">
          <a:xfrm>
            <a:off x="511832" y="2529053"/>
            <a:ext cx="8137599" cy="593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50000"/>
              </a:lnSpc>
            </a:pPr>
            <a:r>
              <a:rPr lang="zh-CN" altLang="en-US" sz="2400" b="1" dirty="0" smtClean="0">
                <a:solidFill>
                  <a:srgbClr val="C00000"/>
                </a:solidFill>
                <a:latin typeface="华文楷体" panose="02010600040101010101" pitchFamily="2" charset="-122"/>
                <a:ea typeface="华文楷体" panose="02010600040101010101" pitchFamily="2" charset="-122"/>
              </a:rPr>
              <a:t>注意</a:t>
            </a:r>
            <a:r>
              <a:rPr lang="zh-CN" altLang="en-US" sz="2400" b="1" dirty="0" smtClean="0">
                <a:latin typeface="华文楷体" panose="02010600040101010101" pitchFamily="2" charset="-122"/>
                <a:ea typeface="华文楷体" panose="02010600040101010101" pitchFamily="2" charset="-122"/>
              </a:rPr>
              <a:t>：</a:t>
            </a:r>
          </a:p>
        </p:txBody>
      </p:sp>
      <p:sp>
        <p:nvSpPr>
          <p:cNvPr id="14" name="Text Box 3"/>
          <p:cNvSpPr txBox="1">
            <a:spLocks noChangeArrowheads="1"/>
          </p:cNvSpPr>
          <p:nvPr/>
        </p:nvSpPr>
        <p:spPr bwMode="auto">
          <a:xfrm>
            <a:off x="242829" y="3108626"/>
            <a:ext cx="8424863" cy="3612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lnSpc>
                <a:spcPct val="120000"/>
              </a:lnSpc>
              <a:spcBef>
                <a:spcPct val="0"/>
              </a:spcBef>
            </a:pPr>
            <a:r>
              <a:rPr kumimoji="0" lang="en-US" altLang="zh-CN" sz="2400" dirty="0">
                <a:latin typeface="华文楷体" panose="02010600040101010101" pitchFamily="2" charset="-122"/>
                <a:ea typeface="华文楷体" panose="02010600040101010101" pitchFamily="2" charset="-122"/>
              </a:rPr>
              <a:t>        </a:t>
            </a:r>
            <a:r>
              <a:rPr kumimoji="0" lang="zh-CN" altLang="en-US" sz="2400" dirty="0">
                <a:latin typeface="华文楷体" panose="02010600040101010101" pitchFamily="2" charset="-122"/>
                <a:ea typeface="华文楷体" panose="02010600040101010101" pitchFamily="2" charset="-122"/>
              </a:rPr>
              <a:t>对变量而言，声明与定义的关系稍微复杂一些。在声明部分出现的变量有两种情况：一种是需要建立存储空间的</a:t>
            </a:r>
            <a:r>
              <a:rPr kumimoji="0" lang="en-US" altLang="zh-CN" sz="2400" dirty="0">
                <a:latin typeface="华文楷体" panose="02010600040101010101" pitchFamily="2" charset="-122"/>
                <a:ea typeface="华文楷体" panose="02010600040101010101" pitchFamily="2" charset="-122"/>
              </a:rPr>
              <a:t>(</a:t>
            </a:r>
            <a:r>
              <a:rPr kumimoji="0" lang="zh-CN" altLang="en-US" sz="2400" dirty="0">
                <a:latin typeface="华文楷体" panose="02010600040101010101" pitchFamily="2" charset="-122"/>
                <a:ea typeface="华文楷体" panose="02010600040101010101" pitchFamily="2" charset="-122"/>
              </a:rPr>
              <a:t>如：</a:t>
            </a:r>
            <a:r>
              <a:rPr kumimoji="0" lang="en-US" altLang="zh-CN" sz="2400" dirty="0" err="1">
                <a:latin typeface="华文楷体" panose="02010600040101010101" pitchFamily="2" charset="-122"/>
                <a:ea typeface="华文楷体" panose="02010600040101010101" pitchFamily="2" charset="-122"/>
              </a:rPr>
              <a:t>int</a:t>
            </a:r>
            <a:r>
              <a:rPr kumimoji="0" lang="en-US" altLang="zh-CN" sz="2400" dirty="0">
                <a:latin typeface="华文楷体" panose="02010600040101010101" pitchFamily="2" charset="-122"/>
                <a:ea typeface="华文楷体" panose="02010600040101010101" pitchFamily="2" charset="-122"/>
              </a:rPr>
              <a:t> a; )</a:t>
            </a:r>
            <a:r>
              <a:rPr kumimoji="0" lang="zh-CN" altLang="en-US" sz="2400" dirty="0">
                <a:latin typeface="华文楷体" panose="02010600040101010101" pitchFamily="2" charset="-122"/>
                <a:ea typeface="华文楷体" panose="02010600040101010101" pitchFamily="2" charset="-122"/>
              </a:rPr>
              <a:t>，另一种是不需要建立存储空间的（如：</a:t>
            </a:r>
            <a:r>
              <a:rPr kumimoji="0" lang="en-US" altLang="zh-CN" sz="2400" dirty="0">
                <a:latin typeface="华文楷体" panose="02010600040101010101" pitchFamily="2" charset="-122"/>
                <a:ea typeface="华文楷体" panose="02010600040101010101" pitchFamily="2" charset="-122"/>
              </a:rPr>
              <a:t>extern a</a:t>
            </a:r>
            <a:r>
              <a:rPr kumimoji="0" lang="zh-CN" altLang="en-US" sz="2400" dirty="0">
                <a:latin typeface="华文楷体" panose="02010600040101010101" pitchFamily="2" charset="-122"/>
                <a:ea typeface="华文楷体" panose="02010600040101010101" pitchFamily="2" charset="-122"/>
              </a:rPr>
              <a:t>；）。前者称为“</a:t>
            </a:r>
            <a:r>
              <a:rPr kumimoji="0" lang="zh-CN" altLang="en-US" sz="2400" b="1" dirty="0">
                <a:latin typeface="华文楷体" panose="02010600040101010101" pitchFamily="2" charset="-122"/>
                <a:ea typeface="华文楷体" panose="02010600040101010101" pitchFamily="2" charset="-122"/>
              </a:rPr>
              <a:t>定义性声明</a:t>
            </a:r>
            <a:r>
              <a:rPr kumimoji="0" lang="zh-CN" altLang="en-US" sz="2400" dirty="0">
                <a:latin typeface="华文楷体" panose="02010600040101010101" pitchFamily="2" charset="-122"/>
                <a:ea typeface="华文楷体" panose="02010600040101010101" pitchFamily="2" charset="-122"/>
              </a:rPr>
              <a:t>”</a:t>
            </a:r>
            <a:r>
              <a:rPr kumimoji="0" lang="en-US" altLang="zh-CN" sz="2400" dirty="0">
                <a:latin typeface="华文楷体" panose="02010600040101010101" pitchFamily="2" charset="-122"/>
                <a:ea typeface="华文楷体" panose="02010600040101010101" pitchFamily="2" charset="-122"/>
              </a:rPr>
              <a:t>(defining declaration) </a:t>
            </a:r>
            <a:r>
              <a:rPr kumimoji="0" lang="zh-CN" altLang="en-US" sz="2400" dirty="0">
                <a:latin typeface="华文楷体" panose="02010600040101010101" pitchFamily="2" charset="-122"/>
                <a:ea typeface="华文楷体" panose="02010600040101010101" pitchFamily="2" charset="-122"/>
              </a:rPr>
              <a:t>，或简称</a:t>
            </a:r>
            <a:r>
              <a:rPr kumimoji="0" lang="zh-CN" altLang="en-US" sz="2400" b="1" dirty="0">
                <a:latin typeface="华文楷体" panose="02010600040101010101" pitchFamily="2" charset="-122"/>
                <a:ea typeface="华文楷体" panose="02010600040101010101" pitchFamily="2" charset="-122"/>
              </a:rPr>
              <a:t>定义</a:t>
            </a:r>
            <a:r>
              <a:rPr kumimoji="0" lang="zh-CN" altLang="en-US" sz="2400" dirty="0">
                <a:latin typeface="华文楷体" panose="02010600040101010101" pitchFamily="2" charset="-122"/>
                <a:ea typeface="华文楷体" panose="02010600040101010101" pitchFamily="2" charset="-122"/>
              </a:rPr>
              <a:t>（</a:t>
            </a:r>
            <a:r>
              <a:rPr kumimoji="0" lang="en-US" altLang="zh-CN" sz="2400" dirty="0">
                <a:latin typeface="华文楷体" panose="02010600040101010101" pitchFamily="2" charset="-122"/>
                <a:ea typeface="华文楷体" panose="02010600040101010101" pitchFamily="2" charset="-122"/>
              </a:rPr>
              <a:t>definition</a:t>
            </a:r>
            <a:r>
              <a:rPr kumimoji="0" lang="zh-CN" altLang="en-US" sz="2400" dirty="0">
                <a:latin typeface="华文楷体" panose="02010600040101010101" pitchFamily="2" charset="-122"/>
                <a:ea typeface="华文楷体" panose="02010600040101010101" pitchFamily="2" charset="-122"/>
              </a:rPr>
              <a:t>）。 后者称为“</a:t>
            </a:r>
            <a:r>
              <a:rPr kumimoji="0" lang="zh-CN" altLang="en-US" sz="2400" b="1" dirty="0">
                <a:latin typeface="华文楷体" panose="02010600040101010101" pitchFamily="2" charset="-122"/>
                <a:ea typeface="华文楷体" panose="02010600040101010101" pitchFamily="2" charset="-122"/>
              </a:rPr>
              <a:t>引用性声明</a:t>
            </a:r>
            <a:r>
              <a:rPr kumimoji="0" lang="zh-CN" altLang="en-US" sz="2400" dirty="0">
                <a:latin typeface="华文楷体" panose="02010600040101010101" pitchFamily="2" charset="-122"/>
                <a:ea typeface="华文楷体" panose="02010600040101010101" pitchFamily="2" charset="-122"/>
              </a:rPr>
              <a:t>”</a:t>
            </a:r>
            <a:r>
              <a:rPr kumimoji="0" lang="en-US" altLang="zh-CN" sz="2400" dirty="0">
                <a:latin typeface="华文楷体" panose="02010600040101010101" pitchFamily="2" charset="-122"/>
                <a:ea typeface="华文楷体" panose="02010600040101010101" pitchFamily="2" charset="-122"/>
              </a:rPr>
              <a:t>(referencing declaration)</a:t>
            </a:r>
            <a:r>
              <a:rPr kumimoji="0" lang="zh-CN" altLang="en-US" sz="2400" dirty="0">
                <a:latin typeface="华文楷体" panose="02010600040101010101" pitchFamily="2" charset="-122"/>
                <a:ea typeface="华文楷体" panose="02010600040101010101" pitchFamily="2" charset="-122"/>
              </a:rPr>
              <a:t>。广义地说，声明包括定义，但并非所有的声明都是定义。对“</a:t>
            </a:r>
            <a:r>
              <a:rPr kumimoji="0" lang="en-US" altLang="zh-CN" sz="2400" dirty="0" err="1">
                <a:latin typeface="华文楷体" panose="02010600040101010101" pitchFamily="2" charset="-122"/>
                <a:ea typeface="华文楷体" panose="02010600040101010101" pitchFamily="2" charset="-122"/>
              </a:rPr>
              <a:t>int</a:t>
            </a:r>
            <a:r>
              <a:rPr kumimoji="0" lang="en-US" altLang="zh-CN" sz="2400" dirty="0">
                <a:latin typeface="华文楷体" panose="02010600040101010101" pitchFamily="2" charset="-122"/>
                <a:ea typeface="华文楷体" panose="02010600040101010101" pitchFamily="2" charset="-122"/>
              </a:rPr>
              <a:t> a;” </a:t>
            </a:r>
            <a:r>
              <a:rPr kumimoji="0" lang="zh-CN" altLang="en-US" sz="2400" dirty="0">
                <a:latin typeface="华文楷体" panose="02010600040101010101" pitchFamily="2" charset="-122"/>
                <a:ea typeface="华文楷体" panose="02010600040101010101" pitchFamily="2" charset="-122"/>
              </a:rPr>
              <a:t>而言，它既是声明，又是定义。而对“</a:t>
            </a:r>
            <a:r>
              <a:rPr kumimoji="0" lang="en-US" altLang="zh-CN" sz="2400" dirty="0">
                <a:latin typeface="华文楷体" panose="02010600040101010101" pitchFamily="2" charset="-122"/>
                <a:ea typeface="华文楷体" panose="02010600040101010101" pitchFamily="2" charset="-122"/>
              </a:rPr>
              <a:t>extern a;” </a:t>
            </a:r>
            <a:r>
              <a:rPr kumimoji="0" lang="zh-CN" altLang="en-US" sz="2400" dirty="0">
                <a:latin typeface="华文楷体" panose="02010600040101010101" pitchFamily="2" charset="-122"/>
                <a:ea typeface="华文楷体" panose="02010600040101010101" pitchFamily="2" charset="-122"/>
              </a:rPr>
              <a:t>而言，它是声明而不是定义。</a:t>
            </a:r>
          </a:p>
        </p:txBody>
      </p:sp>
    </p:spTree>
    <p:extLst>
      <p:ext uri="{BB962C8B-B14F-4D97-AF65-F5344CB8AC3E}">
        <p14:creationId xmlns:p14="http://schemas.microsoft.com/office/powerpoint/2010/main" val="1312199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变量的存储方式和生存期 </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32</a:t>
            </a:fld>
            <a:endParaRPr lang="en-US" altLang="zh-CN"/>
          </a:p>
        </p:txBody>
      </p:sp>
      <p:sp>
        <p:nvSpPr>
          <p:cNvPr id="8" name="矩形 7"/>
          <p:cNvSpPr/>
          <p:nvPr/>
        </p:nvSpPr>
        <p:spPr>
          <a:xfrm>
            <a:off x="446196" y="1720910"/>
            <a:ext cx="7942228" cy="677108"/>
          </a:xfrm>
          <a:prstGeom prst="rect">
            <a:avLst/>
          </a:prstGeom>
        </p:spPr>
        <p:txBody>
          <a:bodyPr wrap="square">
            <a:spAutoFit/>
          </a:bodyPr>
          <a:lstStyle/>
          <a:p>
            <a:pPr>
              <a:lnSpc>
                <a:spcPct val="150000"/>
              </a:lnSpc>
              <a:defRPr/>
            </a:pPr>
            <a:r>
              <a:rPr lang="zh-CN" altLang="en-US" sz="2800" b="1" dirty="0">
                <a:latin typeface="华文楷体" panose="02010600040101010101" pitchFamily="2" charset="-122"/>
                <a:ea typeface="华文楷体" panose="02010600040101010101" pitchFamily="2" charset="-122"/>
              </a:rPr>
              <a:t>全局变量的存储类别</a:t>
            </a:r>
          </a:p>
        </p:txBody>
      </p:sp>
      <p:sp>
        <p:nvSpPr>
          <p:cNvPr id="9" name="Text Box 7"/>
          <p:cNvSpPr txBox="1">
            <a:spLocks noChangeArrowheads="1"/>
          </p:cNvSpPr>
          <p:nvPr/>
        </p:nvSpPr>
        <p:spPr bwMode="auto">
          <a:xfrm>
            <a:off x="511832" y="2529053"/>
            <a:ext cx="813759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50000"/>
              </a:lnSpc>
            </a:pPr>
            <a:r>
              <a:rPr lang="en-US" altLang="zh-CN" sz="2400" b="1" dirty="0" smtClean="0">
                <a:latin typeface="华文楷体" panose="02010600040101010101" pitchFamily="2" charset="-122"/>
                <a:ea typeface="华文楷体" panose="02010600040101010101" pitchFamily="2" charset="-122"/>
              </a:rPr>
              <a:t>2</a:t>
            </a:r>
            <a:r>
              <a:rPr lang="zh-CN" altLang="en-US" sz="2400" b="1" dirty="0" smtClean="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将外部变量的作用域扩展到其他</a:t>
            </a:r>
            <a:r>
              <a:rPr lang="zh-CN" altLang="en-US" sz="2400" b="1" dirty="0" smtClean="0">
                <a:latin typeface="华文楷体" panose="02010600040101010101" pitchFamily="2" charset="-122"/>
                <a:ea typeface="华文楷体" panose="02010600040101010101" pitchFamily="2" charset="-122"/>
              </a:rPr>
              <a:t>文件。 </a:t>
            </a:r>
            <a:endParaRPr lang="zh-CN" altLang="en-US" sz="2400" b="1" dirty="0">
              <a:latin typeface="华文楷体" panose="02010600040101010101" pitchFamily="2" charset="-122"/>
              <a:ea typeface="华文楷体" panose="02010600040101010101" pitchFamily="2" charset="-122"/>
            </a:endParaRPr>
          </a:p>
        </p:txBody>
      </p:sp>
      <p:sp>
        <p:nvSpPr>
          <p:cNvPr id="14" name="Text Box 3"/>
          <p:cNvSpPr txBox="1">
            <a:spLocks noChangeArrowheads="1"/>
          </p:cNvSpPr>
          <p:nvPr/>
        </p:nvSpPr>
        <p:spPr bwMode="auto">
          <a:xfrm>
            <a:off x="485549" y="3163433"/>
            <a:ext cx="7902876"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1" hangingPunct="1">
              <a:lnSpc>
                <a:spcPct val="150000"/>
              </a:lnSpc>
              <a:spcBef>
                <a:spcPct val="0"/>
              </a:spcBef>
            </a:pPr>
            <a:r>
              <a:rPr kumimoji="0" lang="en-US" altLang="zh-CN" sz="2400" dirty="0" smtClean="0">
                <a:latin typeface="华文楷体" panose="02010600040101010101" pitchFamily="2" charset="-122"/>
                <a:ea typeface="华文楷体" panose="02010600040101010101" pitchFamily="2" charset="-122"/>
              </a:rPr>
              <a:t>        </a:t>
            </a:r>
            <a:r>
              <a:rPr kumimoji="0" lang="zh-CN" altLang="en-US" sz="2400" dirty="0" smtClean="0">
                <a:latin typeface="华文楷体" panose="02010600040101010101" pitchFamily="2" charset="-122"/>
                <a:ea typeface="华文楷体" panose="02010600040101010101" pitchFamily="2" charset="-122"/>
              </a:rPr>
              <a:t>一个</a:t>
            </a:r>
            <a:r>
              <a:rPr kumimoji="0" lang="en-US" altLang="zh-CN" sz="2400" dirty="0" smtClean="0">
                <a:latin typeface="华文楷体" panose="02010600040101010101" pitchFamily="2" charset="-122"/>
                <a:ea typeface="华文楷体" panose="02010600040101010101" pitchFamily="2" charset="-122"/>
              </a:rPr>
              <a:t>C</a:t>
            </a:r>
            <a:r>
              <a:rPr kumimoji="0" lang="zh-CN" altLang="en-US" sz="2400" dirty="0" smtClean="0">
                <a:latin typeface="华文楷体" panose="02010600040101010101" pitchFamily="2" charset="-122"/>
                <a:ea typeface="华文楷体" panose="02010600040101010101" pitchFamily="2" charset="-122"/>
              </a:rPr>
              <a:t>程序可以由一个或者多个源程序文件</a:t>
            </a:r>
            <a:r>
              <a:rPr kumimoji="0" lang="en-US" altLang="zh-CN" sz="2400" dirty="0" smtClean="0">
                <a:latin typeface="华文楷体" panose="02010600040101010101" pitchFamily="2" charset="-122"/>
                <a:ea typeface="华文楷体" panose="02010600040101010101" pitchFamily="2" charset="-122"/>
              </a:rPr>
              <a:t>.c </a:t>
            </a:r>
            <a:r>
              <a:rPr kumimoji="0" lang="zh-CN" altLang="en-US" sz="2400" dirty="0" smtClean="0">
                <a:latin typeface="华文楷体" panose="02010600040101010101" pitchFamily="2" charset="-122"/>
                <a:ea typeface="华文楷体" panose="02010600040101010101" pitchFamily="2" charset="-122"/>
              </a:rPr>
              <a:t>组成。如果程序包含有多个文件，而多个文件中都要用到一个外部变量</a:t>
            </a:r>
            <a:r>
              <a:rPr lang="en-US" altLang="zh-CN" sz="2400" dirty="0" err="1" smtClean="0">
                <a:latin typeface="华文楷体" panose="02010600040101010101" pitchFamily="2" charset="-122"/>
                <a:ea typeface="华文楷体" panose="02010600040101010101" pitchFamily="2" charset="-122"/>
              </a:rPr>
              <a:t>Num</a:t>
            </a:r>
            <a:r>
              <a:rPr lang="zh-CN" altLang="en-US" sz="2400" dirty="0" smtClean="0">
                <a:latin typeface="华文楷体" panose="02010600040101010101" pitchFamily="2" charset="-122"/>
                <a:ea typeface="华文楷体" panose="02010600040101010101" pitchFamily="2" charset="-122"/>
              </a:rPr>
              <a:t>，不能分别在多个文件中定义</a:t>
            </a:r>
            <a:r>
              <a:rPr lang="en-US" altLang="zh-CN" sz="2400" dirty="0" err="1" smtClean="0">
                <a:latin typeface="华文楷体" panose="02010600040101010101" pitchFamily="2" charset="-122"/>
                <a:ea typeface="华文楷体" panose="02010600040101010101" pitchFamily="2" charset="-122"/>
              </a:rPr>
              <a:t>Num</a:t>
            </a:r>
            <a:r>
              <a:rPr lang="zh-CN" altLang="en-US" sz="2400" dirty="0" smtClean="0">
                <a:latin typeface="华文楷体" panose="02010600040101010101" pitchFamily="2" charset="-122"/>
                <a:ea typeface="华文楷体" panose="02010600040101010101" pitchFamily="2" charset="-122"/>
              </a:rPr>
              <a:t>这个变量，因为变量只能定义一次，多次定义编程器会报错</a:t>
            </a:r>
            <a:r>
              <a:rPr kumimoji="0" lang="zh-CN" altLang="en-US" sz="2400" dirty="0" smtClean="0">
                <a:latin typeface="华文楷体" panose="02010600040101010101" pitchFamily="2" charset="-122"/>
                <a:ea typeface="华文楷体" panose="02010600040101010101" pitchFamily="2" charset="-122"/>
              </a:rPr>
              <a:t>。正确的做法是在一个文件中定义 ，如 </a:t>
            </a:r>
            <a:r>
              <a:rPr kumimoji="0" lang="en-US" altLang="zh-CN" sz="2400" b="1" dirty="0" err="1" smtClean="0">
                <a:solidFill>
                  <a:srgbClr val="0000FF"/>
                </a:solidFill>
                <a:latin typeface="华文楷体" panose="02010600040101010101" pitchFamily="2" charset="-122"/>
                <a:ea typeface="华文楷体" panose="02010600040101010101" pitchFamily="2" charset="-122"/>
              </a:rPr>
              <a:t>int</a:t>
            </a:r>
            <a:r>
              <a:rPr kumimoji="0" lang="en-US" altLang="zh-CN" sz="2400" b="1" dirty="0" smtClean="0">
                <a:solidFill>
                  <a:srgbClr val="0000FF"/>
                </a:solidFill>
                <a:latin typeface="华文楷体" panose="02010600040101010101" pitchFamily="2" charset="-122"/>
                <a:ea typeface="华文楷体" panose="02010600040101010101" pitchFamily="2" charset="-122"/>
              </a:rPr>
              <a:t> </a:t>
            </a:r>
            <a:r>
              <a:rPr kumimoji="0" lang="en-US" altLang="zh-CN" sz="2400" b="1" dirty="0" err="1" smtClean="0">
                <a:solidFill>
                  <a:srgbClr val="0000FF"/>
                </a:solidFill>
                <a:latin typeface="华文楷体" panose="02010600040101010101" pitchFamily="2" charset="-122"/>
                <a:ea typeface="华文楷体" panose="02010600040101010101" pitchFamily="2" charset="-122"/>
              </a:rPr>
              <a:t>Num</a:t>
            </a:r>
            <a:r>
              <a:rPr lang="zh-CN" altLang="en-US" sz="2400" b="1" dirty="0" smtClean="0">
                <a:solidFill>
                  <a:srgbClr val="0000FF"/>
                </a:solidFill>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在其它文件中用</a:t>
            </a:r>
            <a:r>
              <a:rPr lang="en-US" altLang="zh-CN" sz="2400" dirty="0" smtClean="0">
                <a:latin typeface="华文楷体" panose="02010600040101010101" pitchFamily="2" charset="-122"/>
                <a:ea typeface="华文楷体" panose="02010600040101010101" pitchFamily="2" charset="-122"/>
              </a:rPr>
              <a:t>extern </a:t>
            </a:r>
            <a:r>
              <a:rPr lang="zh-CN" altLang="en-US" sz="2400" dirty="0" smtClean="0">
                <a:latin typeface="华文楷体" panose="02010600040101010101" pitchFamily="2" charset="-122"/>
                <a:ea typeface="华文楷体" panose="02010600040101010101" pitchFamily="2" charset="-122"/>
              </a:rPr>
              <a:t>关键字引用，如 </a:t>
            </a:r>
            <a:r>
              <a:rPr lang="en-US" altLang="zh-CN" sz="2400" b="1" dirty="0" smtClean="0">
                <a:solidFill>
                  <a:srgbClr val="0000FF"/>
                </a:solidFill>
                <a:latin typeface="华文楷体" panose="02010600040101010101" pitchFamily="2" charset="-122"/>
                <a:ea typeface="华文楷体" panose="02010600040101010101" pitchFamily="2" charset="-122"/>
              </a:rPr>
              <a:t>extern </a:t>
            </a:r>
            <a:r>
              <a:rPr lang="en-US" altLang="zh-CN" sz="2400" b="1" dirty="0" err="1" smtClean="0">
                <a:solidFill>
                  <a:srgbClr val="0000FF"/>
                </a:solidFill>
                <a:latin typeface="华文楷体" panose="02010600040101010101" pitchFamily="2" charset="-122"/>
                <a:ea typeface="华文楷体" panose="02010600040101010101" pitchFamily="2" charset="-122"/>
              </a:rPr>
              <a:t>Num</a:t>
            </a:r>
            <a:r>
              <a:rPr lang="zh-CN" altLang="en-US" sz="2400" b="1" dirty="0" smtClean="0">
                <a:solidFill>
                  <a:srgbClr val="0000FF"/>
                </a:solidFill>
                <a:latin typeface="华文楷体" panose="02010600040101010101" pitchFamily="2" charset="-122"/>
                <a:ea typeface="华文楷体" panose="02010600040101010101" pitchFamily="2" charset="-122"/>
              </a:rPr>
              <a:t>；</a:t>
            </a:r>
            <a:r>
              <a:rPr lang="zh-CN" altLang="en-US" sz="2400" dirty="0" smtClean="0">
                <a:latin typeface="华文楷体" panose="02010600040101010101" pitchFamily="2" charset="-122"/>
                <a:ea typeface="华文楷体" panose="02010600040101010101" pitchFamily="2" charset="-122"/>
              </a:rPr>
              <a:t>。</a:t>
            </a:r>
            <a:endParaRPr kumimoji="0" lang="zh-CN" altLang="en-US"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599023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变量的存储方式和生存期 </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33</a:t>
            </a:fld>
            <a:endParaRPr lang="en-US" altLang="zh-CN"/>
          </a:p>
        </p:txBody>
      </p:sp>
      <p:sp>
        <p:nvSpPr>
          <p:cNvPr id="8" name="矩形 7"/>
          <p:cNvSpPr/>
          <p:nvPr/>
        </p:nvSpPr>
        <p:spPr>
          <a:xfrm>
            <a:off x="446196" y="1720910"/>
            <a:ext cx="7942228" cy="677108"/>
          </a:xfrm>
          <a:prstGeom prst="rect">
            <a:avLst/>
          </a:prstGeom>
        </p:spPr>
        <p:txBody>
          <a:bodyPr wrap="square">
            <a:spAutoFit/>
          </a:bodyPr>
          <a:lstStyle/>
          <a:p>
            <a:pPr>
              <a:lnSpc>
                <a:spcPct val="150000"/>
              </a:lnSpc>
              <a:defRPr/>
            </a:pPr>
            <a:r>
              <a:rPr lang="zh-CN" altLang="en-US" sz="2800" b="1" dirty="0">
                <a:latin typeface="华文楷体" panose="02010600040101010101" pitchFamily="2" charset="-122"/>
                <a:ea typeface="华文楷体" panose="02010600040101010101" pitchFamily="2" charset="-122"/>
              </a:rPr>
              <a:t>全局变量的存储类别</a:t>
            </a:r>
          </a:p>
        </p:txBody>
      </p:sp>
      <p:sp>
        <p:nvSpPr>
          <p:cNvPr id="9" name="Text Box 7"/>
          <p:cNvSpPr txBox="1">
            <a:spLocks noChangeArrowheads="1"/>
          </p:cNvSpPr>
          <p:nvPr/>
        </p:nvSpPr>
        <p:spPr bwMode="auto">
          <a:xfrm>
            <a:off x="511832" y="2529053"/>
            <a:ext cx="8137599" cy="593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50000"/>
              </a:lnSpc>
            </a:pPr>
            <a:r>
              <a:rPr lang="en-US" altLang="zh-CN" sz="2400" b="1" dirty="0">
                <a:latin typeface="华文楷体" panose="02010600040101010101" pitchFamily="2" charset="-122"/>
                <a:ea typeface="华文楷体" panose="02010600040101010101" pitchFamily="2" charset="-122"/>
              </a:rPr>
              <a:t>3. </a:t>
            </a:r>
            <a:r>
              <a:rPr lang="zh-CN" altLang="en-US" sz="2400" b="1" dirty="0">
                <a:latin typeface="华文楷体" panose="02010600040101010101" pitchFamily="2" charset="-122"/>
                <a:ea typeface="华文楷体" panose="02010600040101010101" pitchFamily="2" charset="-122"/>
              </a:rPr>
              <a:t>将外部变量的作用域限制在本文件中 </a:t>
            </a:r>
            <a:r>
              <a:rPr lang="zh-CN" altLang="en-US" sz="2400" b="1" dirty="0" smtClean="0">
                <a:latin typeface="华文楷体" panose="02010600040101010101" pitchFamily="2" charset="-122"/>
                <a:ea typeface="华文楷体" panose="02010600040101010101" pitchFamily="2" charset="-122"/>
              </a:rPr>
              <a:t>。 </a:t>
            </a:r>
            <a:endParaRPr lang="zh-CN" altLang="en-US" sz="2400" b="1" dirty="0">
              <a:latin typeface="华文楷体" panose="02010600040101010101" pitchFamily="2" charset="-122"/>
              <a:ea typeface="华文楷体" panose="02010600040101010101" pitchFamily="2" charset="-122"/>
            </a:endParaRPr>
          </a:p>
        </p:txBody>
      </p:sp>
      <p:sp>
        <p:nvSpPr>
          <p:cNvPr id="11" name="Text Box 5"/>
          <p:cNvSpPr txBox="1">
            <a:spLocks noChangeArrowheads="1"/>
          </p:cNvSpPr>
          <p:nvPr/>
        </p:nvSpPr>
        <p:spPr bwMode="auto">
          <a:xfrm>
            <a:off x="551022" y="3107235"/>
            <a:ext cx="7732576"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1" hangingPunct="1">
              <a:spcBef>
                <a:spcPct val="0"/>
              </a:spcBef>
            </a:pPr>
            <a:r>
              <a:rPr kumimoji="0" lang="zh-CN" altLang="en-US" sz="2400" dirty="0" smtClean="0">
                <a:latin typeface="华文楷体" panose="02010600040101010101" pitchFamily="2" charset="-122"/>
                <a:ea typeface="华文楷体" panose="02010600040101010101" pitchFamily="2" charset="-122"/>
              </a:rPr>
              <a:t>       在</a:t>
            </a:r>
            <a:r>
              <a:rPr kumimoji="0" lang="zh-CN" altLang="en-US" sz="2400" dirty="0">
                <a:latin typeface="华文楷体" panose="02010600040101010101" pitchFamily="2" charset="-122"/>
                <a:ea typeface="华文楷体" panose="02010600040101010101" pitchFamily="2" charset="-122"/>
              </a:rPr>
              <a:t>程序设计中</a:t>
            </a:r>
            <a:r>
              <a:rPr kumimoji="0" lang="en-US" altLang="zh-CN" sz="2400" dirty="0">
                <a:latin typeface="华文楷体" panose="02010600040101010101" pitchFamily="2" charset="-122"/>
                <a:ea typeface="华文楷体" panose="02010600040101010101" pitchFamily="2" charset="-122"/>
              </a:rPr>
              <a:t>,</a:t>
            </a:r>
            <a:r>
              <a:rPr kumimoji="0" lang="zh-CN" altLang="en-US" sz="2400" dirty="0">
                <a:latin typeface="华文楷体" panose="02010600040101010101" pitchFamily="2" charset="-122"/>
                <a:ea typeface="华文楷体" panose="02010600040101010101" pitchFamily="2" charset="-122"/>
              </a:rPr>
              <a:t>某些外部变量只限于被本文件引用，而不能被其他文件引用。这时可以在定义外部变量时加一</a:t>
            </a:r>
            <a:r>
              <a:rPr kumimoji="0" lang="zh-CN" altLang="en-US" sz="2400" dirty="0" smtClean="0">
                <a:latin typeface="华文楷体" panose="02010600040101010101" pitchFamily="2" charset="-122"/>
                <a:ea typeface="华文楷体" panose="02010600040101010101" pitchFamily="2" charset="-122"/>
              </a:rPr>
              <a:t>个</a:t>
            </a:r>
            <a:r>
              <a:rPr kumimoji="0" lang="en-US" altLang="zh-CN" sz="2400" dirty="0" smtClean="0">
                <a:latin typeface="华文楷体" panose="02010600040101010101" pitchFamily="2" charset="-122"/>
                <a:ea typeface="华文楷体" panose="02010600040101010101" pitchFamily="2" charset="-122"/>
              </a:rPr>
              <a:t>static</a:t>
            </a:r>
            <a:r>
              <a:rPr kumimoji="0" lang="zh-CN" altLang="en-US" sz="2400" dirty="0" smtClean="0">
                <a:latin typeface="华文楷体" panose="02010600040101010101" pitchFamily="2" charset="-122"/>
                <a:ea typeface="华文楷体" panose="02010600040101010101" pitchFamily="2" charset="-122"/>
              </a:rPr>
              <a:t>声明</a:t>
            </a:r>
            <a:r>
              <a:rPr kumimoji="0" lang="zh-CN" altLang="en-US" sz="2400" dirty="0">
                <a:latin typeface="华文楷体" panose="02010600040101010101" pitchFamily="2" charset="-122"/>
                <a:ea typeface="华文楷体" panose="02010600040101010101" pitchFamily="2" charset="-122"/>
              </a:rPr>
              <a:t>。</a:t>
            </a:r>
          </a:p>
          <a:p>
            <a:pPr algn="l" eaLnBrk="1" hangingPunct="1">
              <a:spcBef>
                <a:spcPct val="0"/>
              </a:spcBef>
            </a:pPr>
            <a:r>
              <a:rPr kumimoji="0" lang="zh-CN" altLang="en-US" sz="2400" b="1" dirty="0">
                <a:solidFill>
                  <a:srgbClr val="CC0000"/>
                </a:solidFill>
                <a:latin typeface="华文楷体" panose="02010600040101010101" pitchFamily="2" charset="-122"/>
                <a:ea typeface="华文楷体" panose="02010600040101010101" pitchFamily="2" charset="-122"/>
              </a:rPr>
              <a:t>例如：</a:t>
            </a:r>
          </a:p>
          <a:p>
            <a:pPr algn="l" eaLnBrk="1" hangingPunct="1">
              <a:spcBef>
                <a:spcPct val="0"/>
              </a:spcBef>
            </a:pPr>
            <a:r>
              <a:rPr kumimoji="0" lang="en-US" altLang="zh-CN" sz="24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file1.c </a:t>
            </a:r>
            <a:r>
              <a:rPr kumimoji="0"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sz="24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file2.c</a:t>
            </a:r>
          </a:p>
          <a:p>
            <a:pPr algn="l" eaLnBrk="1" hangingPunct="1">
              <a:spcBef>
                <a:spcPct val="0"/>
              </a:spcBef>
            </a:pPr>
            <a:r>
              <a:rPr kumimoji="0"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static </a:t>
            </a:r>
            <a:r>
              <a:rPr kumimoji="0" lang="en-US" altLang="zh-CN" sz="2400" b="1" dirty="0" err="1">
                <a:latin typeface="Times New Roman" panose="02020603050405020304" pitchFamily="18" charset="0"/>
                <a:ea typeface="华文楷体" panose="02010600040101010101" pitchFamily="2" charset="-122"/>
                <a:cs typeface="Times New Roman" panose="02020603050405020304" pitchFamily="18" charset="0"/>
              </a:rPr>
              <a:t>int</a:t>
            </a:r>
            <a:r>
              <a:rPr kumimoji="0"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A;                   extern </a:t>
            </a:r>
            <a:r>
              <a:rPr kumimoji="0" lang="en-US" altLang="zh-CN" sz="2400" b="1" dirty="0" err="1">
                <a:latin typeface="Times New Roman" panose="02020603050405020304" pitchFamily="18" charset="0"/>
                <a:ea typeface="华文楷体" panose="02010600040101010101" pitchFamily="2" charset="-122"/>
                <a:cs typeface="Times New Roman" panose="02020603050405020304" pitchFamily="18" charset="0"/>
              </a:rPr>
              <a:t>int</a:t>
            </a:r>
            <a:r>
              <a:rPr kumimoji="0"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A;</a:t>
            </a:r>
          </a:p>
          <a:p>
            <a:pPr algn="l" eaLnBrk="1" hangingPunct="1">
              <a:spcBef>
                <a:spcPct val="0"/>
              </a:spcBef>
            </a:pPr>
            <a:r>
              <a:rPr kumimoji="0"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void main ( )                  void fun (</a:t>
            </a:r>
            <a:r>
              <a:rPr kumimoji="0" lang="en-US" altLang="zh-CN" sz="2400" b="1" dirty="0" err="1">
                <a:latin typeface="Times New Roman" panose="02020603050405020304" pitchFamily="18" charset="0"/>
                <a:ea typeface="华文楷体" panose="02010600040101010101" pitchFamily="2" charset="-122"/>
                <a:cs typeface="Times New Roman" panose="02020603050405020304" pitchFamily="18" charset="0"/>
              </a:rPr>
              <a:t>int</a:t>
            </a:r>
            <a:r>
              <a:rPr kumimoji="0"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n)</a:t>
            </a:r>
          </a:p>
          <a:p>
            <a:pPr algn="l" eaLnBrk="1" hangingPunct="1">
              <a:spcBef>
                <a:spcPct val="0"/>
              </a:spcBef>
            </a:pPr>
            <a:r>
              <a:rPr kumimoji="0"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   …</a:t>
            </a:r>
            <a:endParaRPr kumimoji="0" lang="en-US" altLang="zh-CN" sz="2400" b="1" dirty="0">
              <a:latin typeface="Times New Roman" panose="02020603050405020304" pitchFamily="18" charset="0"/>
              <a:ea typeface="华文楷体" panose="02010600040101010101" pitchFamily="2" charset="-122"/>
              <a:cs typeface="Times New Roman" panose="02020603050405020304" pitchFamily="18" charset="0"/>
            </a:endParaRPr>
          </a:p>
          <a:p>
            <a:pPr algn="l" eaLnBrk="1" hangingPunct="1">
              <a:spcBef>
                <a:spcPct val="0"/>
              </a:spcBef>
            </a:pPr>
            <a:r>
              <a:rPr kumimoji="0"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    …                                     A=A*n; </a:t>
            </a:r>
            <a:r>
              <a:rPr lang="en-US" altLang="zh-CN" sz="2400" b="1" dirty="0" smtClean="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b="1" dirty="0" smtClean="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编译无法通过</a:t>
            </a:r>
            <a:endParaRPr kumimoji="0" lang="en-US" altLang="zh-CN" sz="24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endParaRPr>
          </a:p>
          <a:p>
            <a:pPr algn="l" eaLnBrk="1" hangingPunct="1">
              <a:spcBef>
                <a:spcPct val="0"/>
              </a:spcBef>
            </a:pPr>
            <a:r>
              <a:rPr kumimoji="0"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                                      }</a:t>
            </a:r>
            <a:endParaRPr kumimoji="0" lang="en-US" altLang="zh-CN" sz="2400" b="1"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43246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变量的存储方式和生存期 </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34</a:t>
            </a:fld>
            <a:endParaRPr lang="en-US" altLang="zh-CN"/>
          </a:p>
        </p:txBody>
      </p:sp>
      <p:sp>
        <p:nvSpPr>
          <p:cNvPr id="8" name="矩形 7"/>
          <p:cNvSpPr/>
          <p:nvPr/>
        </p:nvSpPr>
        <p:spPr>
          <a:xfrm>
            <a:off x="446196" y="1720910"/>
            <a:ext cx="7942228" cy="677108"/>
          </a:xfrm>
          <a:prstGeom prst="rect">
            <a:avLst/>
          </a:prstGeom>
        </p:spPr>
        <p:txBody>
          <a:bodyPr wrap="square">
            <a:spAutoFit/>
          </a:bodyPr>
          <a:lstStyle/>
          <a:p>
            <a:pPr>
              <a:lnSpc>
                <a:spcPct val="150000"/>
              </a:lnSpc>
              <a:defRPr/>
            </a:pPr>
            <a:r>
              <a:rPr lang="zh-CN" altLang="en-US" sz="2800" b="1" dirty="0">
                <a:latin typeface="华文楷体" panose="02010600040101010101" pitchFamily="2" charset="-122"/>
                <a:ea typeface="华文楷体" panose="02010600040101010101" pitchFamily="2" charset="-122"/>
              </a:rPr>
              <a:t>全局变量的存储类别</a:t>
            </a:r>
          </a:p>
        </p:txBody>
      </p:sp>
      <p:sp>
        <p:nvSpPr>
          <p:cNvPr id="9" name="Text Box 7"/>
          <p:cNvSpPr txBox="1">
            <a:spLocks noChangeArrowheads="1"/>
          </p:cNvSpPr>
          <p:nvPr/>
        </p:nvSpPr>
        <p:spPr bwMode="auto">
          <a:xfrm>
            <a:off x="511832" y="2529053"/>
            <a:ext cx="8137599" cy="593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50000"/>
              </a:lnSpc>
            </a:pPr>
            <a:r>
              <a:rPr lang="en-US" altLang="zh-CN" sz="2400" b="1" dirty="0">
                <a:latin typeface="华文楷体" panose="02010600040101010101" pitchFamily="2" charset="-122"/>
                <a:ea typeface="华文楷体" panose="02010600040101010101" pitchFamily="2" charset="-122"/>
              </a:rPr>
              <a:t>3. </a:t>
            </a:r>
            <a:r>
              <a:rPr lang="zh-CN" altLang="en-US" sz="2400" b="1" dirty="0">
                <a:latin typeface="华文楷体" panose="02010600040101010101" pitchFamily="2" charset="-122"/>
                <a:ea typeface="华文楷体" panose="02010600040101010101" pitchFamily="2" charset="-122"/>
              </a:rPr>
              <a:t>将外部变量的作用域限制在本文件中 </a:t>
            </a:r>
            <a:r>
              <a:rPr lang="zh-CN" altLang="en-US" sz="2400" b="1" dirty="0" smtClean="0">
                <a:latin typeface="华文楷体" panose="02010600040101010101" pitchFamily="2" charset="-122"/>
                <a:ea typeface="华文楷体" panose="02010600040101010101" pitchFamily="2" charset="-122"/>
              </a:rPr>
              <a:t>。 </a:t>
            </a:r>
            <a:endParaRPr lang="zh-CN" altLang="en-US" sz="2400" b="1" dirty="0">
              <a:latin typeface="华文楷体" panose="02010600040101010101" pitchFamily="2" charset="-122"/>
              <a:ea typeface="华文楷体" panose="02010600040101010101" pitchFamily="2" charset="-122"/>
            </a:endParaRPr>
          </a:p>
        </p:txBody>
      </p:sp>
      <p:sp>
        <p:nvSpPr>
          <p:cNvPr id="11" name="Text Box 5"/>
          <p:cNvSpPr txBox="1">
            <a:spLocks noChangeArrowheads="1"/>
          </p:cNvSpPr>
          <p:nvPr/>
        </p:nvSpPr>
        <p:spPr bwMode="auto">
          <a:xfrm>
            <a:off x="655848" y="3253648"/>
            <a:ext cx="8030952"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en-US" sz="2400" dirty="0">
                <a:latin typeface="华文楷体" panose="02010600040101010101" pitchFamily="2" charset="-122"/>
                <a:ea typeface="华文楷体" panose="02010600040101010101" pitchFamily="2" charset="-122"/>
              </a:rPr>
              <a:t> 用</a:t>
            </a:r>
            <a:r>
              <a:rPr lang="en-US" altLang="zh-CN" sz="2400" dirty="0">
                <a:latin typeface="华文楷体" panose="02010600040101010101" pitchFamily="2" charset="-122"/>
                <a:ea typeface="华文楷体" panose="02010600040101010101" pitchFamily="2" charset="-122"/>
              </a:rPr>
              <a:t>static </a:t>
            </a:r>
            <a:r>
              <a:rPr lang="zh-CN" altLang="en-US" sz="2400" dirty="0">
                <a:latin typeface="华文楷体" panose="02010600040101010101" pitchFamily="2" charset="-122"/>
                <a:ea typeface="华文楷体" panose="02010600040101010101" pitchFamily="2" charset="-122"/>
              </a:rPr>
              <a:t>声明一个变量的作用是：</a:t>
            </a:r>
          </a:p>
          <a:p>
            <a:pPr>
              <a:lnSpc>
                <a:spcPct val="150000"/>
              </a:lnSpc>
            </a:pPr>
            <a:r>
              <a:rPr lang="en-US" altLang="zh-CN" sz="2400" dirty="0">
                <a:latin typeface="华文楷体" panose="02010600040101010101" pitchFamily="2" charset="-122"/>
                <a:ea typeface="华文楷体" panose="02010600040101010101" pitchFamily="2" charset="-122"/>
              </a:rPr>
              <a:t>(1) </a:t>
            </a:r>
            <a:r>
              <a:rPr lang="zh-CN" altLang="en-US" sz="2400" dirty="0">
                <a:latin typeface="华文楷体" panose="02010600040101010101" pitchFamily="2" charset="-122"/>
                <a:ea typeface="华文楷体" panose="02010600040101010101" pitchFamily="2" charset="-122"/>
              </a:rPr>
              <a:t>对局部变量用</a:t>
            </a:r>
            <a:r>
              <a:rPr lang="en-US" altLang="zh-CN" sz="2400" dirty="0">
                <a:latin typeface="华文楷体" panose="02010600040101010101" pitchFamily="2" charset="-122"/>
                <a:ea typeface="华文楷体" panose="02010600040101010101" pitchFamily="2" charset="-122"/>
              </a:rPr>
              <a:t>static</a:t>
            </a:r>
            <a:r>
              <a:rPr lang="zh-CN" altLang="en-US" sz="2400" dirty="0">
                <a:latin typeface="华文楷体" panose="02010600040101010101" pitchFamily="2" charset="-122"/>
                <a:ea typeface="华文楷体" panose="02010600040101010101" pitchFamily="2" charset="-122"/>
              </a:rPr>
              <a:t>声明，把它分配在静态存储区，该变量在整个程序执行期间不释放，其所分配的空间始终存在</a:t>
            </a:r>
            <a:r>
              <a:rPr lang="zh-CN" altLang="en-US" sz="2400" dirty="0" smtClean="0">
                <a:latin typeface="华文楷体" panose="02010600040101010101" pitchFamily="2" charset="-122"/>
                <a:ea typeface="华文楷体" panose="02010600040101010101" pitchFamily="2" charset="-122"/>
              </a:rPr>
              <a:t>。</a:t>
            </a:r>
            <a:r>
              <a:rPr lang="en-US" altLang="zh-CN" sz="2400" dirty="0" smtClean="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2) </a:t>
            </a:r>
            <a:r>
              <a:rPr lang="zh-CN" altLang="en-US" sz="2400" dirty="0">
                <a:latin typeface="华文楷体" panose="02010600040101010101" pitchFamily="2" charset="-122"/>
                <a:ea typeface="华文楷体" panose="02010600040101010101" pitchFamily="2" charset="-122"/>
              </a:rPr>
              <a:t>对</a:t>
            </a:r>
            <a:r>
              <a:rPr lang="zh-CN" altLang="en-US" sz="2400" dirty="0" smtClean="0">
                <a:latin typeface="华文楷体" panose="02010600040101010101" pitchFamily="2" charset="-122"/>
                <a:ea typeface="华文楷体" panose="02010600040101010101" pitchFamily="2" charset="-122"/>
              </a:rPr>
              <a:t>全局变量用</a:t>
            </a:r>
            <a:r>
              <a:rPr lang="en-US" altLang="zh-CN" sz="2400" dirty="0">
                <a:latin typeface="华文楷体" panose="02010600040101010101" pitchFamily="2" charset="-122"/>
                <a:ea typeface="华文楷体" panose="02010600040101010101" pitchFamily="2" charset="-122"/>
              </a:rPr>
              <a:t>static</a:t>
            </a:r>
            <a:r>
              <a:rPr lang="zh-CN" altLang="en-US" sz="2400" dirty="0">
                <a:latin typeface="华文楷体" panose="02010600040101010101" pitchFamily="2" charset="-122"/>
                <a:ea typeface="华文楷体" panose="02010600040101010101" pitchFamily="2" charset="-122"/>
              </a:rPr>
              <a:t>声明，则该变量的作用域只限于本文件</a:t>
            </a:r>
            <a:r>
              <a:rPr lang="zh-CN" altLang="en-US" sz="2400" dirty="0" smtClean="0">
                <a:latin typeface="华文楷体" panose="02010600040101010101" pitchFamily="2" charset="-122"/>
                <a:ea typeface="华文楷体" panose="02010600040101010101" pitchFamily="2" charset="-122"/>
              </a:rPr>
              <a:t>模块。（</a:t>
            </a:r>
            <a:r>
              <a:rPr lang="zh-CN" altLang="en-US" sz="2400" b="1" dirty="0" smtClean="0">
                <a:solidFill>
                  <a:srgbClr val="0000FF"/>
                </a:solidFill>
                <a:latin typeface="华文楷体" panose="02010600040101010101" pitchFamily="2" charset="-122"/>
                <a:ea typeface="华文楷体" panose="02010600040101010101" pitchFamily="2" charset="-122"/>
              </a:rPr>
              <a:t>也可以用于对函数的声明</a:t>
            </a:r>
            <a:r>
              <a:rPr lang="zh-CN" altLang="en-US" sz="2400" dirty="0" smtClean="0">
                <a:latin typeface="华文楷体" panose="02010600040101010101" pitchFamily="2" charset="-122"/>
                <a:ea typeface="华文楷体" panose="02010600040101010101" pitchFamily="2" charset="-122"/>
              </a:rPr>
              <a:t>） </a:t>
            </a:r>
            <a:endParaRPr lang="zh-CN" altLang="en-US"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163690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变量的存储方式和生存期 </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35</a:t>
            </a:fld>
            <a:endParaRPr lang="en-US" altLang="zh-CN"/>
          </a:p>
        </p:txBody>
      </p:sp>
      <p:sp>
        <p:nvSpPr>
          <p:cNvPr id="8" name="矩形 7"/>
          <p:cNvSpPr/>
          <p:nvPr/>
        </p:nvSpPr>
        <p:spPr>
          <a:xfrm>
            <a:off x="446196" y="1720910"/>
            <a:ext cx="7942228" cy="677108"/>
          </a:xfrm>
          <a:prstGeom prst="rect">
            <a:avLst/>
          </a:prstGeom>
        </p:spPr>
        <p:txBody>
          <a:bodyPr wrap="square">
            <a:spAutoFit/>
          </a:bodyPr>
          <a:lstStyle/>
          <a:p>
            <a:pPr>
              <a:lnSpc>
                <a:spcPct val="150000"/>
              </a:lnSpc>
              <a:defRPr/>
            </a:pPr>
            <a:r>
              <a:rPr lang="zh-CN" altLang="en-US" sz="2800" b="1" dirty="0">
                <a:latin typeface="华文楷体" panose="02010600040101010101" pitchFamily="2" charset="-122"/>
                <a:ea typeface="华文楷体" panose="02010600040101010101" pitchFamily="2" charset="-122"/>
              </a:rPr>
              <a:t>全局变量的存储类别</a:t>
            </a:r>
          </a:p>
        </p:txBody>
      </p:sp>
      <p:sp>
        <p:nvSpPr>
          <p:cNvPr id="9" name="Text Box 7"/>
          <p:cNvSpPr txBox="1">
            <a:spLocks noChangeArrowheads="1"/>
          </p:cNvSpPr>
          <p:nvPr/>
        </p:nvSpPr>
        <p:spPr bwMode="auto">
          <a:xfrm>
            <a:off x="511832" y="2529053"/>
            <a:ext cx="8137599" cy="593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50000"/>
              </a:lnSpc>
            </a:pPr>
            <a:r>
              <a:rPr lang="zh-CN" altLang="en-US" sz="2400" b="1" dirty="0" smtClean="0">
                <a:latin typeface="华文楷体" panose="02010600040101010101" pitchFamily="2" charset="-122"/>
                <a:ea typeface="华文楷体" panose="02010600040101010101" pitchFamily="2" charset="-122"/>
              </a:rPr>
              <a:t>注意： </a:t>
            </a:r>
            <a:endParaRPr lang="zh-CN" altLang="en-US" sz="2400" b="1" dirty="0">
              <a:latin typeface="华文楷体" panose="02010600040101010101" pitchFamily="2" charset="-122"/>
              <a:ea typeface="华文楷体" panose="02010600040101010101" pitchFamily="2" charset="-122"/>
            </a:endParaRPr>
          </a:p>
        </p:txBody>
      </p:sp>
      <p:sp>
        <p:nvSpPr>
          <p:cNvPr id="3" name="矩形 2"/>
          <p:cNvSpPr/>
          <p:nvPr/>
        </p:nvSpPr>
        <p:spPr>
          <a:xfrm>
            <a:off x="566597" y="3253648"/>
            <a:ext cx="8064896" cy="2308324"/>
          </a:xfrm>
          <a:prstGeom prst="rect">
            <a:avLst/>
          </a:prstGeom>
        </p:spPr>
        <p:txBody>
          <a:bodyPr wrap="square">
            <a:spAutoFit/>
          </a:bodyPr>
          <a:lstStyle/>
          <a:p>
            <a:pPr>
              <a:lnSpc>
                <a:spcPct val="150000"/>
              </a:lnSpc>
              <a:spcBef>
                <a:spcPts val="0"/>
              </a:spcBef>
            </a:pPr>
            <a:r>
              <a:rPr lang="zh-CN" altLang="en-US" sz="2400" u="sng" dirty="0">
                <a:solidFill>
                  <a:srgbClr val="CC0000"/>
                </a:solidFill>
                <a:latin typeface="华文楷体" panose="02010600040101010101" pitchFamily="2" charset="-122"/>
                <a:ea typeface="华文楷体" panose="02010600040101010101" pitchFamily="2" charset="-122"/>
              </a:rPr>
              <a:t>注意：</a:t>
            </a:r>
            <a:r>
              <a:rPr lang="zh-CN" altLang="en-US" sz="2400" dirty="0">
                <a:latin typeface="华文楷体" panose="02010600040101010101" pitchFamily="2" charset="-122"/>
                <a:ea typeface="华文楷体" panose="02010600040101010101" pitchFamily="2" charset="-122"/>
              </a:rPr>
              <a:t>用</a:t>
            </a:r>
            <a:r>
              <a:rPr lang="en-US" altLang="zh-CN" sz="2400" dirty="0">
                <a:latin typeface="华文楷体" panose="02010600040101010101" pitchFamily="2" charset="-122"/>
                <a:ea typeface="华文楷体" panose="02010600040101010101" pitchFamily="2" charset="-122"/>
              </a:rPr>
              <a:t>auto</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register</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static</a:t>
            </a:r>
            <a:r>
              <a:rPr lang="zh-CN" altLang="en-US" sz="2400" dirty="0">
                <a:latin typeface="华文楷体" panose="02010600040101010101" pitchFamily="2" charset="-122"/>
                <a:ea typeface="华文楷体" panose="02010600040101010101" pitchFamily="2" charset="-122"/>
              </a:rPr>
              <a:t>声明变量时，是在定义变量</a:t>
            </a:r>
          </a:p>
          <a:p>
            <a:pPr>
              <a:lnSpc>
                <a:spcPct val="150000"/>
              </a:lnSpc>
              <a:spcBef>
                <a:spcPts val="0"/>
              </a:spcBef>
            </a:pPr>
            <a:r>
              <a:rPr lang="zh-CN" altLang="en-US" sz="2400" dirty="0">
                <a:latin typeface="华文楷体" panose="02010600040101010101" pitchFamily="2" charset="-122"/>
                <a:ea typeface="华文楷体" panose="02010600040101010101" pitchFamily="2" charset="-122"/>
              </a:rPr>
              <a:t>的基础上加上这些关键字，不能单独使用。下面用法不对：</a:t>
            </a:r>
          </a:p>
          <a:p>
            <a:pPr>
              <a:lnSpc>
                <a:spcPct val="150000"/>
              </a:lnSpc>
              <a:spcBef>
                <a:spcPts val="0"/>
              </a:spcBef>
            </a:pPr>
            <a:r>
              <a:rPr lang="en-US" altLang="zh-CN" sz="2400" dirty="0" err="1">
                <a:latin typeface="华文楷体" panose="02010600040101010101" pitchFamily="2" charset="-122"/>
                <a:ea typeface="华文楷体" panose="02010600040101010101" pitchFamily="2" charset="-122"/>
              </a:rPr>
              <a:t>int</a:t>
            </a:r>
            <a:r>
              <a:rPr lang="en-US" altLang="zh-CN" sz="2400" dirty="0">
                <a:latin typeface="华文楷体" panose="02010600040101010101" pitchFamily="2" charset="-122"/>
                <a:ea typeface="华文楷体" panose="02010600040101010101" pitchFamily="2" charset="-122"/>
              </a:rPr>
              <a:t> a;                    </a:t>
            </a:r>
            <a:r>
              <a:rPr lang="en-US" altLang="zh-CN" sz="2400" b="1" dirty="0">
                <a:solidFill>
                  <a:srgbClr val="0000FF"/>
                </a:solidFill>
                <a:latin typeface="华文楷体" panose="02010600040101010101" pitchFamily="2" charset="-122"/>
                <a:ea typeface="华文楷体" panose="02010600040101010101" pitchFamily="2" charset="-122"/>
              </a:rPr>
              <a:t>/* </a:t>
            </a:r>
            <a:r>
              <a:rPr lang="zh-CN" altLang="en-US" sz="2400" b="1" dirty="0">
                <a:solidFill>
                  <a:srgbClr val="0000FF"/>
                </a:solidFill>
                <a:latin typeface="华文楷体" panose="02010600040101010101" pitchFamily="2" charset="-122"/>
                <a:ea typeface="华文楷体" panose="02010600040101010101" pitchFamily="2" charset="-122"/>
              </a:rPr>
              <a:t>先定义整型变量</a:t>
            </a:r>
            <a:r>
              <a:rPr lang="en-US" altLang="zh-CN" sz="2400" b="1" dirty="0">
                <a:solidFill>
                  <a:srgbClr val="0000FF"/>
                </a:solidFill>
                <a:latin typeface="华文楷体" panose="02010600040101010101" pitchFamily="2" charset="-122"/>
                <a:ea typeface="华文楷体" panose="02010600040101010101" pitchFamily="2" charset="-122"/>
              </a:rPr>
              <a:t>a */</a:t>
            </a:r>
            <a:r>
              <a:rPr lang="en-US" altLang="zh-CN" sz="2400" dirty="0">
                <a:latin typeface="华文楷体" panose="02010600040101010101" pitchFamily="2" charset="-122"/>
                <a:ea typeface="华文楷体" panose="02010600040101010101" pitchFamily="2" charset="-122"/>
              </a:rPr>
              <a:t></a:t>
            </a:r>
          </a:p>
          <a:p>
            <a:pPr>
              <a:lnSpc>
                <a:spcPct val="150000"/>
              </a:lnSpc>
              <a:spcBef>
                <a:spcPts val="0"/>
              </a:spcBef>
            </a:pPr>
            <a:r>
              <a:rPr lang="en-US" altLang="zh-CN" sz="2400" dirty="0">
                <a:latin typeface="华文楷体" panose="02010600040101010101" pitchFamily="2" charset="-122"/>
                <a:ea typeface="华文楷体" panose="02010600040101010101" pitchFamily="2" charset="-122"/>
              </a:rPr>
              <a:t>static a;                  </a:t>
            </a:r>
            <a:r>
              <a:rPr lang="en-US" altLang="zh-CN" sz="2400" b="1" dirty="0">
                <a:solidFill>
                  <a:srgbClr val="0000FF"/>
                </a:solidFill>
                <a:latin typeface="华文楷体" panose="02010600040101010101" pitchFamily="2" charset="-122"/>
                <a:ea typeface="华文楷体" panose="02010600040101010101" pitchFamily="2" charset="-122"/>
              </a:rPr>
              <a:t>/* </a:t>
            </a:r>
            <a:r>
              <a:rPr lang="zh-CN" altLang="en-US" sz="2400" b="1" dirty="0">
                <a:solidFill>
                  <a:srgbClr val="0000FF"/>
                </a:solidFill>
                <a:latin typeface="华文楷体" panose="02010600040101010101" pitchFamily="2" charset="-122"/>
                <a:ea typeface="华文楷体" panose="02010600040101010101" pitchFamily="2" charset="-122"/>
              </a:rPr>
              <a:t>再对变量</a:t>
            </a:r>
            <a:r>
              <a:rPr lang="en-US" altLang="zh-CN" sz="2400" b="1" dirty="0">
                <a:solidFill>
                  <a:srgbClr val="0000FF"/>
                </a:solidFill>
                <a:latin typeface="华文楷体" panose="02010600040101010101" pitchFamily="2" charset="-122"/>
                <a:ea typeface="华文楷体" panose="02010600040101010101" pitchFamily="2" charset="-122"/>
              </a:rPr>
              <a:t>a</a:t>
            </a:r>
            <a:r>
              <a:rPr lang="zh-CN" altLang="en-US" sz="2400" b="1" dirty="0">
                <a:solidFill>
                  <a:srgbClr val="0000FF"/>
                </a:solidFill>
                <a:latin typeface="华文楷体" panose="02010600040101010101" pitchFamily="2" charset="-122"/>
                <a:ea typeface="华文楷体" panose="02010600040101010101" pitchFamily="2" charset="-122"/>
              </a:rPr>
              <a:t>声明为静态变量 *</a:t>
            </a:r>
            <a:r>
              <a:rPr lang="en-US" altLang="zh-CN" sz="2400" b="1" dirty="0">
                <a:solidFill>
                  <a:srgbClr val="0000FF"/>
                </a:solidFill>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3845229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变量的存储方式和生存期 </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36</a:t>
            </a:fld>
            <a:endParaRPr lang="en-US" altLang="zh-CN"/>
          </a:p>
        </p:txBody>
      </p:sp>
      <p:sp>
        <p:nvSpPr>
          <p:cNvPr id="8" name="矩形 7"/>
          <p:cNvSpPr/>
          <p:nvPr/>
        </p:nvSpPr>
        <p:spPr>
          <a:xfrm>
            <a:off x="446196" y="1720910"/>
            <a:ext cx="7942228" cy="677108"/>
          </a:xfrm>
          <a:prstGeom prst="rect">
            <a:avLst/>
          </a:prstGeom>
        </p:spPr>
        <p:txBody>
          <a:bodyPr wrap="square">
            <a:spAutoFit/>
          </a:bodyPr>
          <a:lstStyle/>
          <a:p>
            <a:pPr>
              <a:lnSpc>
                <a:spcPct val="150000"/>
              </a:lnSpc>
              <a:defRPr/>
            </a:pPr>
            <a:r>
              <a:rPr lang="zh-CN" altLang="en-US" sz="2800" b="1" dirty="0" smtClean="0">
                <a:latin typeface="华文楷体" panose="02010600040101010101" pitchFamily="2" charset="-122"/>
                <a:ea typeface="华文楷体" panose="02010600040101010101" pitchFamily="2" charset="-122"/>
              </a:rPr>
              <a:t>总结</a:t>
            </a:r>
            <a:endParaRPr lang="zh-CN" altLang="en-US" sz="2800" b="1" dirty="0">
              <a:latin typeface="华文楷体" panose="02010600040101010101" pitchFamily="2" charset="-122"/>
              <a:ea typeface="华文楷体" panose="02010600040101010101" pitchFamily="2" charset="-122"/>
            </a:endParaRPr>
          </a:p>
        </p:txBody>
      </p:sp>
      <p:sp>
        <p:nvSpPr>
          <p:cNvPr id="11" name="Text Box 6"/>
          <p:cNvSpPr txBox="1">
            <a:spLocks noChangeArrowheads="1"/>
          </p:cNvSpPr>
          <p:nvPr/>
        </p:nvSpPr>
        <p:spPr bwMode="auto">
          <a:xfrm>
            <a:off x="611561" y="2413054"/>
            <a:ext cx="763284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914400" indent="-457200"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1371600" indent="-457200" algn="l">
              <a:spcBef>
                <a:spcPct val="0"/>
              </a:spcBef>
              <a:defRPr kumimoji="1" sz="2400">
                <a:solidFill>
                  <a:schemeClr val="tx1"/>
                </a:solidFill>
                <a:latin typeface="Times New Roman" panose="02020603050405020304" pitchFamily="18" charset="0"/>
                <a:ea typeface="宋体" panose="02010600030101010101" pitchFamily="2" charset="-122"/>
              </a:defRPr>
            </a:lvl3pPr>
            <a:lvl4pPr marL="1828800" indent="-457200" algn="l">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indent="-457200" algn="l">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eaLnBrk="1" hangingPunct="1">
              <a:lnSpc>
                <a:spcPct val="150000"/>
              </a:lnSpc>
              <a:buFontTx/>
              <a:buAutoNum type="arabicParenBoth"/>
            </a:pPr>
            <a:r>
              <a:rPr kumimoji="0" lang="zh-CN" altLang="en-US" dirty="0">
                <a:latin typeface="华文楷体" panose="02010600040101010101" pitchFamily="2" charset="-122"/>
                <a:ea typeface="华文楷体" panose="02010600040101010101" pitchFamily="2" charset="-122"/>
              </a:rPr>
              <a:t>从作用域角度分，有局部变量和全局变量。它们采用的存储类别如下</a:t>
            </a:r>
            <a:r>
              <a:rPr kumimoji="0" lang="zh-CN" altLang="en-US" dirty="0" smtClean="0">
                <a:latin typeface="华文楷体" panose="02010600040101010101" pitchFamily="2" charset="-122"/>
                <a:ea typeface="华文楷体" panose="02010600040101010101" pitchFamily="2" charset="-122"/>
              </a:rPr>
              <a:t>：</a:t>
            </a:r>
            <a:endParaRPr kumimoji="0" lang="zh-CN" altLang="en-US" dirty="0">
              <a:latin typeface="华文楷体" panose="02010600040101010101" pitchFamily="2" charset="-122"/>
              <a:ea typeface="华文楷体" panose="02010600040101010101" pitchFamily="2" charset="-122"/>
            </a:endParaRPr>
          </a:p>
          <a:p>
            <a:pPr marL="0" eaLnBrk="1" hangingPunct="1">
              <a:lnSpc>
                <a:spcPct val="150000"/>
              </a:lnSpc>
              <a:buFontTx/>
              <a:buChar char="•"/>
            </a:pPr>
            <a:r>
              <a:rPr kumimoji="0" lang="zh-CN" altLang="en-US" dirty="0">
                <a:solidFill>
                  <a:srgbClr val="0000FF"/>
                </a:solidFill>
                <a:latin typeface="华文楷体" panose="02010600040101010101" pitchFamily="2" charset="-122"/>
                <a:ea typeface="华文楷体" panose="02010600040101010101" pitchFamily="2" charset="-122"/>
              </a:rPr>
              <a:t>局部变量包括：</a:t>
            </a:r>
          </a:p>
          <a:p>
            <a:pPr marL="0" eaLnBrk="1" hangingPunct="1">
              <a:lnSpc>
                <a:spcPct val="150000"/>
              </a:lnSpc>
            </a:pPr>
            <a:r>
              <a:rPr kumimoji="0" lang="zh-CN" altLang="en-US" dirty="0" smtClean="0">
                <a:latin typeface="华文楷体" panose="02010600040101010101" pitchFamily="2" charset="-122"/>
                <a:ea typeface="华文楷体" panose="02010600040101010101" pitchFamily="2" charset="-122"/>
              </a:rPr>
              <a:t>     自动</a:t>
            </a:r>
            <a:r>
              <a:rPr kumimoji="0" lang="zh-CN" altLang="en-US" dirty="0">
                <a:latin typeface="华文楷体" panose="02010600040101010101" pitchFamily="2" charset="-122"/>
                <a:ea typeface="华文楷体" panose="02010600040101010101" pitchFamily="2" charset="-122"/>
              </a:rPr>
              <a:t>变量、 静态局部变量、寄存器变量。             </a:t>
            </a:r>
          </a:p>
          <a:p>
            <a:pPr marL="0" eaLnBrk="1" hangingPunct="1">
              <a:lnSpc>
                <a:spcPct val="150000"/>
              </a:lnSpc>
            </a:pPr>
            <a:r>
              <a:rPr kumimoji="0" lang="zh-CN" altLang="en-US" dirty="0" smtClean="0">
                <a:latin typeface="华文楷体" panose="02010600040101010101" pitchFamily="2" charset="-122"/>
                <a:ea typeface="华文楷体" panose="02010600040101010101" pitchFamily="2" charset="-122"/>
              </a:rPr>
              <a:t>     此外，形式参数</a:t>
            </a:r>
            <a:r>
              <a:rPr kumimoji="0" lang="zh-CN" altLang="en-US" dirty="0">
                <a:latin typeface="华文楷体" panose="02010600040101010101" pitchFamily="2" charset="-122"/>
                <a:ea typeface="华文楷体" panose="02010600040101010101" pitchFamily="2" charset="-122"/>
              </a:rPr>
              <a:t>可以定义为自动变量或寄存器</a:t>
            </a:r>
            <a:r>
              <a:rPr kumimoji="0" lang="zh-CN" altLang="en-US" dirty="0" smtClean="0">
                <a:latin typeface="华文楷体" panose="02010600040101010101" pitchFamily="2" charset="-122"/>
                <a:ea typeface="华文楷体" panose="02010600040101010101" pitchFamily="2" charset="-122"/>
              </a:rPr>
              <a:t>变量。</a:t>
            </a:r>
            <a:endParaRPr kumimoji="0" lang="zh-CN" altLang="en-US" dirty="0">
              <a:latin typeface="华文楷体" panose="02010600040101010101" pitchFamily="2" charset="-122"/>
              <a:ea typeface="华文楷体" panose="02010600040101010101" pitchFamily="2" charset="-122"/>
            </a:endParaRPr>
          </a:p>
          <a:p>
            <a:pPr marL="0" eaLnBrk="1" hangingPunct="1">
              <a:lnSpc>
                <a:spcPct val="150000"/>
              </a:lnSpc>
              <a:buFontTx/>
              <a:buChar char="•"/>
            </a:pPr>
            <a:r>
              <a:rPr kumimoji="0" lang="zh-CN" altLang="en-US" dirty="0" smtClean="0">
                <a:solidFill>
                  <a:srgbClr val="0000FF"/>
                </a:solidFill>
                <a:latin typeface="华文楷体" panose="02010600040101010101" pitchFamily="2" charset="-122"/>
                <a:ea typeface="华文楷体" panose="02010600040101010101" pitchFamily="2" charset="-122"/>
              </a:rPr>
              <a:t>全局变量</a:t>
            </a:r>
            <a:r>
              <a:rPr kumimoji="0" lang="zh-CN" altLang="en-US" dirty="0">
                <a:solidFill>
                  <a:srgbClr val="0000FF"/>
                </a:solidFill>
                <a:latin typeface="华文楷体" panose="02010600040101010101" pitchFamily="2" charset="-122"/>
                <a:ea typeface="华文楷体" panose="02010600040101010101" pitchFamily="2" charset="-122"/>
              </a:rPr>
              <a:t>包括</a:t>
            </a:r>
            <a:r>
              <a:rPr kumimoji="0" lang="zh-CN" altLang="en-US" dirty="0">
                <a:latin typeface="华文楷体" panose="02010600040101010101" pitchFamily="2" charset="-122"/>
                <a:ea typeface="华文楷体" panose="02010600040101010101" pitchFamily="2" charset="-122"/>
              </a:rPr>
              <a:t>：</a:t>
            </a:r>
          </a:p>
          <a:p>
            <a:pPr marL="0" eaLnBrk="1" hangingPunct="1">
              <a:lnSpc>
                <a:spcPct val="150000"/>
              </a:lnSpc>
            </a:pPr>
            <a:r>
              <a:rPr kumimoji="0" lang="zh-CN" altLang="en-US" dirty="0" smtClean="0">
                <a:latin typeface="华文楷体" panose="02010600040101010101" pitchFamily="2" charset="-122"/>
                <a:ea typeface="华文楷体" panose="02010600040101010101" pitchFamily="2" charset="-122"/>
              </a:rPr>
              <a:t>     静态</a:t>
            </a:r>
            <a:r>
              <a:rPr kumimoji="0" lang="zh-CN" altLang="en-US" dirty="0">
                <a:latin typeface="华文楷体" panose="02010600040101010101" pitchFamily="2" charset="-122"/>
                <a:ea typeface="华文楷体" panose="02010600040101010101" pitchFamily="2" charset="-122"/>
              </a:rPr>
              <a:t>外部变量、外部</a:t>
            </a:r>
            <a:r>
              <a:rPr kumimoji="0" lang="zh-CN" altLang="en-US" dirty="0" smtClean="0">
                <a:latin typeface="华文楷体" panose="02010600040101010101" pitchFamily="2" charset="-122"/>
                <a:ea typeface="华文楷体" panose="02010600040101010101" pitchFamily="2" charset="-122"/>
              </a:rPr>
              <a:t>变量。</a:t>
            </a:r>
            <a:endParaRPr kumimoji="0"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181051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变量的存储方式和生存期 </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37</a:t>
            </a:fld>
            <a:endParaRPr lang="en-US" altLang="zh-CN"/>
          </a:p>
        </p:txBody>
      </p:sp>
      <p:sp>
        <p:nvSpPr>
          <p:cNvPr id="8" name="矩形 7"/>
          <p:cNvSpPr/>
          <p:nvPr/>
        </p:nvSpPr>
        <p:spPr>
          <a:xfrm>
            <a:off x="446196" y="1720910"/>
            <a:ext cx="7942228" cy="677108"/>
          </a:xfrm>
          <a:prstGeom prst="rect">
            <a:avLst/>
          </a:prstGeom>
        </p:spPr>
        <p:txBody>
          <a:bodyPr wrap="square">
            <a:spAutoFit/>
          </a:bodyPr>
          <a:lstStyle/>
          <a:p>
            <a:pPr>
              <a:lnSpc>
                <a:spcPct val="150000"/>
              </a:lnSpc>
              <a:defRPr/>
            </a:pPr>
            <a:r>
              <a:rPr lang="zh-CN" altLang="en-US" sz="2800" b="1" dirty="0" smtClean="0">
                <a:latin typeface="华文楷体" panose="02010600040101010101" pitchFamily="2" charset="-122"/>
                <a:ea typeface="华文楷体" panose="02010600040101010101" pitchFamily="2" charset="-122"/>
              </a:rPr>
              <a:t>总结</a:t>
            </a:r>
            <a:endParaRPr lang="zh-CN" altLang="en-US" sz="2800" b="1" dirty="0">
              <a:latin typeface="华文楷体" panose="02010600040101010101" pitchFamily="2" charset="-122"/>
              <a:ea typeface="华文楷体" panose="02010600040101010101" pitchFamily="2" charset="-122"/>
            </a:endParaRPr>
          </a:p>
        </p:txBody>
      </p:sp>
      <p:sp>
        <p:nvSpPr>
          <p:cNvPr id="11" name="Text Box 6"/>
          <p:cNvSpPr txBox="1">
            <a:spLocks noChangeArrowheads="1"/>
          </p:cNvSpPr>
          <p:nvPr/>
        </p:nvSpPr>
        <p:spPr bwMode="auto">
          <a:xfrm>
            <a:off x="600886" y="2541068"/>
            <a:ext cx="8147578"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914400" indent="-457200"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1371600" indent="-457200" algn="l">
              <a:spcBef>
                <a:spcPct val="0"/>
              </a:spcBef>
              <a:defRPr kumimoji="1" sz="2400">
                <a:solidFill>
                  <a:schemeClr val="tx1"/>
                </a:solidFill>
                <a:latin typeface="Times New Roman" panose="02020603050405020304" pitchFamily="18" charset="0"/>
                <a:ea typeface="宋体" panose="02010600030101010101" pitchFamily="2" charset="-122"/>
              </a:defRPr>
            </a:lvl3pPr>
            <a:lvl4pPr marL="1828800" indent="-457200" algn="l">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indent="-457200" algn="l">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indent="0" eaLnBrk="1" hangingPunct="1">
              <a:lnSpc>
                <a:spcPct val="150000"/>
              </a:lnSpc>
            </a:pPr>
            <a:r>
              <a:rPr kumimoji="0" lang="zh-CN" altLang="en-US" dirty="0">
                <a:latin typeface="华文楷体" panose="02010600040101010101" pitchFamily="2" charset="-122"/>
                <a:ea typeface="华文楷体" panose="02010600040101010101" pitchFamily="2" charset="-122"/>
              </a:rPr>
              <a:t>（</a:t>
            </a:r>
            <a:r>
              <a:rPr kumimoji="0" lang="en-US" altLang="zh-CN" dirty="0">
                <a:latin typeface="华文楷体" panose="02010600040101010101" pitchFamily="2" charset="-122"/>
                <a:ea typeface="华文楷体" panose="02010600040101010101" pitchFamily="2" charset="-122"/>
              </a:rPr>
              <a:t>2</a:t>
            </a:r>
            <a:r>
              <a:rPr kumimoji="0" lang="zh-CN" altLang="en-US" dirty="0">
                <a:latin typeface="华文楷体" panose="02010600040101010101" pitchFamily="2" charset="-122"/>
                <a:ea typeface="华文楷体" panose="02010600040101010101" pitchFamily="2" charset="-122"/>
              </a:rPr>
              <a:t>）从变量存在的时间来区分，有</a:t>
            </a:r>
            <a:r>
              <a:rPr kumimoji="0" lang="zh-CN" altLang="en-US" dirty="0">
                <a:solidFill>
                  <a:srgbClr val="0000FF"/>
                </a:solidFill>
                <a:latin typeface="华文楷体" panose="02010600040101010101" pitchFamily="2" charset="-122"/>
                <a:ea typeface="华文楷体" panose="02010600040101010101" pitchFamily="2" charset="-122"/>
              </a:rPr>
              <a:t>动态存储</a:t>
            </a:r>
            <a:r>
              <a:rPr kumimoji="0" lang="zh-CN" altLang="en-US" dirty="0">
                <a:latin typeface="华文楷体" panose="02010600040101010101" pitchFamily="2" charset="-122"/>
                <a:ea typeface="华文楷体" panose="02010600040101010101" pitchFamily="2" charset="-122"/>
              </a:rPr>
              <a:t>和</a:t>
            </a:r>
            <a:r>
              <a:rPr kumimoji="0" lang="zh-CN" altLang="en-US" dirty="0">
                <a:solidFill>
                  <a:srgbClr val="0000FF"/>
                </a:solidFill>
                <a:latin typeface="华文楷体" panose="02010600040101010101" pitchFamily="2" charset="-122"/>
                <a:ea typeface="华文楷体" panose="02010600040101010101" pitchFamily="2" charset="-122"/>
              </a:rPr>
              <a:t>静态存储</a:t>
            </a:r>
            <a:r>
              <a:rPr kumimoji="0" lang="zh-CN" altLang="en-US" dirty="0">
                <a:latin typeface="华文楷体" panose="02010600040101010101" pitchFamily="2" charset="-122"/>
                <a:ea typeface="华文楷体" panose="02010600040101010101" pitchFamily="2" charset="-122"/>
              </a:rPr>
              <a:t>两种类型。静态存储是程序整个运行时间都存在，而动态存储则是在调用函数时临时分配单元。 </a:t>
            </a:r>
          </a:p>
          <a:p>
            <a:pPr marL="0" eaLnBrk="1" hangingPunct="1">
              <a:lnSpc>
                <a:spcPct val="150000"/>
              </a:lnSpc>
              <a:buFont typeface="Arial" panose="020B0604020202020204" pitchFamily="34" charset="0"/>
              <a:buChar char="•"/>
            </a:pPr>
            <a:r>
              <a:rPr kumimoji="0" lang="zh-CN" altLang="en-US" dirty="0">
                <a:latin typeface="华文楷体" panose="02010600040101010101" pitchFamily="2" charset="-122"/>
                <a:ea typeface="华文楷体" panose="02010600040101010101" pitchFamily="2" charset="-122"/>
              </a:rPr>
              <a:t>动态存储 ：自动变量、寄存器变量、形式参数</a:t>
            </a:r>
          </a:p>
          <a:p>
            <a:pPr marL="0" eaLnBrk="1" hangingPunct="1">
              <a:lnSpc>
                <a:spcPct val="150000"/>
              </a:lnSpc>
              <a:buFont typeface="Arial" panose="020B0604020202020204" pitchFamily="34" charset="0"/>
              <a:buChar char="•"/>
            </a:pPr>
            <a:r>
              <a:rPr kumimoji="0" lang="zh-CN" altLang="en-US" dirty="0" smtClean="0">
                <a:latin typeface="华文楷体" panose="02010600040101010101" pitchFamily="2" charset="-122"/>
                <a:ea typeface="华文楷体" panose="02010600040101010101" pitchFamily="2" charset="-122"/>
              </a:rPr>
              <a:t>静态</a:t>
            </a:r>
            <a:r>
              <a:rPr kumimoji="0" lang="zh-CN" altLang="en-US" dirty="0">
                <a:latin typeface="华文楷体" panose="02010600040101010101" pitchFamily="2" charset="-122"/>
                <a:ea typeface="华文楷体" panose="02010600040101010101" pitchFamily="2" charset="-122"/>
              </a:rPr>
              <a:t>存储</a:t>
            </a:r>
            <a:r>
              <a:rPr kumimoji="0" lang="zh-CN" altLang="en-US" dirty="0" smtClean="0">
                <a:latin typeface="华文楷体" panose="02010600040101010101" pitchFamily="2" charset="-122"/>
                <a:ea typeface="华文楷体" panose="02010600040101010101" pitchFamily="2" charset="-122"/>
              </a:rPr>
              <a:t>：</a:t>
            </a:r>
            <a:r>
              <a:rPr kumimoji="0" lang="zh-CN" altLang="en-US" dirty="0">
                <a:latin typeface="华文楷体" panose="02010600040101010101" pitchFamily="2" charset="-122"/>
                <a:ea typeface="华文楷体" panose="02010600040101010101" pitchFamily="2" charset="-122"/>
              </a:rPr>
              <a:t>静</a:t>
            </a:r>
            <a:r>
              <a:rPr kumimoji="0" lang="zh-CN" altLang="en-US" dirty="0" smtClean="0">
                <a:latin typeface="华文楷体" panose="02010600040101010101" pitchFamily="2" charset="-122"/>
                <a:ea typeface="华文楷体" panose="02010600040101010101" pitchFamily="2" charset="-122"/>
              </a:rPr>
              <a:t>态</a:t>
            </a:r>
            <a:r>
              <a:rPr kumimoji="0" lang="zh-CN" altLang="en-US" dirty="0">
                <a:latin typeface="华文楷体" panose="02010600040101010101" pitchFamily="2" charset="-122"/>
                <a:ea typeface="华文楷体" panose="02010600040101010101" pitchFamily="2" charset="-122"/>
              </a:rPr>
              <a:t>局部变量、静态外部变量  、外部</a:t>
            </a:r>
            <a:r>
              <a:rPr kumimoji="0" lang="zh-CN" altLang="en-US" dirty="0" smtClean="0">
                <a:latin typeface="华文楷体" panose="02010600040101010101" pitchFamily="2" charset="-122"/>
                <a:ea typeface="华文楷体" panose="02010600040101010101" pitchFamily="2" charset="-122"/>
              </a:rPr>
              <a:t>变量。</a:t>
            </a:r>
            <a:endParaRPr kumimoji="0"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983984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变量的存储方式和生存期 </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38</a:t>
            </a:fld>
            <a:endParaRPr lang="en-US" altLang="zh-CN"/>
          </a:p>
        </p:txBody>
      </p:sp>
      <p:sp>
        <p:nvSpPr>
          <p:cNvPr id="8" name="矩形 7"/>
          <p:cNvSpPr/>
          <p:nvPr/>
        </p:nvSpPr>
        <p:spPr>
          <a:xfrm>
            <a:off x="446196" y="1720910"/>
            <a:ext cx="7942228" cy="677108"/>
          </a:xfrm>
          <a:prstGeom prst="rect">
            <a:avLst/>
          </a:prstGeom>
        </p:spPr>
        <p:txBody>
          <a:bodyPr wrap="square">
            <a:spAutoFit/>
          </a:bodyPr>
          <a:lstStyle/>
          <a:p>
            <a:pPr>
              <a:lnSpc>
                <a:spcPct val="150000"/>
              </a:lnSpc>
              <a:defRPr/>
            </a:pPr>
            <a:r>
              <a:rPr lang="zh-CN" altLang="en-US" sz="2800" b="1" dirty="0" smtClean="0">
                <a:latin typeface="华文楷体" panose="02010600040101010101" pitchFamily="2" charset="-122"/>
                <a:ea typeface="华文楷体" panose="02010600040101010101" pitchFamily="2" charset="-122"/>
              </a:rPr>
              <a:t>总结</a:t>
            </a:r>
            <a:endParaRPr lang="zh-CN" altLang="en-US" sz="2800" b="1" dirty="0">
              <a:latin typeface="华文楷体" panose="02010600040101010101" pitchFamily="2" charset="-122"/>
              <a:ea typeface="华文楷体" panose="02010600040101010101" pitchFamily="2" charset="-122"/>
            </a:endParaRPr>
          </a:p>
        </p:txBody>
      </p:sp>
      <p:sp>
        <p:nvSpPr>
          <p:cNvPr id="11" name="Text Box 6"/>
          <p:cNvSpPr txBox="1">
            <a:spLocks noChangeArrowheads="1"/>
          </p:cNvSpPr>
          <p:nvPr/>
        </p:nvSpPr>
        <p:spPr bwMode="auto">
          <a:xfrm>
            <a:off x="600886" y="2541068"/>
            <a:ext cx="7499506"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914400" indent="-457200"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1371600" indent="-457200" algn="l">
              <a:spcBef>
                <a:spcPct val="0"/>
              </a:spcBef>
              <a:defRPr kumimoji="1" sz="2400">
                <a:solidFill>
                  <a:schemeClr val="tx1"/>
                </a:solidFill>
                <a:latin typeface="Times New Roman" panose="02020603050405020304" pitchFamily="18" charset="0"/>
                <a:ea typeface="宋体" panose="02010600030101010101" pitchFamily="2" charset="-122"/>
              </a:defRPr>
            </a:lvl3pPr>
            <a:lvl4pPr marL="1828800" indent="-457200" algn="l">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indent="-457200" algn="l">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indent="0" eaLnBrk="1" hangingPunct="1">
              <a:lnSpc>
                <a:spcPct val="150000"/>
              </a:lnSpc>
            </a:pPr>
            <a:r>
              <a:rPr kumimoji="0" lang="en-US" altLang="zh-CN" dirty="0">
                <a:latin typeface="华文楷体" panose="02010600040101010101" pitchFamily="2" charset="-122"/>
                <a:ea typeface="华文楷体" panose="02010600040101010101" pitchFamily="2" charset="-122"/>
              </a:rPr>
              <a:t>(3) </a:t>
            </a:r>
            <a:r>
              <a:rPr kumimoji="0" lang="zh-CN" altLang="en-US" dirty="0">
                <a:latin typeface="华文楷体" panose="02010600040101010101" pitchFamily="2" charset="-122"/>
                <a:ea typeface="华文楷体" panose="02010600040101010101" pitchFamily="2" charset="-122"/>
              </a:rPr>
              <a:t>从变量值存放的位置来区分</a:t>
            </a:r>
            <a:r>
              <a:rPr kumimoji="0" lang="en-US" altLang="zh-CN" dirty="0">
                <a:latin typeface="华文楷体" panose="02010600040101010101" pitchFamily="2" charset="-122"/>
                <a:ea typeface="华文楷体" panose="02010600040101010101" pitchFamily="2" charset="-122"/>
              </a:rPr>
              <a:t>,</a:t>
            </a:r>
            <a:r>
              <a:rPr kumimoji="0" lang="zh-CN" altLang="en-US" dirty="0">
                <a:latin typeface="华文楷体" panose="02010600040101010101" pitchFamily="2" charset="-122"/>
                <a:ea typeface="华文楷体" panose="02010600040101010101" pitchFamily="2" charset="-122"/>
              </a:rPr>
              <a:t>可分为：</a:t>
            </a:r>
          </a:p>
          <a:p>
            <a:pPr marL="342900" indent="-342900" eaLnBrk="1" hangingPunct="1">
              <a:lnSpc>
                <a:spcPct val="150000"/>
              </a:lnSpc>
              <a:buFont typeface="Arial" panose="020B0604020202020204" pitchFamily="34" charset="0"/>
              <a:buChar char="•"/>
            </a:pPr>
            <a:r>
              <a:rPr kumimoji="0" lang="zh-CN" altLang="en-US" dirty="0">
                <a:solidFill>
                  <a:srgbClr val="0000FF"/>
                </a:solidFill>
                <a:latin typeface="华文楷体" panose="02010600040101010101" pitchFamily="2" charset="-122"/>
                <a:ea typeface="华文楷体" panose="02010600040101010101" pitchFamily="2" charset="-122"/>
              </a:rPr>
              <a:t>内存中静态存储区</a:t>
            </a:r>
            <a:r>
              <a:rPr kumimoji="0" lang="zh-CN" altLang="en-US" dirty="0">
                <a:latin typeface="华文楷体" panose="02010600040101010101" pitchFamily="2" charset="-122"/>
                <a:ea typeface="华文楷体" panose="02010600040101010101" pitchFamily="2" charset="-122"/>
              </a:rPr>
              <a:t>：静态局部变量、静态外部变量、</a:t>
            </a:r>
          </a:p>
          <a:p>
            <a:pPr marL="0" indent="0" eaLnBrk="1" hangingPunct="1">
              <a:lnSpc>
                <a:spcPct val="150000"/>
              </a:lnSpc>
            </a:pPr>
            <a:r>
              <a:rPr kumimoji="0" lang="zh-CN" altLang="en-US" dirty="0">
                <a:latin typeface="华文楷体" panose="02010600040101010101" pitchFamily="2" charset="-122"/>
                <a:ea typeface="华文楷体" panose="02010600040101010101" pitchFamily="2" charset="-122"/>
              </a:rPr>
              <a:t>                                    外部变量</a:t>
            </a:r>
          </a:p>
          <a:p>
            <a:pPr marL="342900" indent="-342900" eaLnBrk="1" hangingPunct="1">
              <a:lnSpc>
                <a:spcPct val="150000"/>
              </a:lnSpc>
              <a:buFont typeface="Arial" panose="020B0604020202020204" pitchFamily="34" charset="0"/>
              <a:buChar char="•"/>
            </a:pPr>
            <a:r>
              <a:rPr kumimoji="0" lang="zh-CN" altLang="en-US" dirty="0">
                <a:solidFill>
                  <a:srgbClr val="0000FF"/>
                </a:solidFill>
                <a:latin typeface="华文楷体" panose="02010600040101010101" pitchFamily="2" charset="-122"/>
                <a:ea typeface="华文楷体" panose="02010600040101010101" pitchFamily="2" charset="-122"/>
              </a:rPr>
              <a:t>内存中动态存储区</a:t>
            </a:r>
            <a:r>
              <a:rPr kumimoji="0" lang="zh-CN" altLang="en-US" dirty="0">
                <a:latin typeface="华文楷体" panose="02010600040101010101" pitchFamily="2" charset="-122"/>
                <a:ea typeface="华文楷体" panose="02010600040101010101" pitchFamily="2" charset="-122"/>
              </a:rPr>
              <a:t>：自动变量和形式参数</a:t>
            </a:r>
          </a:p>
          <a:p>
            <a:pPr marL="0" indent="0" eaLnBrk="1" hangingPunct="1">
              <a:lnSpc>
                <a:spcPct val="150000"/>
              </a:lnSpc>
            </a:pPr>
            <a:endParaRPr kumimoji="0" lang="zh-CN" altLang="en-US" dirty="0">
              <a:latin typeface="华文楷体" panose="02010600040101010101" pitchFamily="2" charset="-122"/>
              <a:ea typeface="华文楷体" panose="02010600040101010101" pitchFamily="2" charset="-122"/>
            </a:endParaRPr>
          </a:p>
          <a:p>
            <a:pPr marL="342900" indent="-342900" eaLnBrk="1" hangingPunct="1">
              <a:lnSpc>
                <a:spcPct val="150000"/>
              </a:lnSpc>
              <a:buFont typeface="Arial" panose="020B0604020202020204" pitchFamily="34" charset="0"/>
              <a:buChar char="•"/>
            </a:pPr>
            <a:r>
              <a:rPr kumimoji="0" lang="en-US" altLang="zh-CN" dirty="0">
                <a:solidFill>
                  <a:srgbClr val="0000FF"/>
                </a:solidFill>
                <a:latin typeface="华文楷体" panose="02010600040101010101" pitchFamily="2" charset="-122"/>
                <a:ea typeface="华文楷体" panose="02010600040101010101" pitchFamily="2" charset="-122"/>
              </a:rPr>
              <a:t>CPU</a:t>
            </a:r>
            <a:r>
              <a:rPr kumimoji="0" lang="zh-CN" altLang="en-US" dirty="0">
                <a:solidFill>
                  <a:srgbClr val="0000FF"/>
                </a:solidFill>
                <a:latin typeface="华文楷体" panose="02010600040101010101" pitchFamily="2" charset="-122"/>
                <a:ea typeface="华文楷体" panose="02010600040101010101" pitchFamily="2" charset="-122"/>
              </a:rPr>
              <a:t>中的寄存器</a:t>
            </a:r>
            <a:r>
              <a:rPr kumimoji="0" lang="zh-CN" altLang="en-US" dirty="0">
                <a:latin typeface="华文楷体" panose="02010600040101010101" pitchFamily="2" charset="-122"/>
                <a:ea typeface="华文楷体" panose="02010600040101010101" pitchFamily="2" charset="-122"/>
              </a:rPr>
              <a:t>：寄存器变量</a:t>
            </a:r>
          </a:p>
        </p:txBody>
      </p:sp>
    </p:spTree>
    <p:extLst>
      <p:ext uri="{BB962C8B-B14F-4D97-AF65-F5344CB8AC3E}">
        <p14:creationId xmlns:p14="http://schemas.microsoft.com/office/powerpoint/2010/main" val="1741113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变量的存储方式和生存期 </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39</a:t>
            </a:fld>
            <a:endParaRPr lang="en-US" altLang="zh-CN"/>
          </a:p>
        </p:txBody>
      </p:sp>
      <p:sp>
        <p:nvSpPr>
          <p:cNvPr id="8" name="矩形 7"/>
          <p:cNvSpPr/>
          <p:nvPr/>
        </p:nvSpPr>
        <p:spPr>
          <a:xfrm>
            <a:off x="446196" y="1720910"/>
            <a:ext cx="7942228" cy="677108"/>
          </a:xfrm>
          <a:prstGeom prst="rect">
            <a:avLst/>
          </a:prstGeom>
        </p:spPr>
        <p:txBody>
          <a:bodyPr wrap="square">
            <a:spAutoFit/>
          </a:bodyPr>
          <a:lstStyle/>
          <a:p>
            <a:pPr>
              <a:lnSpc>
                <a:spcPct val="150000"/>
              </a:lnSpc>
              <a:defRPr/>
            </a:pPr>
            <a:r>
              <a:rPr lang="zh-CN" altLang="en-US" sz="2800" b="1" dirty="0" smtClean="0">
                <a:latin typeface="华文楷体" panose="02010600040101010101" pitchFamily="2" charset="-122"/>
                <a:ea typeface="华文楷体" panose="02010600040101010101" pitchFamily="2" charset="-122"/>
              </a:rPr>
              <a:t>总结</a:t>
            </a:r>
            <a:endParaRPr lang="zh-CN" altLang="en-US" sz="2800" b="1" dirty="0">
              <a:latin typeface="华文楷体" panose="02010600040101010101" pitchFamily="2" charset="-122"/>
              <a:ea typeface="华文楷体" panose="02010600040101010101" pitchFamily="2" charset="-122"/>
            </a:endParaRPr>
          </a:p>
        </p:txBody>
      </p:sp>
      <p:sp>
        <p:nvSpPr>
          <p:cNvPr id="11" name="Text Box 6"/>
          <p:cNvSpPr txBox="1">
            <a:spLocks noChangeArrowheads="1"/>
          </p:cNvSpPr>
          <p:nvPr/>
        </p:nvSpPr>
        <p:spPr bwMode="auto">
          <a:xfrm>
            <a:off x="600886" y="2541068"/>
            <a:ext cx="7499506"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914400" indent="-457200"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1371600" indent="-457200" algn="l">
              <a:spcBef>
                <a:spcPct val="0"/>
              </a:spcBef>
              <a:defRPr kumimoji="1" sz="2400">
                <a:solidFill>
                  <a:schemeClr val="tx1"/>
                </a:solidFill>
                <a:latin typeface="Times New Roman" panose="02020603050405020304" pitchFamily="18" charset="0"/>
                <a:ea typeface="宋体" panose="02010600030101010101" pitchFamily="2" charset="-122"/>
              </a:defRPr>
            </a:lvl3pPr>
            <a:lvl4pPr marL="1828800" indent="-457200" algn="l">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indent="-457200" algn="l">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indent="0" eaLnBrk="1" hangingPunct="1">
              <a:lnSpc>
                <a:spcPct val="150000"/>
              </a:lnSpc>
            </a:pPr>
            <a:r>
              <a:rPr kumimoji="0" lang="en-US" altLang="zh-CN" dirty="0">
                <a:latin typeface="华文楷体" panose="02010600040101010101" pitchFamily="2" charset="-122"/>
                <a:ea typeface="华文楷体" panose="02010600040101010101" pitchFamily="2" charset="-122"/>
              </a:rPr>
              <a:t>(4) </a:t>
            </a:r>
            <a:r>
              <a:rPr kumimoji="0" lang="en-US" altLang="zh-CN" dirty="0" smtClean="0">
                <a:latin typeface="华文楷体" panose="02010600040101010101" pitchFamily="2" charset="-122"/>
                <a:ea typeface="华文楷体" panose="02010600040101010101" pitchFamily="2" charset="-122"/>
              </a:rPr>
              <a:t> static</a:t>
            </a:r>
            <a:r>
              <a:rPr kumimoji="0" lang="zh-CN" altLang="en-US" dirty="0">
                <a:latin typeface="华文楷体" panose="02010600040101010101" pitchFamily="2" charset="-122"/>
                <a:ea typeface="华文楷体" panose="02010600040101010101" pitchFamily="2" charset="-122"/>
              </a:rPr>
              <a:t>对局部变量和全局变量的作用不同。对局部变量</a:t>
            </a:r>
            <a:r>
              <a:rPr kumimoji="0" lang="zh-CN" altLang="en-US" dirty="0" smtClean="0">
                <a:latin typeface="华文楷体" panose="02010600040101010101" pitchFamily="2" charset="-122"/>
                <a:ea typeface="华文楷体" panose="02010600040101010101" pitchFamily="2" charset="-122"/>
              </a:rPr>
              <a:t>来说，它</a:t>
            </a:r>
            <a:r>
              <a:rPr kumimoji="0" lang="zh-CN" altLang="en-US" dirty="0">
                <a:latin typeface="华文楷体" panose="02010600040101010101" pitchFamily="2" charset="-122"/>
                <a:ea typeface="华文楷体" panose="02010600040101010101" pitchFamily="2" charset="-122"/>
              </a:rPr>
              <a:t>使变量由动态存储方式改变为静态存储方式。而对全局变量来说</a:t>
            </a:r>
            <a:r>
              <a:rPr kumimoji="0" lang="en-US" altLang="zh-CN" dirty="0">
                <a:latin typeface="华文楷体" panose="02010600040101010101" pitchFamily="2" charset="-122"/>
                <a:ea typeface="华文楷体" panose="02010600040101010101" pitchFamily="2" charset="-122"/>
              </a:rPr>
              <a:t>,</a:t>
            </a:r>
            <a:r>
              <a:rPr kumimoji="0" lang="zh-CN" altLang="en-US" dirty="0">
                <a:latin typeface="华文楷体" panose="02010600040101010101" pitchFamily="2" charset="-122"/>
                <a:ea typeface="华文楷体" panose="02010600040101010101" pitchFamily="2" charset="-122"/>
              </a:rPr>
              <a:t>它使变量局部化，但仍为静态存储方式。从作用域角度看</a:t>
            </a:r>
            <a:r>
              <a:rPr kumimoji="0" lang="en-US" altLang="zh-CN" dirty="0">
                <a:latin typeface="华文楷体" panose="02010600040101010101" pitchFamily="2" charset="-122"/>
                <a:ea typeface="华文楷体" panose="02010600040101010101" pitchFamily="2" charset="-122"/>
              </a:rPr>
              <a:t>,</a:t>
            </a:r>
            <a:r>
              <a:rPr kumimoji="0" lang="zh-CN" altLang="en-US" dirty="0">
                <a:latin typeface="华文楷体" panose="02010600040101010101" pitchFamily="2" charset="-122"/>
                <a:ea typeface="华文楷体" panose="02010600040101010101" pitchFamily="2" charset="-122"/>
              </a:rPr>
              <a:t>凡有</a:t>
            </a:r>
            <a:r>
              <a:rPr kumimoji="0" lang="en-US" altLang="zh-CN" dirty="0">
                <a:latin typeface="华文楷体" panose="02010600040101010101" pitchFamily="2" charset="-122"/>
                <a:ea typeface="华文楷体" panose="02010600040101010101" pitchFamily="2" charset="-122"/>
              </a:rPr>
              <a:t>static</a:t>
            </a:r>
            <a:r>
              <a:rPr kumimoji="0" lang="zh-CN" altLang="en-US" dirty="0">
                <a:latin typeface="华文楷体" panose="02010600040101010101" pitchFamily="2" charset="-122"/>
                <a:ea typeface="华文楷体" panose="02010600040101010101" pitchFamily="2" charset="-122"/>
              </a:rPr>
              <a:t>声明的，其作用域都是局限的，或者是局限于本函数内，或者局限于本文件内。 </a:t>
            </a:r>
          </a:p>
        </p:txBody>
      </p:sp>
    </p:spTree>
    <p:extLst>
      <p:ext uri="{BB962C8B-B14F-4D97-AF65-F5344CB8AC3E}">
        <p14:creationId xmlns:p14="http://schemas.microsoft.com/office/powerpoint/2010/main" val="2438709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变量的作用域</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4</a:t>
            </a:fld>
            <a:endParaRPr lang="en-US" altLang="zh-CN"/>
          </a:p>
        </p:txBody>
      </p:sp>
      <p:sp>
        <p:nvSpPr>
          <p:cNvPr id="8" name="矩形 7"/>
          <p:cNvSpPr/>
          <p:nvPr/>
        </p:nvSpPr>
        <p:spPr>
          <a:xfrm>
            <a:off x="446196" y="1720910"/>
            <a:ext cx="7942228" cy="677108"/>
          </a:xfrm>
          <a:prstGeom prst="rect">
            <a:avLst/>
          </a:prstGeom>
        </p:spPr>
        <p:txBody>
          <a:bodyPr wrap="square">
            <a:spAutoFit/>
          </a:bodyPr>
          <a:lstStyle/>
          <a:p>
            <a:pPr>
              <a:lnSpc>
                <a:spcPct val="150000"/>
              </a:lnSpc>
              <a:defRPr/>
            </a:pPr>
            <a:r>
              <a:rPr lang="zh-CN" altLang="en-US" sz="2800" b="1" dirty="0" smtClean="0">
                <a:latin typeface="华文楷体" panose="02010600040101010101" pitchFamily="2" charset="-122"/>
                <a:ea typeface="华文楷体" panose="02010600040101010101" pitchFamily="2" charset="-122"/>
              </a:rPr>
              <a:t>局部变量</a:t>
            </a:r>
            <a:endParaRPr lang="en-US" altLang="zh-CN" sz="2800" b="1" dirty="0" smtClean="0">
              <a:latin typeface="华文楷体" panose="02010600040101010101" pitchFamily="2" charset="-122"/>
              <a:ea typeface="华文楷体" panose="02010600040101010101" pitchFamily="2" charset="-122"/>
            </a:endParaRPr>
          </a:p>
        </p:txBody>
      </p:sp>
      <p:sp>
        <p:nvSpPr>
          <p:cNvPr id="7" name="Text Box 4"/>
          <p:cNvSpPr txBox="1">
            <a:spLocks noChangeArrowheads="1"/>
          </p:cNvSpPr>
          <p:nvPr/>
        </p:nvSpPr>
        <p:spPr bwMode="auto">
          <a:xfrm>
            <a:off x="417240" y="2424419"/>
            <a:ext cx="5011359" cy="4240294"/>
          </a:xfrm>
          <a:prstGeom prst="rect">
            <a:avLst/>
          </a:prstGeom>
          <a:solidFill>
            <a:schemeClr val="accent5">
              <a:lumMod val="90000"/>
              <a:alpha val="50000"/>
            </a:schemeClr>
          </a:solidFill>
          <a:ln w="19050">
            <a:solidFill>
              <a:srgbClr val="004181"/>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spcBef>
                <a:spcPct val="50000"/>
              </a:spcBef>
              <a:defRPr kumimoji="1" sz="2400" b="1">
                <a:solidFill>
                  <a:schemeClr val="tx1"/>
                </a:solidFill>
              </a:defRPr>
            </a:lvl1pPr>
          </a:lstStyle>
          <a:p>
            <a:pPr>
              <a:lnSpc>
                <a:spcPct val="150000"/>
              </a:lnSpc>
              <a:spcBef>
                <a:spcPts val="0"/>
              </a:spcBef>
              <a:spcAft>
                <a:spcPts val="0"/>
              </a:spcAft>
            </a:pPr>
            <a:r>
              <a:rPr lang="fr-FR"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float f1( int a</a:t>
            </a:r>
            <a:r>
              <a:rPr lang="fr-FR" altLang="zh-CN"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fr-FR" altLang="zh-CN"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函数</a:t>
            </a:r>
            <a:r>
              <a:rPr lang="fr-FR" altLang="zh-CN"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f1 */</a:t>
            </a:r>
          </a:p>
          <a:p>
            <a:pPr>
              <a:lnSpc>
                <a:spcPct val="150000"/>
              </a:lnSpc>
              <a:spcBef>
                <a:spcPts val="0"/>
              </a:spcBef>
              <a:spcAft>
                <a:spcPts val="0"/>
              </a:spcAft>
            </a:pPr>
            <a:r>
              <a:rPr lang="fr-FR" altLang="zh-CN"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int </a:t>
            </a:r>
            <a:r>
              <a:rPr lang="fr-FR"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b,c;</a:t>
            </a:r>
          </a:p>
          <a:p>
            <a:pPr>
              <a:lnSpc>
                <a:spcPct val="150000"/>
              </a:lnSpc>
              <a:spcBef>
                <a:spcPts val="0"/>
              </a:spcBef>
              <a:spcAft>
                <a:spcPts val="0"/>
              </a:spcAft>
            </a:pPr>
            <a:r>
              <a:rPr lang="fr-FR" altLang="zh-CN"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  </a:t>
            </a:r>
            <a:r>
              <a:rPr lang="en-US" altLang="zh-CN" dirty="0" smtClean="0">
                <a:solidFill>
                  <a:srgbClr val="00B050"/>
                </a:solidFill>
                <a:latin typeface="Times New Roman" panose="02020603050405020304" pitchFamily="18" charset="0"/>
                <a:ea typeface="宋体" panose="02010600030101010101" pitchFamily="2" charset="-122"/>
                <a:cs typeface="Times New Roman" panose="02020603050405020304" pitchFamily="18" charset="0"/>
              </a:rPr>
              <a:t>//</a:t>
            </a:r>
            <a:r>
              <a:rPr lang="fr-FR" altLang="zh-CN" dirty="0" smtClean="0">
                <a:solidFill>
                  <a:srgbClr val="00B050"/>
                </a:solidFill>
                <a:latin typeface="Times New Roman" panose="02020603050405020304" pitchFamily="18" charset="0"/>
                <a:ea typeface="宋体" panose="02010600030101010101" pitchFamily="2" charset="-122"/>
                <a:cs typeface="Times New Roman" panose="02020603050405020304" pitchFamily="18" charset="0"/>
              </a:rPr>
              <a:t> </a:t>
            </a:r>
            <a:r>
              <a:rPr lang="fr-FR" altLang="zh-CN"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a</a:t>
            </a:r>
            <a:r>
              <a:rPr lang="zh-CN" altLang="fr-FR"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a:t>
            </a:r>
            <a:r>
              <a:rPr lang="fr-FR" altLang="zh-CN"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b</a:t>
            </a:r>
            <a:r>
              <a:rPr lang="zh-CN" altLang="fr-FR"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a:t>
            </a:r>
            <a:r>
              <a:rPr lang="fr-FR" altLang="zh-CN"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有效</a:t>
            </a:r>
          </a:p>
          <a:p>
            <a:pPr>
              <a:lnSpc>
                <a:spcPct val="150000"/>
              </a:lnSpc>
              <a:spcBef>
                <a:spcPts val="0"/>
              </a:spcBef>
              <a:spcAft>
                <a:spcPts val="0"/>
              </a:spcAft>
            </a:pP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p>
          <a:p>
            <a:pPr>
              <a:lnSpc>
                <a:spcPct val="150000"/>
              </a:lnSpc>
              <a:spcBef>
                <a:spcPts val="0"/>
              </a:spcBef>
              <a:spcAft>
                <a:spcPts val="0"/>
              </a:spcAft>
            </a:pPr>
            <a:r>
              <a:rPr lang="fr-FR"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char f2(int x,int y) </a:t>
            </a:r>
            <a:r>
              <a:rPr lang="fr-FR" altLang="zh-CN" dirty="0" smtClean="0">
                <a:solidFill>
                  <a:srgbClr val="00B050"/>
                </a:solidFill>
                <a:latin typeface="Times New Roman" panose="02020603050405020304" pitchFamily="18" charset="0"/>
                <a:ea typeface="宋体" panose="02010600030101010101" pitchFamily="2" charset="-122"/>
                <a:cs typeface="Times New Roman" panose="02020603050405020304" pitchFamily="18" charset="0"/>
              </a:rPr>
              <a:t>/*</a:t>
            </a:r>
            <a:r>
              <a:rPr lang="fr-FR" altLang="zh-CN"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函数</a:t>
            </a:r>
            <a:r>
              <a:rPr lang="fr-FR" altLang="zh-CN"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f2 */</a:t>
            </a:r>
          </a:p>
          <a:p>
            <a:pPr>
              <a:lnSpc>
                <a:spcPct val="150000"/>
              </a:lnSpc>
              <a:spcBef>
                <a:spcPts val="0"/>
              </a:spcBef>
              <a:spcAft>
                <a:spcPts val="0"/>
              </a:spcAft>
            </a:pPr>
            <a:r>
              <a:rPr lang="fr-FR" altLang="zh-CN"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p>
          <a:p>
            <a:pPr>
              <a:lnSpc>
                <a:spcPct val="150000"/>
              </a:lnSpc>
              <a:spcBef>
                <a:spcPts val="0"/>
              </a:spcBef>
              <a:spcAft>
                <a:spcPts val="0"/>
              </a:spcAft>
            </a:pPr>
            <a:r>
              <a:rPr lang="fr-FR" altLang="zh-CN"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int </a:t>
            </a:r>
            <a:r>
              <a:rPr lang="fr-FR"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i,j</a:t>
            </a:r>
            <a:r>
              <a:rPr lang="fr-FR" altLang="zh-CN"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a:t>
            </a:r>
            <a:r>
              <a:rPr lang="fr-FR" altLang="zh-CN" dirty="0" smtClean="0">
                <a:solidFill>
                  <a:srgbClr val="00B050"/>
                </a:solidFill>
                <a:latin typeface="Times New Roman" panose="02020603050405020304" pitchFamily="18" charset="0"/>
                <a:ea typeface="宋体" panose="02010600030101010101" pitchFamily="2" charset="-122"/>
                <a:cs typeface="Times New Roman" panose="02020603050405020304" pitchFamily="18" charset="0"/>
              </a:rPr>
              <a:t> </a:t>
            </a:r>
            <a:r>
              <a:rPr lang="fr-FR" altLang="zh-CN"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x</a:t>
            </a:r>
            <a:r>
              <a:rPr lang="zh-CN" altLang="fr-FR"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a:t>
            </a:r>
            <a:r>
              <a:rPr lang="fr-FR" altLang="zh-CN"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y</a:t>
            </a:r>
            <a:r>
              <a:rPr lang="zh-CN" altLang="fr-FR"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a:t>
            </a:r>
            <a:r>
              <a:rPr lang="fr-FR" altLang="zh-CN"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i</a:t>
            </a:r>
            <a:r>
              <a:rPr lang="zh-CN" altLang="fr-FR"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a:t>
            </a:r>
            <a:r>
              <a:rPr lang="fr-FR" altLang="zh-CN"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j</a:t>
            </a:r>
            <a:r>
              <a:rPr lang="zh-CN" altLang="en-US"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有效</a:t>
            </a:r>
          </a:p>
          <a:p>
            <a:pPr>
              <a:lnSpc>
                <a:spcPct val="150000"/>
              </a:lnSpc>
              <a:spcBef>
                <a:spcPts val="0"/>
              </a:spcBef>
              <a:spcAft>
                <a:spcPts val="0"/>
              </a:spcAft>
            </a:pP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9" name="Text Box 4"/>
          <p:cNvSpPr txBox="1">
            <a:spLocks noChangeArrowheads="1"/>
          </p:cNvSpPr>
          <p:nvPr/>
        </p:nvSpPr>
        <p:spPr bwMode="auto">
          <a:xfrm>
            <a:off x="5652120" y="2427053"/>
            <a:ext cx="2736304" cy="4237659"/>
          </a:xfrm>
          <a:prstGeom prst="rect">
            <a:avLst/>
          </a:prstGeom>
          <a:solidFill>
            <a:schemeClr val="accent5">
              <a:lumMod val="90000"/>
              <a:alpha val="50000"/>
            </a:schemeClr>
          </a:solidFill>
          <a:ln w="19050">
            <a:solidFill>
              <a:srgbClr val="004181"/>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spcBef>
                <a:spcPct val="50000"/>
              </a:spcBef>
              <a:defRPr kumimoji="1" sz="2400" b="1">
                <a:solidFill>
                  <a:schemeClr val="tx1"/>
                </a:solidFill>
              </a:defRPr>
            </a:lvl1pPr>
          </a:lstStyle>
          <a:p>
            <a:pPr>
              <a:lnSpc>
                <a:spcPct val="150000"/>
              </a:lnSpc>
              <a:spcBef>
                <a:spcPts val="0"/>
              </a:spcBef>
              <a:spcAft>
                <a:spcPts val="0"/>
              </a:spcAft>
            </a:pPr>
            <a:r>
              <a:rPr lang="fr-FR" altLang="zh-CN"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int </a:t>
            </a:r>
            <a:r>
              <a:rPr lang="fr-FR"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main( ) </a:t>
            </a:r>
            <a:endParaRPr lang="fr-FR" altLang="zh-CN"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spcBef>
                <a:spcPts val="0"/>
              </a:spcBef>
              <a:spcAft>
                <a:spcPts val="0"/>
              </a:spcAft>
            </a:pPr>
            <a:r>
              <a:rPr lang="en-US" altLang="zh-CN"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p>
          <a:p>
            <a:pPr>
              <a:lnSpc>
                <a:spcPct val="150000"/>
              </a:lnSpc>
              <a:spcBef>
                <a:spcPts val="0"/>
              </a:spcBef>
              <a:spcAft>
                <a:spcPts val="0"/>
              </a:spcAft>
            </a:pPr>
            <a:r>
              <a:rPr lang="fr-FR" altLang="zh-CN"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int </a:t>
            </a:r>
            <a:r>
              <a:rPr lang="fr-FR"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m,n;</a:t>
            </a:r>
          </a:p>
          <a:p>
            <a:pPr>
              <a:lnSpc>
                <a:spcPct val="150000"/>
              </a:lnSpc>
              <a:spcBef>
                <a:spcPts val="0"/>
              </a:spcBef>
              <a:spcAft>
                <a:spcPts val="0"/>
              </a:spcAft>
            </a:pPr>
            <a:r>
              <a:rPr lang="fr-FR"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fr-FR" altLang="zh-CN" dirty="0" smtClean="0">
                <a:solidFill>
                  <a:srgbClr val="00B050"/>
                </a:solidFill>
                <a:latin typeface="Times New Roman" panose="02020603050405020304" pitchFamily="18" charset="0"/>
                <a:ea typeface="宋体" panose="02010600030101010101" pitchFamily="2" charset="-122"/>
                <a:cs typeface="Times New Roman" panose="02020603050405020304" pitchFamily="18" charset="0"/>
              </a:rPr>
              <a:t>// </a:t>
            </a:r>
            <a:r>
              <a:rPr lang="fr-FR" altLang="zh-CN"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m</a:t>
            </a:r>
            <a:r>
              <a:rPr lang="zh-CN" altLang="fr-FR"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a:t>
            </a:r>
            <a:r>
              <a:rPr lang="fr-FR" altLang="zh-CN"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n</a:t>
            </a:r>
            <a:r>
              <a:rPr lang="zh-CN" altLang="en-US" dirty="0" smtClean="0">
                <a:solidFill>
                  <a:srgbClr val="00B050"/>
                </a:solidFill>
                <a:latin typeface="Times New Roman" panose="02020603050405020304" pitchFamily="18" charset="0"/>
                <a:ea typeface="宋体" panose="02010600030101010101" pitchFamily="2" charset="-122"/>
                <a:cs typeface="Times New Roman" panose="02020603050405020304" pitchFamily="18" charset="0"/>
              </a:rPr>
              <a:t>有效</a:t>
            </a:r>
            <a:endParaRPr lang="en-US" altLang="zh-CN" dirty="0" smtClean="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spcBef>
                <a:spcPts val="0"/>
              </a:spcBef>
              <a:spcAft>
                <a:spcPts val="0"/>
              </a:spcAft>
            </a:pPr>
            <a:r>
              <a:rPr lang="en-US" altLang="zh-CN"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return 0;</a:t>
            </a:r>
            <a:endPar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spcBef>
                <a:spcPts val="0"/>
              </a:spcBef>
              <a:spcAft>
                <a:spcPts val="0"/>
              </a:spcAft>
            </a:pP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7577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zh-CN" altLang="en-US" sz="2800" dirty="0" smtClean="0"/>
              <a:t>函数</a:t>
            </a:r>
            <a:endParaRPr lang="zh-CN" altLang="en-US" sz="2800" dirty="0"/>
          </a:p>
        </p:txBody>
      </p:sp>
      <p:grpSp>
        <p:nvGrpSpPr>
          <p:cNvPr id="9" name="Group 199"/>
          <p:cNvGrpSpPr>
            <a:grpSpLocks/>
          </p:cNvGrpSpPr>
          <p:nvPr/>
        </p:nvGrpSpPr>
        <p:grpSpPr bwMode="auto">
          <a:xfrm>
            <a:off x="1835150" y="1972791"/>
            <a:ext cx="5410200" cy="665162"/>
            <a:chOff x="1152" y="1275"/>
            <a:chExt cx="3408" cy="419"/>
          </a:xfrm>
        </p:grpSpPr>
        <p:grpSp>
          <p:nvGrpSpPr>
            <p:cNvPr id="11" name="Group 200"/>
            <p:cNvGrpSpPr>
              <a:grpSpLocks/>
            </p:cNvGrpSpPr>
            <p:nvPr/>
          </p:nvGrpSpPr>
          <p:grpSpPr bwMode="auto">
            <a:xfrm>
              <a:off x="1152" y="1275"/>
              <a:ext cx="480" cy="419"/>
              <a:chOff x="1110" y="2656"/>
              <a:chExt cx="1549" cy="1351"/>
            </a:xfrm>
          </p:grpSpPr>
          <p:sp>
            <p:nvSpPr>
              <p:cNvPr id="15" name="AutoShape 201"/>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6" name="AutoShape 202"/>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7" name="AutoShape 203"/>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4181"/>
                  </a:solidFill>
                  <a:effectLst/>
                  <a:uLnTx/>
                  <a:uFillTx/>
                  <a:latin typeface="华文楷体" panose="02010600040101010101" pitchFamily="2" charset="-122"/>
                  <a:ea typeface="华文楷体" panose="02010600040101010101" pitchFamily="2" charset="-122"/>
                </a:endParaRPr>
              </a:p>
            </p:txBody>
          </p:sp>
        </p:grpSp>
        <p:sp>
          <p:nvSpPr>
            <p:cNvPr id="12" name="Line 204"/>
            <p:cNvSpPr>
              <a:spLocks noChangeShapeType="1"/>
            </p:cNvSpPr>
            <p:nvPr/>
          </p:nvSpPr>
          <p:spPr bwMode="auto">
            <a:xfrm>
              <a:off x="1536" y="1659"/>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3" name="Text Box 205"/>
            <p:cNvSpPr txBox="1">
              <a:spLocks noChangeArrowheads="1"/>
            </p:cNvSpPr>
            <p:nvPr/>
          </p:nvSpPr>
          <p:spPr bwMode="auto">
            <a:xfrm>
              <a:off x="2377" y="1323"/>
              <a:ext cx="1473" cy="330"/>
            </a:xfrm>
            <a:prstGeom prst="rect">
              <a:avLst/>
            </a:prstGeom>
            <a:noFill/>
            <a:ln w="9525" algn="ctr">
              <a:no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2800" dirty="0">
                  <a:solidFill>
                    <a:srgbClr val="000000"/>
                  </a:solidFill>
                  <a:ea typeface="华文楷体" panose="02010600040101010101" pitchFamily="2" charset="-122"/>
                  <a:cs typeface="Times New Roman" panose="02020603050405020304" pitchFamily="18" charset="0"/>
                </a:rPr>
                <a:t>变量的作用域</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4" name="Text Box 206"/>
            <p:cNvSpPr txBox="1">
              <a:spLocks noChangeArrowheads="1"/>
            </p:cNvSpPr>
            <p:nvPr/>
          </p:nvSpPr>
          <p:spPr bwMode="gray">
            <a:xfrm>
              <a:off x="1276" y="1337"/>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1</a:t>
              </a:r>
            </a:p>
          </p:txBody>
        </p:sp>
      </p:grpSp>
      <p:grpSp>
        <p:nvGrpSpPr>
          <p:cNvPr id="18" name="Group 207"/>
          <p:cNvGrpSpPr>
            <a:grpSpLocks/>
          </p:cNvGrpSpPr>
          <p:nvPr/>
        </p:nvGrpSpPr>
        <p:grpSpPr bwMode="auto">
          <a:xfrm>
            <a:off x="1835150" y="2907828"/>
            <a:ext cx="5410200" cy="665163"/>
            <a:chOff x="1152" y="1851"/>
            <a:chExt cx="3408" cy="419"/>
          </a:xfrm>
        </p:grpSpPr>
        <p:grpSp>
          <p:nvGrpSpPr>
            <p:cNvPr id="19" name="Group 208"/>
            <p:cNvGrpSpPr>
              <a:grpSpLocks/>
            </p:cNvGrpSpPr>
            <p:nvPr/>
          </p:nvGrpSpPr>
          <p:grpSpPr bwMode="auto">
            <a:xfrm>
              <a:off x="1152" y="1851"/>
              <a:ext cx="480" cy="419"/>
              <a:chOff x="3174" y="2656"/>
              <a:chExt cx="1549" cy="1351"/>
            </a:xfrm>
          </p:grpSpPr>
          <p:sp>
            <p:nvSpPr>
              <p:cNvPr id="23" name="AutoShape 209"/>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4" name="AutoShape 210"/>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5" name="AutoShape 211"/>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0" name="Line 212"/>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1" name="Text Box 213"/>
            <p:cNvSpPr txBox="1">
              <a:spLocks noChangeArrowheads="1"/>
            </p:cNvSpPr>
            <p:nvPr/>
          </p:nvSpPr>
          <p:spPr bwMode="auto">
            <a:xfrm>
              <a:off x="1881" y="1887"/>
              <a:ext cx="266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2800" dirty="0">
                  <a:solidFill>
                    <a:srgbClr val="000000"/>
                  </a:solidFill>
                  <a:ea typeface="华文楷体" panose="02010600040101010101" pitchFamily="2" charset="-122"/>
                  <a:cs typeface="Times New Roman" panose="02020603050405020304" pitchFamily="18" charset="0"/>
                </a:rPr>
                <a:t>变量的存储方式和生存期 </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22" name="Text Box 214"/>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2</a:t>
              </a:r>
            </a:p>
          </p:txBody>
        </p:sp>
      </p:grpSp>
      <p:grpSp>
        <p:nvGrpSpPr>
          <p:cNvPr id="26" name="Group 215"/>
          <p:cNvGrpSpPr>
            <a:grpSpLocks/>
          </p:cNvGrpSpPr>
          <p:nvPr/>
        </p:nvGrpSpPr>
        <p:grpSpPr bwMode="auto">
          <a:xfrm>
            <a:off x="1835150" y="3844453"/>
            <a:ext cx="5410200" cy="665163"/>
            <a:chOff x="1152" y="2413"/>
            <a:chExt cx="3408" cy="419"/>
          </a:xfrm>
        </p:grpSpPr>
        <p:grpSp>
          <p:nvGrpSpPr>
            <p:cNvPr id="27" name="Group 216"/>
            <p:cNvGrpSpPr>
              <a:grpSpLocks/>
            </p:cNvGrpSpPr>
            <p:nvPr/>
          </p:nvGrpSpPr>
          <p:grpSpPr bwMode="auto">
            <a:xfrm>
              <a:off x="1152" y="2413"/>
              <a:ext cx="480" cy="419"/>
              <a:chOff x="1110" y="2656"/>
              <a:chExt cx="1549" cy="1351"/>
            </a:xfrm>
          </p:grpSpPr>
          <p:sp>
            <p:nvSpPr>
              <p:cNvPr id="31" name="AutoShape 217"/>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2" name="AutoShape 218"/>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3" name="AutoShape 219"/>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8" name="Line 220"/>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9" name="Text Box 221"/>
            <p:cNvSpPr txBox="1">
              <a:spLocks noChangeArrowheads="1"/>
            </p:cNvSpPr>
            <p:nvPr/>
          </p:nvSpPr>
          <p:spPr bwMode="auto">
            <a:xfrm>
              <a:off x="2045" y="2461"/>
              <a:ext cx="220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2800" dirty="0">
                  <a:solidFill>
                    <a:srgbClr val="000000"/>
                  </a:solidFill>
                  <a:ea typeface="华文楷体" panose="02010600040101010101" pitchFamily="2" charset="-122"/>
                  <a:cs typeface="Times New Roman" panose="02020603050405020304" pitchFamily="18" charset="0"/>
                </a:rPr>
                <a:t>内部函数和外部函数 </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30" name="Text Box 222"/>
            <p:cNvSpPr txBox="1">
              <a:spLocks noChangeArrowheads="1"/>
            </p:cNvSpPr>
            <p:nvPr/>
          </p:nvSpPr>
          <p:spPr bwMode="gray">
            <a:xfrm>
              <a:off x="1276" y="2475"/>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3</a:t>
              </a:r>
            </a:p>
          </p:txBody>
        </p:sp>
      </p:grpSp>
      <p:grpSp>
        <p:nvGrpSpPr>
          <p:cNvPr id="42" name="Group 271"/>
          <p:cNvGrpSpPr>
            <a:grpSpLocks/>
          </p:cNvGrpSpPr>
          <p:nvPr/>
        </p:nvGrpSpPr>
        <p:grpSpPr bwMode="auto">
          <a:xfrm>
            <a:off x="1835150" y="4708053"/>
            <a:ext cx="5410200" cy="665163"/>
            <a:chOff x="1152" y="1851"/>
            <a:chExt cx="3408" cy="419"/>
          </a:xfrm>
        </p:grpSpPr>
        <p:grpSp>
          <p:nvGrpSpPr>
            <p:cNvPr id="43" name="Group 272"/>
            <p:cNvGrpSpPr>
              <a:grpSpLocks/>
            </p:cNvGrpSpPr>
            <p:nvPr/>
          </p:nvGrpSpPr>
          <p:grpSpPr bwMode="auto">
            <a:xfrm>
              <a:off x="1152" y="1851"/>
              <a:ext cx="480" cy="419"/>
              <a:chOff x="3174" y="2656"/>
              <a:chExt cx="1549" cy="1351"/>
            </a:xfrm>
          </p:grpSpPr>
          <p:sp>
            <p:nvSpPr>
              <p:cNvPr id="47" name="AutoShape 273"/>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8" name="AutoShape 274"/>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9" name="AutoShape 275"/>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44" name="Line 276"/>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5" name="Text Box 277"/>
            <p:cNvSpPr txBox="1">
              <a:spLocks noChangeArrowheads="1"/>
            </p:cNvSpPr>
            <p:nvPr/>
          </p:nvSpPr>
          <p:spPr bwMode="auto">
            <a:xfrm>
              <a:off x="2045" y="1885"/>
              <a:ext cx="175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2800" dirty="0">
                  <a:solidFill>
                    <a:srgbClr val="000000"/>
                  </a:solidFill>
                  <a:ea typeface="华文楷体" panose="02010600040101010101" pitchFamily="2" charset="-122"/>
                  <a:cs typeface="Times New Roman" panose="02020603050405020304" pitchFamily="18" charset="0"/>
                </a:rPr>
                <a:t>函数的嵌套调用 </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46" name="Text Box 278"/>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4</a:t>
              </a:r>
            </a:p>
          </p:txBody>
        </p:sp>
      </p:grpSp>
      <p:sp>
        <p:nvSpPr>
          <p:cNvPr id="2" name="灯片编号占位符 1"/>
          <p:cNvSpPr>
            <a:spLocks noGrp="1"/>
          </p:cNvSpPr>
          <p:nvPr>
            <p:ph type="sldNum" sz="quarter" idx="12"/>
          </p:nvPr>
        </p:nvSpPr>
        <p:spPr/>
        <p:txBody>
          <a:bodyPr/>
          <a:lstStyle/>
          <a:p>
            <a:fld id="{B9C957E8-67D0-4D6B-9E2E-E0F6059B356C}" type="slidenum">
              <a:rPr lang="en-US" altLang="zh-CN" smtClean="0"/>
              <a:pPr/>
              <a:t>40</a:t>
            </a:fld>
            <a:endParaRPr lang="en-US" altLang="zh-CN"/>
          </a:p>
        </p:txBody>
      </p:sp>
      <p:grpSp>
        <p:nvGrpSpPr>
          <p:cNvPr id="53" name="Group 215"/>
          <p:cNvGrpSpPr>
            <a:grpSpLocks/>
          </p:cNvGrpSpPr>
          <p:nvPr/>
        </p:nvGrpSpPr>
        <p:grpSpPr bwMode="auto">
          <a:xfrm>
            <a:off x="1835150" y="5580241"/>
            <a:ext cx="5410200" cy="665163"/>
            <a:chOff x="1152" y="2413"/>
            <a:chExt cx="3408" cy="419"/>
          </a:xfrm>
        </p:grpSpPr>
        <p:grpSp>
          <p:nvGrpSpPr>
            <p:cNvPr id="54" name="Group 216"/>
            <p:cNvGrpSpPr>
              <a:grpSpLocks/>
            </p:cNvGrpSpPr>
            <p:nvPr/>
          </p:nvGrpSpPr>
          <p:grpSpPr bwMode="auto">
            <a:xfrm>
              <a:off x="1152" y="2413"/>
              <a:ext cx="480" cy="419"/>
              <a:chOff x="1110" y="2656"/>
              <a:chExt cx="1549" cy="1351"/>
            </a:xfrm>
          </p:grpSpPr>
          <p:sp>
            <p:nvSpPr>
              <p:cNvPr id="58" name="AutoShape 217"/>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59" name="AutoShape 218"/>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60" name="AutoShape 219"/>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55" name="Line 220"/>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56" name="Text Box 221"/>
            <p:cNvSpPr txBox="1">
              <a:spLocks noChangeArrowheads="1"/>
            </p:cNvSpPr>
            <p:nvPr/>
          </p:nvSpPr>
          <p:spPr bwMode="auto">
            <a:xfrm>
              <a:off x="2350" y="2447"/>
              <a:ext cx="124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2800" dirty="0" smtClean="0">
                  <a:solidFill>
                    <a:srgbClr val="000000"/>
                  </a:solidFill>
                  <a:ea typeface="华文楷体" panose="02010600040101010101" pitchFamily="2" charset="-122"/>
                  <a:cs typeface="Times New Roman" panose="02020603050405020304" pitchFamily="18" charset="0"/>
                </a:rPr>
                <a:t>函数的递归</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57" name="Text Box 222"/>
            <p:cNvSpPr txBox="1">
              <a:spLocks noChangeArrowheads="1"/>
            </p:cNvSpPr>
            <p:nvPr/>
          </p:nvSpPr>
          <p:spPr bwMode="gray">
            <a:xfrm>
              <a:off x="1276" y="2475"/>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5</a:t>
              </a:r>
              <a:endPar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grpSp>
    </p:spTree>
    <p:extLst>
      <p:ext uri="{BB962C8B-B14F-4D97-AF65-F5344CB8AC3E}">
        <p14:creationId xmlns:p14="http://schemas.microsoft.com/office/powerpoint/2010/main" val="2461638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fade">
                                      <p:cBhvr>
                                        <p:cTn id="23" dur="500"/>
                                        <p:tgtEl>
                                          <p:spTgt spid="5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18"/>
                                        </p:tgtEl>
                                      </p:cBhvr>
                                    </p:animEffect>
                                    <p:set>
                                      <p:cBhvr>
                                        <p:cTn id="31" dur="1" fill="hold">
                                          <p:stCondLst>
                                            <p:cond delay="499"/>
                                          </p:stCondLst>
                                        </p:cTn>
                                        <p:tgtEl>
                                          <p:spTgt spid="18"/>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26"/>
                                        </p:tgtEl>
                                      </p:cBhvr>
                                    </p:animEffect>
                                    <p:set>
                                      <p:cBhvr>
                                        <p:cTn id="34" dur="1" fill="hold">
                                          <p:stCondLst>
                                            <p:cond delay="499"/>
                                          </p:stCondLst>
                                        </p:cTn>
                                        <p:tgtEl>
                                          <p:spTgt spid="26"/>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42"/>
                                        </p:tgtEl>
                                      </p:cBhvr>
                                    </p:animEffect>
                                    <p:set>
                                      <p:cBhvr>
                                        <p:cTn id="37" dur="1" fill="hold">
                                          <p:stCondLst>
                                            <p:cond delay="499"/>
                                          </p:stCondLst>
                                        </p:cTn>
                                        <p:tgtEl>
                                          <p:spTgt spid="42"/>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53"/>
                                        </p:tgtEl>
                                      </p:cBhvr>
                                    </p:animEffect>
                                    <p:set>
                                      <p:cBhvr>
                                        <p:cTn id="40" dur="1" fill="hold">
                                          <p:stCondLst>
                                            <p:cond delay="499"/>
                                          </p:stCondLst>
                                        </p:cTn>
                                        <p:tgtEl>
                                          <p:spTgt spid="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内部函数和外部函数 </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41</a:t>
            </a:fld>
            <a:endParaRPr lang="en-US" altLang="zh-CN"/>
          </a:p>
        </p:txBody>
      </p:sp>
      <p:sp>
        <p:nvSpPr>
          <p:cNvPr id="11" name="Text Box 6"/>
          <p:cNvSpPr txBox="1">
            <a:spLocks noChangeArrowheads="1"/>
          </p:cNvSpPr>
          <p:nvPr/>
        </p:nvSpPr>
        <p:spPr bwMode="auto">
          <a:xfrm>
            <a:off x="448256" y="2001377"/>
            <a:ext cx="794016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914400" indent="-457200"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1371600" indent="-457200" algn="l">
              <a:spcBef>
                <a:spcPct val="0"/>
              </a:spcBef>
              <a:defRPr kumimoji="1" sz="2400">
                <a:solidFill>
                  <a:schemeClr val="tx1"/>
                </a:solidFill>
                <a:latin typeface="Times New Roman" panose="02020603050405020304" pitchFamily="18" charset="0"/>
                <a:ea typeface="宋体" panose="02010600030101010101" pitchFamily="2" charset="-122"/>
              </a:defRPr>
            </a:lvl3pPr>
            <a:lvl4pPr marL="1828800" indent="-457200" algn="l">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indent="-457200" algn="l">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indent="0" eaLnBrk="1" hangingPunct="1">
              <a:lnSpc>
                <a:spcPct val="150000"/>
              </a:lnSpc>
            </a:pPr>
            <a:r>
              <a:rPr kumimoji="0" lang="zh-CN" altLang="en-US" dirty="0" smtClean="0">
                <a:latin typeface="华文楷体" panose="02010600040101010101" pitchFamily="2" charset="-122"/>
                <a:ea typeface="华文楷体" panose="02010600040101010101" pitchFamily="2" charset="-122"/>
              </a:rPr>
              <a:t>       根据</a:t>
            </a:r>
            <a:r>
              <a:rPr kumimoji="0" lang="zh-CN" altLang="en-US" dirty="0">
                <a:latin typeface="华文楷体" panose="02010600040101010101" pitchFamily="2" charset="-122"/>
                <a:ea typeface="华文楷体" panose="02010600040101010101" pitchFamily="2" charset="-122"/>
              </a:rPr>
              <a:t>函数能否被其他源文件调用，将函数区分为内部函数和外部函数</a:t>
            </a:r>
            <a:r>
              <a:rPr kumimoji="0" lang="zh-CN" altLang="en-US" dirty="0" smtClean="0">
                <a:latin typeface="华文楷体" panose="02010600040101010101" pitchFamily="2" charset="-122"/>
                <a:ea typeface="华文楷体" panose="02010600040101010101" pitchFamily="2" charset="-122"/>
              </a:rPr>
              <a:t>。。</a:t>
            </a:r>
            <a:endParaRPr kumimoji="0" lang="zh-CN" altLang="en-US" dirty="0">
              <a:latin typeface="华文楷体" panose="02010600040101010101" pitchFamily="2" charset="-122"/>
              <a:ea typeface="华文楷体" panose="02010600040101010101" pitchFamily="2" charset="-122"/>
            </a:endParaRPr>
          </a:p>
        </p:txBody>
      </p:sp>
      <p:sp>
        <p:nvSpPr>
          <p:cNvPr id="12" name="矩形 11"/>
          <p:cNvSpPr/>
          <p:nvPr/>
        </p:nvSpPr>
        <p:spPr>
          <a:xfrm>
            <a:off x="446196" y="3394339"/>
            <a:ext cx="7942228" cy="677108"/>
          </a:xfrm>
          <a:prstGeom prst="rect">
            <a:avLst/>
          </a:prstGeom>
        </p:spPr>
        <p:txBody>
          <a:bodyPr wrap="square">
            <a:spAutoFit/>
          </a:bodyPr>
          <a:lstStyle/>
          <a:p>
            <a:pPr>
              <a:lnSpc>
                <a:spcPct val="150000"/>
              </a:lnSpc>
              <a:defRPr/>
            </a:pPr>
            <a:r>
              <a:rPr lang="zh-CN" altLang="en-US" sz="2800" b="1" dirty="0" smtClean="0">
                <a:latin typeface="华文楷体" panose="02010600040101010101" pitchFamily="2" charset="-122"/>
                <a:ea typeface="华文楷体" panose="02010600040101010101" pitchFamily="2" charset="-122"/>
              </a:rPr>
              <a:t>内部函数</a:t>
            </a:r>
            <a:endParaRPr lang="zh-CN" altLang="en-US" sz="2800" b="1" dirty="0">
              <a:latin typeface="华文楷体" panose="02010600040101010101" pitchFamily="2" charset="-122"/>
              <a:ea typeface="华文楷体" panose="02010600040101010101" pitchFamily="2" charset="-122"/>
            </a:endParaRPr>
          </a:p>
        </p:txBody>
      </p:sp>
      <p:sp>
        <p:nvSpPr>
          <p:cNvPr id="14" name="Text Box 8"/>
          <p:cNvSpPr txBox="1">
            <a:spLocks noChangeArrowheads="1"/>
          </p:cNvSpPr>
          <p:nvPr/>
        </p:nvSpPr>
        <p:spPr bwMode="auto">
          <a:xfrm>
            <a:off x="479910" y="4143648"/>
            <a:ext cx="8052530" cy="2308324"/>
          </a:xfrm>
          <a:prstGeom prst="rect">
            <a:avLst/>
          </a:prstGeom>
          <a:noFill/>
          <a:ln>
            <a:noFill/>
          </a:ln>
          <a:effectLst/>
          <a:extLst>
            <a:ext uri="{909E8E84-426E-40DD-AFC4-6F175D3DCCD1}">
              <a14:hiddenFill xmlns:a14="http://schemas.microsoft.com/office/drawing/2010/main">
                <a:solidFill>
                  <a:srgbClr val="F3FFFF"/>
                </a:solidFill>
              </a14:hiddenFill>
            </a:ext>
            <a:ext uri="{91240B29-F687-4F45-9708-019B960494DF}">
              <a14:hiddenLine xmlns:a14="http://schemas.microsoft.com/office/drawing/2010/main" w="57150">
                <a:solidFill>
                  <a:srgbClr val="FFCC99"/>
                </a:solidFill>
                <a:miter lim="800000"/>
                <a:headEnd/>
                <a:tailEnd/>
              </a14:hiddenLine>
            </a:ex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square">
            <a:spAutoFit/>
          </a:bodyPr>
          <a:lstStyle/>
          <a:p>
            <a:pPr>
              <a:lnSpc>
                <a:spcPct val="150000"/>
              </a:lnSpc>
            </a:pPr>
            <a:r>
              <a:rPr lang="zh-CN" altLang="en-US" sz="2400" dirty="0">
                <a:latin typeface="华文楷体" panose="02010600040101010101" pitchFamily="2" charset="-122"/>
                <a:ea typeface="华文楷体" panose="02010600040101010101" pitchFamily="2" charset="-122"/>
              </a:rPr>
              <a:t>内部函数</a:t>
            </a:r>
            <a:r>
              <a:rPr kumimoji="0" lang="zh-CN" altLang="en-US" sz="2400" dirty="0" smtClean="0">
                <a:latin typeface="华文楷体" panose="02010600040101010101" pitchFamily="2" charset="-122"/>
                <a:ea typeface="华文楷体" panose="02010600040101010101" pitchFamily="2" charset="-122"/>
              </a:rPr>
              <a:t>只能</a:t>
            </a:r>
            <a:r>
              <a:rPr kumimoji="0" lang="zh-CN" altLang="en-US" sz="2400" dirty="0">
                <a:solidFill>
                  <a:srgbClr val="0000FF"/>
                </a:solidFill>
                <a:latin typeface="华文楷体" panose="02010600040101010101" pitchFamily="2" charset="-122"/>
                <a:ea typeface="华文楷体" panose="02010600040101010101" pitchFamily="2" charset="-122"/>
              </a:rPr>
              <a:t>被本文件中</a:t>
            </a:r>
            <a:r>
              <a:rPr kumimoji="0" lang="zh-CN" altLang="en-US" sz="2400" dirty="0" smtClean="0">
                <a:latin typeface="华文楷体" panose="02010600040101010101" pitchFamily="2" charset="-122"/>
                <a:ea typeface="华文楷体" panose="02010600040101010101" pitchFamily="2" charset="-122"/>
              </a:rPr>
              <a:t>其它函数</a:t>
            </a:r>
            <a:r>
              <a:rPr kumimoji="0" lang="zh-CN" altLang="en-US" sz="2400" dirty="0">
                <a:latin typeface="华文楷体" panose="02010600040101010101" pitchFamily="2" charset="-122"/>
                <a:ea typeface="华文楷体" panose="02010600040101010101" pitchFamily="2" charset="-122"/>
              </a:rPr>
              <a:t>所</a:t>
            </a:r>
            <a:r>
              <a:rPr kumimoji="0" lang="zh-CN" altLang="en-US" sz="2400" dirty="0" smtClean="0">
                <a:latin typeface="华文楷体" panose="02010600040101010101" pitchFamily="2" charset="-122"/>
                <a:ea typeface="华文楷体" panose="02010600040101010101" pitchFamily="2" charset="-122"/>
              </a:rPr>
              <a:t>调用</a:t>
            </a:r>
            <a:r>
              <a:rPr lang="zh-CN" altLang="en-US" sz="2400" dirty="0">
                <a:latin typeface="华文楷体" panose="02010600040101010101" pitchFamily="2" charset="-122"/>
                <a:ea typeface="华文楷体" panose="02010600040101010101" pitchFamily="2" charset="-122"/>
              </a:rPr>
              <a:t>。</a:t>
            </a:r>
            <a:r>
              <a:rPr kumimoji="0" lang="zh-CN" altLang="en-US" sz="2400" dirty="0" smtClean="0">
                <a:latin typeface="华文楷体" panose="02010600040101010101" pitchFamily="2" charset="-122"/>
                <a:ea typeface="华文楷体" panose="02010600040101010101" pitchFamily="2" charset="-122"/>
              </a:rPr>
              <a:t> 在</a:t>
            </a:r>
            <a:r>
              <a:rPr kumimoji="0" lang="zh-CN" altLang="en-US" sz="2400" dirty="0">
                <a:latin typeface="华文楷体" panose="02010600040101010101" pitchFamily="2" charset="-122"/>
                <a:ea typeface="华文楷体" panose="02010600040101010101" pitchFamily="2" charset="-122"/>
              </a:rPr>
              <a:t>定义内部函数时</a:t>
            </a:r>
            <a:r>
              <a:rPr kumimoji="0" lang="en-US" altLang="zh-CN" sz="2400" dirty="0">
                <a:latin typeface="华文楷体" panose="02010600040101010101" pitchFamily="2" charset="-122"/>
                <a:ea typeface="华文楷体" panose="02010600040101010101" pitchFamily="2" charset="-122"/>
              </a:rPr>
              <a:t>,</a:t>
            </a:r>
            <a:r>
              <a:rPr kumimoji="0" lang="zh-CN" altLang="en-US" sz="2400" dirty="0">
                <a:latin typeface="华文楷体" panose="02010600040101010101" pitchFamily="2" charset="-122"/>
                <a:ea typeface="华文楷体" panose="02010600040101010101" pitchFamily="2" charset="-122"/>
              </a:rPr>
              <a:t>在函数名和函数类型的前面加</a:t>
            </a:r>
            <a:r>
              <a:rPr kumimoji="0" lang="en-US" altLang="zh-CN" sz="2400" dirty="0">
                <a:solidFill>
                  <a:srgbClr val="0000FF"/>
                </a:solidFill>
                <a:latin typeface="华文楷体" panose="02010600040101010101" pitchFamily="2" charset="-122"/>
                <a:ea typeface="华文楷体" panose="02010600040101010101" pitchFamily="2" charset="-122"/>
              </a:rPr>
              <a:t>static</a:t>
            </a:r>
            <a:r>
              <a:rPr kumimoji="0" lang="zh-CN" altLang="en-US" sz="2400" dirty="0">
                <a:latin typeface="华文楷体" panose="02010600040101010101" pitchFamily="2" charset="-122"/>
                <a:ea typeface="华文楷体" panose="02010600040101010101" pitchFamily="2" charset="-122"/>
              </a:rPr>
              <a:t>。</a:t>
            </a:r>
            <a:r>
              <a:rPr kumimoji="0" lang="zh-CN" altLang="en-US" sz="2400" dirty="0" smtClean="0">
                <a:latin typeface="华文楷体" panose="02010600040101010101" pitchFamily="2" charset="-122"/>
                <a:ea typeface="华文楷体" panose="02010600040101010101" pitchFamily="2" charset="-122"/>
              </a:rPr>
              <a:t>即 ：</a:t>
            </a:r>
            <a:endParaRPr kumimoji="0" lang="zh-CN" altLang="en-US" sz="2400" dirty="0">
              <a:latin typeface="华文楷体" panose="02010600040101010101" pitchFamily="2" charset="-122"/>
              <a:ea typeface="华文楷体" panose="02010600040101010101" pitchFamily="2" charset="-122"/>
            </a:endParaRPr>
          </a:p>
          <a:p>
            <a:pPr algn="l" eaLnBrk="1" hangingPunct="1">
              <a:lnSpc>
                <a:spcPct val="150000"/>
              </a:lnSpc>
              <a:spcBef>
                <a:spcPct val="0"/>
              </a:spcBef>
            </a:pPr>
            <a:r>
              <a:rPr kumimoji="0" lang="en-US" altLang="zh-CN" sz="2400" dirty="0">
                <a:solidFill>
                  <a:srgbClr val="0000FF"/>
                </a:solidFill>
                <a:latin typeface="华文楷体" panose="02010600040101010101" pitchFamily="2" charset="-122"/>
                <a:ea typeface="华文楷体" panose="02010600040101010101" pitchFamily="2" charset="-122"/>
              </a:rPr>
              <a:t>static</a:t>
            </a:r>
            <a:r>
              <a:rPr kumimoji="0" lang="en-US" altLang="zh-CN" sz="2400" dirty="0">
                <a:latin typeface="华文楷体" panose="02010600040101010101" pitchFamily="2" charset="-122"/>
                <a:ea typeface="华文楷体" panose="02010600040101010101" pitchFamily="2" charset="-122"/>
              </a:rPr>
              <a:t> </a:t>
            </a:r>
            <a:r>
              <a:rPr kumimoji="0" lang="zh-CN" altLang="en-US" sz="2400" dirty="0">
                <a:solidFill>
                  <a:srgbClr val="0000FF"/>
                </a:solidFill>
                <a:latin typeface="华文楷体" panose="02010600040101010101" pitchFamily="2" charset="-122"/>
                <a:ea typeface="华文楷体" panose="02010600040101010101" pitchFamily="2" charset="-122"/>
              </a:rPr>
              <a:t>类型标识符 函数名</a:t>
            </a:r>
            <a:r>
              <a:rPr kumimoji="0" lang="en-US" altLang="zh-CN" sz="2400" dirty="0">
                <a:latin typeface="华文楷体" panose="02010600040101010101" pitchFamily="2" charset="-122"/>
                <a:ea typeface="华文楷体" panose="02010600040101010101" pitchFamily="2" charset="-122"/>
              </a:rPr>
              <a:t>(</a:t>
            </a:r>
            <a:r>
              <a:rPr kumimoji="0" lang="zh-CN" altLang="en-US" sz="2400" dirty="0">
                <a:solidFill>
                  <a:srgbClr val="0000FF"/>
                </a:solidFill>
                <a:latin typeface="华文楷体" panose="02010600040101010101" pitchFamily="2" charset="-122"/>
                <a:ea typeface="华文楷体" panose="02010600040101010101" pitchFamily="2" charset="-122"/>
              </a:rPr>
              <a:t>形参表</a:t>
            </a:r>
            <a:r>
              <a:rPr kumimoji="0" lang="en-US" altLang="zh-CN" sz="2400" dirty="0">
                <a:latin typeface="华文楷体" panose="02010600040101010101" pitchFamily="2" charset="-122"/>
                <a:ea typeface="华文楷体" panose="02010600040101010101" pitchFamily="2" charset="-122"/>
              </a:rPr>
              <a:t>)</a:t>
            </a:r>
          </a:p>
          <a:p>
            <a:pPr algn="l" eaLnBrk="1" hangingPunct="1">
              <a:lnSpc>
                <a:spcPct val="150000"/>
              </a:lnSpc>
              <a:spcBef>
                <a:spcPct val="0"/>
              </a:spcBef>
            </a:pPr>
            <a:r>
              <a:rPr kumimoji="0" lang="zh-CN" altLang="en-US" sz="2400" b="1" dirty="0">
                <a:solidFill>
                  <a:srgbClr val="CC0000"/>
                </a:solidFill>
                <a:latin typeface="华文楷体" panose="02010600040101010101" pitchFamily="2" charset="-122"/>
                <a:ea typeface="华文楷体" panose="02010600040101010101" pitchFamily="2" charset="-122"/>
              </a:rPr>
              <a:t>例如</a:t>
            </a:r>
            <a:r>
              <a:rPr kumimoji="0" lang="en-US" altLang="zh-CN" sz="2400" b="1" dirty="0">
                <a:solidFill>
                  <a:srgbClr val="CC0000"/>
                </a:solidFill>
                <a:latin typeface="华文楷体" panose="02010600040101010101" pitchFamily="2" charset="-122"/>
                <a:ea typeface="华文楷体" panose="02010600040101010101" pitchFamily="2" charset="-122"/>
              </a:rPr>
              <a:t>:</a:t>
            </a:r>
            <a:r>
              <a:rPr kumimoji="0" lang="en-US" altLang="zh-CN" sz="2400" dirty="0">
                <a:latin typeface="华文楷体" panose="02010600040101010101" pitchFamily="2" charset="-122"/>
                <a:ea typeface="华文楷体" panose="02010600040101010101" pitchFamily="2" charset="-122"/>
              </a:rPr>
              <a:t>   static </a:t>
            </a:r>
            <a:r>
              <a:rPr kumimoji="0" lang="en-US" altLang="zh-CN" sz="2400" dirty="0" err="1">
                <a:latin typeface="华文楷体" panose="02010600040101010101" pitchFamily="2" charset="-122"/>
                <a:ea typeface="华文楷体" panose="02010600040101010101" pitchFamily="2" charset="-122"/>
              </a:rPr>
              <a:t>int</a:t>
            </a:r>
            <a:r>
              <a:rPr kumimoji="0" lang="en-US" altLang="zh-CN" sz="2400" dirty="0">
                <a:latin typeface="华文楷体" panose="02010600040101010101" pitchFamily="2" charset="-122"/>
                <a:ea typeface="华文楷体" panose="02010600040101010101" pitchFamily="2" charset="-122"/>
              </a:rPr>
              <a:t> fun ( </a:t>
            </a:r>
            <a:r>
              <a:rPr kumimoji="0" lang="en-US" altLang="zh-CN" sz="2400" dirty="0" err="1">
                <a:latin typeface="华文楷体" panose="02010600040101010101" pitchFamily="2" charset="-122"/>
                <a:ea typeface="华文楷体" panose="02010600040101010101" pitchFamily="2" charset="-122"/>
              </a:rPr>
              <a:t>int</a:t>
            </a:r>
            <a:r>
              <a:rPr kumimoji="0" lang="en-US" altLang="zh-CN" sz="2400" dirty="0">
                <a:latin typeface="华文楷体" panose="02010600040101010101" pitchFamily="2" charset="-122"/>
                <a:ea typeface="华文楷体" panose="02010600040101010101" pitchFamily="2" charset="-122"/>
              </a:rPr>
              <a:t> a , </a:t>
            </a:r>
            <a:r>
              <a:rPr kumimoji="0" lang="en-US" altLang="zh-CN" sz="2400" dirty="0" err="1">
                <a:latin typeface="华文楷体" panose="02010600040101010101" pitchFamily="2" charset="-122"/>
                <a:ea typeface="华文楷体" panose="02010600040101010101" pitchFamily="2" charset="-122"/>
              </a:rPr>
              <a:t>int</a:t>
            </a:r>
            <a:r>
              <a:rPr kumimoji="0" lang="en-US" altLang="zh-CN" sz="2400" dirty="0">
                <a:latin typeface="华文楷体" panose="02010600040101010101" pitchFamily="2" charset="-122"/>
                <a:ea typeface="华文楷体" panose="02010600040101010101" pitchFamily="2" charset="-122"/>
              </a:rPr>
              <a:t> b </a:t>
            </a:r>
            <a:r>
              <a:rPr kumimoji="0" lang="en-US" altLang="zh-CN" sz="2400" dirty="0" smtClean="0">
                <a:latin typeface="华文楷体" panose="02010600040101010101" pitchFamily="2" charset="-122"/>
                <a:ea typeface="华文楷体" panose="02010600040101010101" pitchFamily="2" charset="-122"/>
              </a:rPr>
              <a:t>) </a:t>
            </a:r>
            <a:endParaRPr kumimoji="0" lang="en-US" altLang="zh-CN"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541806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randombar(horizontal)">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内部函数和外部函数 </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42</a:t>
            </a:fld>
            <a:endParaRPr lang="en-US" altLang="zh-CN"/>
          </a:p>
        </p:txBody>
      </p:sp>
      <p:sp>
        <p:nvSpPr>
          <p:cNvPr id="12" name="矩形 11"/>
          <p:cNvSpPr/>
          <p:nvPr/>
        </p:nvSpPr>
        <p:spPr>
          <a:xfrm>
            <a:off x="539552" y="1759656"/>
            <a:ext cx="7942228" cy="677108"/>
          </a:xfrm>
          <a:prstGeom prst="rect">
            <a:avLst/>
          </a:prstGeom>
        </p:spPr>
        <p:txBody>
          <a:bodyPr wrap="square">
            <a:spAutoFit/>
          </a:bodyPr>
          <a:lstStyle/>
          <a:p>
            <a:pPr>
              <a:lnSpc>
                <a:spcPct val="150000"/>
              </a:lnSpc>
              <a:defRPr/>
            </a:pPr>
            <a:r>
              <a:rPr lang="zh-CN" altLang="en-US" sz="2800" b="1" dirty="0">
                <a:latin typeface="华文楷体" panose="02010600040101010101" pitchFamily="2" charset="-122"/>
                <a:ea typeface="华文楷体" panose="02010600040101010101" pitchFamily="2" charset="-122"/>
              </a:rPr>
              <a:t>外部函数</a:t>
            </a:r>
          </a:p>
        </p:txBody>
      </p:sp>
      <p:sp>
        <p:nvSpPr>
          <p:cNvPr id="14" name="Text Box 8"/>
          <p:cNvSpPr txBox="1">
            <a:spLocks noChangeArrowheads="1"/>
          </p:cNvSpPr>
          <p:nvPr/>
        </p:nvSpPr>
        <p:spPr bwMode="auto">
          <a:xfrm>
            <a:off x="539552" y="2472392"/>
            <a:ext cx="8052530" cy="2809552"/>
          </a:xfrm>
          <a:prstGeom prst="rect">
            <a:avLst/>
          </a:prstGeom>
          <a:noFill/>
          <a:ln>
            <a:noFill/>
          </a:ln>
          <a:effectLst/>
          <a:extLst>
            <a:ext uri="{909E8E84-426E-40DD-AFC4-6F175D3DCCD1}">
              <a14:hiddenFill xmlns:a14="http://schemas.microsoft.com/office/drawing/2010/main">
                <a:solidFill>
                  <a:srgbClr val="F3FFFF"/>
                </a:solidFill>
              </a14:hiddenFill>
            </a:ext>
            <a:ext uri="{91240B29-F687-4F45-9708-019B960494DF}">
              <a14:hiddenLine xmlns:a14="http://schemas.microsoft.com/office/drawing/2010/main" w="57150">
                <a:solidFill>
                  <a:srgbClr val="FFCC99"/>
                </a:solidFill>
                <a:miter lim="800000"/>
                <a:headEnd/>
                <a:tailEnd/>
              </a14:hiddenLine>
            </a:ex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square">
            <a:spAutoFit/>
          </a:bodyPr>
          <a:lstStyle/>
          <a:p>
            <a:pPr>
              <a:lnSpc>
                <a:spcPct val="150000"/>
              </a:lnSpc>
            </a:pPr>
            <a:r>
              <a:rPr lang="en-US" altLang="zh-CN" sz="2400" dirty="0">
                <a:latin typeface="华文楷体" panose="02010600040101010101" pitchFamily="2" charset="-122"/>
                <a:ea typeface="华文楷体" panose="02010600040101010101" pitchFamily="2" charset="-122"/>
              </a:rPr>
              <a:t>(1) </a:t>
            </a:r>
            <a:r>
              <a:rPr lang="zh-CN" altLang="en-US" sz="2400" dirty="0">
                <a:latin typeface="华文楷体" panose="02010600040101010101" pitchFamily="2" charset="-122"/>
                <a:ea typeface="华文楷体" panose="02010600040101010101" pitchFamily="2" charset="-122"/>
              </a:rPr>
              <a:t>定义函数时</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如果在函数首部的最左端加关键字</a:t>
            </a:r>
            <a:r>
              <a:rPr lang="en-US" altLang="zh-CN" sz="2400" dirty="0">
                <a:latin typeface="华文楷体" panose="02010600040101010101" pitchFamily="2" charset="-122"/>
                <a:ea typeface="华文楷体" panose="02010600040101010101" pitchFamily="2" charset="-122"/>
              </a:rPr>
              <a:t>extern,</a:t>
            </a:r>
            <a:r>
              <a:rPr lang="zh-CN" altLang="en-US" sz="2400" dirty="0">
                <a:latin typeface="华文楷体" panose="02010600040101010101" pitchFamily="2" charset="-122"/>
                <a:ea typeface="华文楷体" panose="02010600040101010101" pitchFamily="2" charset="-122"/>
              </a:rPr>
              <a:t>则表示此函数是外部函数，可供其他文件调用。例如，函数首部可以写为</a:t>
            </a:r>
            <a:r>
              <a:rPr lang="en-US" altLang="zh-CN" sz="2400" dirty="0">
                <a:latin typeface="华文楷体" panose="02010600040101010101" pitchFamily="2" charset="-122"/>
                <a:ea typeface="华文楷体" panose="02010600040101010101" pitchFamily="2" charset="-122"/>
              </a:rPr>
              <a:t>extern </a:t>
            </a:r>
            <a:r>
              <a:rPr lang="en-US" altLang="zh-CN" sz="2400" dirty="0" err="1">
                <a:latin typeface="华文楷体" panose="02010600040101010101" pitchFamily="2" charset="-122"/>
                <a:ea typeface="华文楷体" panose="02010600040101010101" pitchFamily="2" charset="-122"/>
              </a:rPr>
              <a:t>int</a:t>
            </a:r>
            <a:r>
              <a:rPr lang="en-US" altLang="zh-CN" sz="2400" dirty="0">
                <a:latin typeface="华文楷体" panose="02010600040101010101" pitchFamily="2" charset="-122"/>
                <a:ea typeface="华文楷体" panose="02010600040101010101" pitchFamily="2" charset="-122"/>
              </a:rPr>
              <a:t> fun (</a:t>
            </a:r>
            <a:r>
              <a:rPr lang="en-US" altLang="zh-CN" sz="2400" dirty="0" err="1">
                <a:latin typeface="华文楷体" panose="02010600040101010101" pitchFamily="2" charset="-122"/>
                <a:ea typeface="华文楷体" panose="02010600040101010101" pitchFamily="2" charset="-122"/>
              </a:rPr>
              <a:t>int</a:t>
            </a:r>
            <a:r>
              <a:rPr lang="en-US" altLang="zh-CN" sz="2400" dirty="0">
                <a:latin typeface="华文楷体" panose="02010600040101010101" pitchFamily="2" charset="-122"/>
                <a:ea typeface="华文楷体" panose="02010600040101010101" pitchFamily="2" charset="-122"/>
              </a:rPr>
              <a:t> a, </a:t>
            </a:r>
            <a:r>
              <a:rPr lang="en-US" altLang="zh-CN" sz="2400" dirty="0" err="1">
                <a:latin typeface="华文楷体" panose="02010600040101010101" pitchFamily="2" charset="-122"/>
                <a:ea typeface="华文楷体" panose="02010600040101010101" pitchFamily="2" charset="-122"/>
              </a:rPr>
              <a:t>int</a:t>
            </a:r>
            <a:r>
              <a:rPr lang="en-US" altLang="zh-CN" sz="2400" dirty="0">
                <a:latin typeface="华文楷体" panose="02010600040101010101" pitchFamily="2" charset="-122"/>
                <a:ea typeface="华文楷体" panose="02010600040101010101" pitchFamily="2" charset="-122"/>
              </a:rPr>
              <a:t> b)</a:t>
            </a:r>
            <a:r>
              <a:rPr lang="zh-CN" altLang="en-US" sz="2400" dirty="0">
                <a:latin typeface="华文楷体" panose="02010600040101010101" pitchFamily="2" charset="-122"/>
                <a:ea typeface="华文楷体" panose="02010600040101010101" pitchFamily="2" charset="-122"/>
              </a:rPr>
              <a:t>，这样，函数</a:t>
            </a:r>
            <a:r>
              <a:rPr lang="en-US" altLang="zh-CN" sz="2400" dirty="0">
                <a:latin typeface="华文楷体" panose="02010600040101010101" pitchFamily="2" charset="-122"/>
                <a:ea typeface="华文楷体" panose="02010600040101010101" pitchFamily="2" charset="-122"/>
              </a:rPr>
              <a:t>fun</a:t>
            </a:r>
            <a:r>
              <a:rPr lang="zh-CN" altLang="en-US" sz="2400" dirty="0">
                <a:latin typeface="华文楷体" panose="02010600040101010101" pitchFamily="2" charset="-122"/>
                <a:ea typeface="华文楷体" panose="02010600040101010101" pitchFamily="2" charset="-122"/>
              </a:rPr>
              <a:t>就可以为其他文件调用。如果在定义函数时省略</a:t>
            </a:r>
            <a:r>
              <a:rPr lang="en-US" altLang="zh-CN" sz="2400" dirty="0" smtClean="0">
                <a:latin typeface="华文楷体" panose="02010600040101010101" pitchFamily="2" charset="-122"/>
                <a:ea typeface="华文楷体" panose="02010600040101010101" pitchFamily="2" charset="-122"/>
              </a:rPr>
              <a:t>extern</a:t>
            </a:r>
            <a:r>
              <a:rPr lang="zh-CN" altLang="en-US" sz="2400" dirty="0">
                <a:latin typeface="华文楷体" panose="02010600040101010101" pitchFamily="2" charset="-122"/>
                <a:ea typeface="华文楷体" panose="02010600040101010101" pitchFamily="2" charset="-122"/>
              </a:rPr>
              <a:t>，</a:t>
            </a:r>
            <a:r>
              <a:rPr lang="zh-CN" altLang="en-US" sz="2400" dirty="0" smtClean="0">
                <a:latin typeface="华文楷体" panose="02010600040101010101" pitchFamily="2" charset="-122"/>
                <a:ea typeface="华文楷体" panose="02010600040101010101" pitchFamily="2" charset="-122"/>
              </a:rPr>
              <a:t>则</a:t>
            </a:r>
            <a:r>
              <a:rPr lang="zh-CN" altLang="en-US" sz="2400" dirty="0">
                <a:latin typeface="华文楷体" panose="02010600040101010101" pitchFamily="2" charset="-122"/>
                <a:ea typeface="华文楷体" panose="02010600040101010101" pitchFamily="2" charset="-122"/>
              </a:rPr>
              <a:t>隐含为外部函数。</a:t>
            </a:r>
          </a:p>
        </p:txBody>
      </p:sp>
    </p:spTree>
    <p:extLst>
      <p:ext uri="{BB962C8B-B14F-4D97-AF65-F5344CB8AC3E}">
        <p14:creationId xmlns:p14="http://schemas.microsoft.com/office/powerpoint/2010/main" val="2624468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内部函数和外部函数 </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43</a:t>
            </a:fld>
            <a:endParaRPr lang="en-US" altLang="zh-CN"/>
          </a:p>
        </p:txBody>
      </p:sp>
      <p:sp>
        <p:nvSpPr>
          <p:cNvPr id="12" name="矩形 11"/>
          <p:cNvSpPr/>
          <p:nvPr/>
        </p:nvSpPr>
        <p:spPr>
          <a:xfrm>
            <a:off x="539552" y="1759656"/>
            <a:ext cx="7942228" cy="677108"/>
          </a:xfrm>
          <a:prstGeom prst="rect">
            <a:avLst/>
          </a:prstGeom>
        </p:spPr>
        <p:txBody>
          <a:bodyPr wrap="square">
            <a:spAutoFit/>
          </a:bodyPr>
          <a:lstStyle/>
          <a:p>
            <a:pPr>
              <a:lnSpc>
                <a:spcPct val="150000"/>
              </a:lnSpc>
              <a:defRPr/>
            </a:pPr>
            <a:r>
              <a:rPr lang="zh-CN" altLang="en-US" sz="2800" b="1" dirty="0">
                <a:latin typeface="华文楷体" panose="02010600040101010101" pitchFamily="2" charset="-122"/>
                <a:ea typeface="华文楷体" panose="02010600040101010101" pitchFamily="2" charset="-122"/>
              </a:rPr>
              <a:t>外部函数</a:t>
            </a:r>
          </a:p>
        </p:txBody>
      </p:sp>
      <p:sp>
        <p:nvSpPr>
          <p:cNvPr id="14" name="Text Box 8"/>
          <p:cNvSpPr txBox="1">
            <a:spLocks noChangeArrowheads="1"/>
          </p:cNvSpPr>
          <p:nvPr/>
        </p:nvSpPr>
        <p:spPr bwMode="auto">
          <a:xfrm>
            <a:off x="539552" y="2472392"/>
            <a:ext cx="8052530" cy="1147558"/>
          </a:xfrm>
          <a:prstGeom prst="rect">
            <a:avLst/>
          </a:prstGeom>
          <a:noFill/>
          <a:ln>
            <a:noFill/>
          </a:ln>
          <a:effectLst/>
          <a:extLst>
            <a:ext uri="{909E8E84-426E-40DD-AFC4-6F175D3DCCD1}">
              <a14:hiddenFill xmlns:a14="http://schemas.microsoft.com/office/drawing/2010/main">
                <a:solidFill>
                  <a:srgbClr val="F3FFFF"/>
                </a:solidFill>
              </a14:hiddenFill>
            </a:ext>
            <a:ext uri="{91240B29-F687-4F45-9708-019B960494DF}">
              <a14:hiddenLine xmlns:a14="http://schemas.microsoft.com/office/drawing/2010/main" w="57150">
                <a:solidFill>
                  <a:srgbClr val="FFCC99"/>
                </a:solidFill>
                <a:miter lim="800000"/>
                <a:headEnd/>
                <a:tailEnd/>
              </a14:hiddenLine>
            </a:ex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square">
            <a:spAutoFit/>
          </a:bodyPr>
          <a:lstStyle/>
          <a:p>
            <a:pPr>
              <a:lnSpc>
                <a:spcPct val="150000"/>
              </a:lnSpc>
            </a:pPr>
            <a:r>
              <a:rPr lang="en-US" altLang="zh-CN" sz="2400" dirty="0">
                <a:latin typeface="华文楷体" panose="02010600040101010101" pitchFamily="2" charset="-122"/>
                <a:ea typeface="华文楷体" panose="02010600040101010101" pitchFamily="2" charset="-122"/>
              </a:rPr>
              <a:t>(2) </a:t>
            </a:r>
            <a:r>
              <a:rPr lang="zh-CN" altLang="en-US" sz="2400" dirty="0">
                <a:latin typeface="华文楷体" panose="02010600040101010101" pitchFamily="2" charset="-122"/>
                <a:ea typeface="华文楷体" panose="02010600040101010101" pitchFamily="2" charset="-122"/>
              </a:rPr>
              <a:t>在需要调用此函数的文件中</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用</a:t>
            </a:r>
            <a:r>
              <a:rPr lang="en-US" altLang="zh-CN" sz="2400" dirty="0">
                <a:latin typeface="华文楷体" panose="02010600040101010101" pitchFamily="2" charset="-122"/>
                <a:ea typeface="华文楷体" panose="02010600040101010101" pitchFamily="2" charset="-122"/>
              </a:rPr>
              <a:t>extern</a:t>
            </a:r>
            <a:r>
              <a:rPr lang="zh-CN" altLang="en-US" sz="2400" dirty="0">
                <a:latin typeface="华文楷体" panose="02010600040101010101" pitchFamily="2" charset="-122"/>
                <a:ea typeface="华文楷体" panose="02010600040101010101" pitchFamily="2" charset="-122"/>
              </a:rPr>
              <a:t>对函数作声明，表示该函数是在其他文件中定义的外部函数 </a:t>
            </a:r>
            <a:r>
              <a:rPr lang="zh-CN" altLang="en-US" sz="2400" dirty="0" smtClean="0">
                <a:latin typeface="华文楷体" panose="02010600040101010101" pitchFamily="2" charset="-122"/>
                <a:ea typeface="华文楷体" panose="02010600040101010101" pitchFamily="2" charset="-122"/>
              </a:rPr>
              <a:t>。</a:t>
            </a:r>
            <a:endParaRPr lang="zh-CN" altLang="en-US" sz="2400" dirty="0">
              <a:latin typeface="华文楷体" panose="02010600040101010101" pitchFamily="2" charset="-122"/>
              <a:ea typeface="华文楷体" panose="02010600040101010101" pitchFamily="2" charset="-122"/>
            </a:endParaRPr>
          </a:p>
        </p:txBody>
      </p:sp>
      <p:sp>
        <p:nvSpPr>
          <p:cNvPr id="3" name="矩形 2"/>
          <p:cNvSpPr/>
          <p:nvPr/>
        </p:nvSpPr>
        <p:spPr>
          <a:xfrm>
            <a:off x="611560" y="4260526"/>
            <a:ext cx="7423720" cy="1147558"/>
          </a:xfrm>
          <a:prstGeom prst="rect">
            <a:avLst/>
          </a:prstGeom>
        </p:spPr>
        <p:txBody>
          <a:bodyPr wrap="square">
            <a:spAutoFit/>
          </a:bodyPr>
          <a:lstStyle/>
          <a:p>
            <a:pPr>
              <a:lnSpc>
                <a:spcPct val="150000"/>
              </a:lnSpc>
            </a:pPr>
            <a:r>
              <a:rPr lang="zh-CN" altLang="en-US" sz="2400" dirty="0" smtClean="0">
                <a:solidFill>
                  <a:srgbClr val="C00000"/>
                </a:solidFill>
                <a:latin typeface="华文楷体" panose="02010600040101010101" pitchFamily="2" charset="-122"/>
                <a:ea typeface="华文楷体" panose="02010600040101010101" pitchFamily="2" charset="-122"/>
                <a:cs typeface="Times New Roman" panose="02020603050405020304" pitchFamily="18" charset="0"/>
              </a:rPr>
              <a:t>例</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：有</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一个字符串</a:t>
            </a:r>
            <a:r>
              <a:rPr lang="en-US" altLang="zh-CN" sz="24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内有若干个字符</a:t>
            </a:r>
            <a:r>
              <a:rPr lang="en-US" altLang="zh-CN" sz="24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今输入一个字符</a:t>
            </a:r>
            <a:r>
              <a:rPr lang="en-US" altLang="zh-CN" sz="24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要求程序将字符串中该字符删去。用外部函数实现</a:t>
            </a:r>
            <a:endParaRPr lang="zh-CN" altLang="en-US" sz="2400" b="1" dirty="0">
              <a:latin typeface="华文楷体" panose="02010600040101010101" pitchFamily="2" charset="-122"/>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981035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内部函数和外部函数 </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44</a:t>
            </a:fld>
            <a:endParaRPr lang="en-US" altLang="zh-CN"/>
          </a:p>
        </p:txBody>
      </p:sp>
      <p:sp>
        <p:nvSpPr>
          <p:cNvPr id="12" name="矩形 11"/>
          <p:cNvSpPr/>
          <p:nvPr/>
        </p:nvSpPr>
        <p:spPr>
          <a:xfrm>
            <a:off x="539552" y="1759656"/>
            <a:ext cx="7942228" cy="677108"/>
          </a:xfrm>
          <a:prstGeom prst="rect">
            <a:avLst/>
          </a:prstGeom>
        </p:spPr>
        <p:txBody>
          <a:bodyPr wrap="square">
            <a:spAutoFit/>
          </a:bodyPr>
          <a:lstStyle/>
          <a:p>
            <a:pPr>
              <a:lnSpc>
                <a:spcPct val="150000"/>
              </a:lnSpc>
              <a:defRPr/>
            </a:pPr>
            <a:r>
              <a:rPr lang="zh-CN" altLang="en-US" sz="2800" b="1" dirty="0">
                <a:latin typeface="华文楷体" panose="02010600040101010101" pitchFamily="2" charset="-122"/>
                <a:ea typeface="华文楷体" panose="02010600040101010101" pitchFamily="2" charset="-122"/>
              </a:rPr>
              <a:t>外部函数</a:t>
            </a:r>
          </a:p>
        </p:txBody>
      </p:sp>
      <p:sp>
        <p:nvSpPr>
          <p:cNvPr id="5" name="矩形 4"/>
          <p:cNvSpPr/>
          <p:nvPr/>
        </p:nvSpPr>
        <p:spPr>
          <a:xfrm>
            <a:off x="748680" y="2601542"/>
            <a:ext cx="7279704" cy="4093428"/>
          </a:xfrm>
          <a:prstGeom prst="rect">
            <a:avLst/>
          </a:prstGeom>
        </p:spPr>
        <p:txBody>
          <a:bodyPr wrap="square">
            <a:spAutoFit/>
          </a:bodyPr>
          <a:lstStyle/>
          <a:p>
            <a:r>
              <a:rPr lang="en-US" altLang="zh-CN" sz="2000" b="1" dirty="0" err="1">
                <a:solidFill>
                  <a:srgbClr val="0000FF"/>
                </a:solidFill>
                <a:latin typeface="Times New Roman" panose="02020603050405020304" pitchFamily="18" charset="0"/>
                <a:cs typeface="Times New Roman" panose="02020603050405020304" pitchFamily="18" charset="0"/>
              </a:rPr>
              <a:t>File.c</a:t>
            </a:r>
            <a:r>
              <a:rPr lang="zh-CN" altLang="en-US" sz="2000" b="1" dirty="0">
                <a:solidFill>
                  <a:srgbClr val="0000FF"/>
                </a:solidFill>
                <a:latin typeface="Times New Roman" panose="02020603050405020304" pitchFamily="18" charset="0"/>
                <a:cs typeface="Times New Roman" panose="02020603050405020304" pitchFamily="18" charset="0"/>
              </a:rPr>
              <a:t>（文件１）</a:t>
            </a:r>
          </a:p>
          <a:p>
            <a:r>
              <a:rPr lang="en-US" altLang="zh-CN" sz="2000" b="1" dirty="0">
                <a:latin typeface="Times New Roman" panose="02020603050405020304" pitchFamily="18" charset="0"/>
                <a:cs typeface="Times New Roman" panose="02020603050405020304" pitchFamily="18" charset="0"/>
              </a:rPr>
              <a:t>#include &lt;</a:t>
            </a:r>
            <a:r>
              <a:rPr lang="en-US" altLang="zh-CN" sz="2000" b="1" dirty="0" err="1">
                <a:latin typeface="Times New Roman" panose="02020603050405020304" pitchFamily="18" charset="0"/>
                <a:cs typeface="Times New Roman" panose="02020603050405020304" pitchFamily="18" charset="0"/>
              </a:rPr>
              <a:t>stdio.h</a:t>
            </a:r>
            <a:r>
              <a:rPr lang="en-US" altLang="zh-CN" sz="2000" b="1" dirty="0">
                <a:latin typeface="Times New Roman" panose="02020603050405020304" pitchFamily="18" charset="0"/>
                <a:cs typeface="Times New Roman" panose="02020603050405020304" pitchFamily="18" charset="0"/>
              </a:rPr>
              <a:t>&gt;</a:t>
            </a:r>
          </a:p>
          <a:p>
            <a:r>
              <a:rPr lang="en-US" altLang="zh-CN" sz="2000" b="1" dirty="0" smtClean="0">
                <a:latin typeface="Times New Roman" panose="02020603050405020304" pitchFamily="18" charset="0"/>
                <a:cs typeface="Times New Roman" panose="02020603050405020304" pitchFamily="18" charset="0"/>
              </a:rPr>
              <a:t>main</a:t>
            </a:r>
            <a:r>
              <a:rPr lang="en-US" altLang="zh-CN" sz="2000" b="1" dirty="0">
                <a:latin typeface="Times New Roman" panose="02020603050405020304" pitchFamily="18" charset="0"/>
                <a:cs typeface="Times New Roman" panose="02020603050405020304" pitchFamily="18" charset="0"/>
              </a:rPr>
              <a:t>()                   </a:t>
            </a:r>
          </a:p>
          <a:p>
            <a:r>
              <a:rPr lang="en-US" altLang="zh-CN" sz="2000" b="1" dirty="0">
                <a:latin typeface="Times New Roman" panose="02020603050405020304" pitchFamily="18" charset="0"/>
                <a:cs typeface="Times New Roman" panose="02020603050405020304" pitchFamily="18" charset="0"/>
              </a:rPr>
              <a:t>{ extern void </a:t>
            </a:r>
            <a:r>
              <a:rPr lang="en-US" altLang="zh-CN" sz="2000" b="1" dirty="0" err="1">
                <a:latin typeface="Times New Roman" panose="02020603050405020304" pitchFamily="18" charset="0"/>
                <a:cs typeface="Times New Roman" panose="02020603050405020304" pitchFamily="18" charset="0"/>
              </a:rPr>
              <a:t>enter_string</a:t>
            </a:r>
            <a:r>
              <a:rPr lang="en-US" altLang="zh-CN" sz="2000" b="1" dirty="0">
                <a:latin typeface="Times New Roman" panose="02020603050405020304" pitchFamily="18" charset="0"/>
                <a:cs typeface="Times New Roman" panose="02020603050405020304" pitchFamily="18" charset="0"/>
              </a:rPr>
              <a:t>(char </a:t>
            </a:r>
            <a:r>
              <a:rPr lang="en-US" altLang="zh-CN" sz="2000" b="1" dirty="0" err="1">
                <a:latin typeface="Times New Roman" panose="02020603050405020304" pitchFamily="18" charset="0"/>
                <a:cs typeface="Times New Roman" panose="02020603050405020304" pitchFamily="18" charset="0"/>
              </a:rPr>
              <a:t>str</a:t>
            </a:r>
            <a:r>
              <a:rPr lang="en-US" altLang="zh-CN" sz="2000" b="1" dirty="0">
                <a:latin typeface="Times New Roman" panose="02020603050405020304" pitchFamily="18" charset="0"/>
                <a:cs typeface="Times New Roman" panose="02020603050405020304" pitchFamily="18" charset="0"/>
              </a:rPr>
              <a:t>[]);                                </a:t>
            </a:r>
          </a:p>
          <a:p>
            <a:r>
              <a:rPr lang="en-US" altLang="zh-CN" sz="2000" b="1" dirty="0">
                <a:latin typeface="Times New Roman" panose="02020603050405020304" pitchFamily="18" charset="0"/>
                <a:cs typeface="Times New Roman" panose="02020603050405020304" pitchFamily="18" charset="0"/>
              </a:rPr>
              <a:t>  extern void </a:t>
            </a:r>
            <a:r>
              <a:rPr lang="en-US" altLang="zh-CN" sz="2000" b="1" dirty="0" err="1">
                <a:latin typeface="Times New Roman" panose="02020603050405020304" pitchFamily="18" charset="0"/>
                <a:cs typeface="Times New Roman" panose="02020603050405020304" pitchFamily="18" charset="0"/>
              </a:rPr>
              <a:t>detele_string</a:t>
            </a:r>
            <a:r>
              <a:rPr lang="en-US" altLang="zh-CN" sz="2000" b="1" dirty="0">
                <a:latin typeface="Times New Roman" panose="02020603050405020304" pitchFamily="18" charset="0"/>
                <a:cs typeface="Times New Roman" panose="02020603050405020304" pitchFamily="18" charset="0"/>
              </a:rPr>
              <a:t>(char </a:t>
            </a:r>
            <a:r>
              <a:rPr lang="en-US" altLang="zh-CN" sz="2000" b="1" dirty="0" err="1">
                <a:latin typeface="Times New Roman" panose="02020603050405020304" pitchFamily="18" charset="0"/>
                <a:cs typeface="Times New Roman" panose="02020603050405020304" pitchFamily="18" charset="0"/>
              </a:rPr>
              <a:t>str</a:t>
            </a:r>
            <a:r>
              <a:rPr lang="en-US" altLang="zh-CN" sz="2000" b="1" dirty="0">
                <a:latin typeface="Times New Roman" panose="02020603050405020304" pitchFamily="18" charset="0"/>
                <a:cs typeface="Times New Roman" panose="02020603050405020304" pitchFamily="18" charset="0"/>
              </a:rPr>
              <a:t>[],char </a:t>
            </a:r>
            <a:r>
              <a:rPr lang="en-US" altLang="zh-CN" sz="2000" b="1" dirty="0" err="1">
                <a:latin typeface="Times New Roman" panose="02020603050405020304" pitchFamily="18" charset="0"/>
                <a:cs typeface="Times New Roman" panose="02020603050405020304" pitchFamily="18" charset="0"/>
              </a:rPr>
              <a:t>ch</a:t>
            </a:r>
            <a:r>
              <a:rPr lang="en-US" altLang="zh-CN" sz="2000" b="1" dirty="0">
                <a:latin typeface="Times New Roman" panose="02020603050405020304" pitchFamily="18" charset="0"/>
                <a:cs typeface="Times New Roman" panose="02020603050405020304" pitchFamily="18" charset="0"/>
              </a:rPr>
              <a:t>);</a:t>
            </a:r>
          </a:p>
          <a:p>
            <a:r>
              <a:rPr lang="en-US" altLang="zh-CN" sz="2000" b="1" dirty="0">
                <a:latin typeface="Times New Roman" panose="02020603050405020304" pitchFamily="18" charset="0"/>
                <a:cs typeface="Times New Roman" panose="02020603050405020304" pitchFamily="18" charset="0"/>
              </a:rPr>
              <a:t>  extern void </a:t>
            </a:r>
            <a:r>
              <a:rPr lang="en-US" altLang="zh-CN" sz="2000" b="1" dirty="0" err="1">
                <a:latin typeface="Times New Roman" panose="02020603050405020304" pitchFamily="18" charset="0"/>
                <a:cs typeface="Times New Roman" panose="02020603050405020304" pitchFamily="18" charset="0"/>
              </a:rPr>
              <a:t>print_string</a:t>
            </a:r>
            <a:r>
              <a:rPr lang="en-US" altLang="zh-CN" sz="2000" b="1" dirty="0">
                <a:latin typeface="Times New Roman" panose="02020603050405020304" pitchFamily="18" charset="0"/>
                <a:cs typeface="Times New Roman" panose="02020603050405020304" pitchFamily="18" charset="0"/>
              </a:rPr>
              <a:t>(char </a:t>
            </a:r>
            <a:r>
              <a:rPr lang="en-US" altLang="zh-CN" sz="2000" b="1" dirty="0" err="1">
                <a:latin typeface="Times New Roman" panose="02020603050405020304" pitchFamily="18" charset="0"/>
                <a:cs typeface="Times New Roman" panose="02020603050405020304" pitchFamily="18" charset="0"/>
              </a:rPr>
              <a:t>str</a:t>
            </a:r>
            <a:r>
              <a:rPr lang="en-US" altLang="zh-CN" sz="2000" b="1" dirty="0" smtClean="0">
                <a:latin typeface="Times New Roman" panose="02020603050405020304" pitchFamily="18" charset="0"/>
                <a:cs typeface="Times New Roman" panose="02020603050405020304" pitchFamily="18" charset="0"/>
              </a:rPr>
              <a:t>[]);</a:t>
            </a:r>
          </a:p>
          <a:p>
            <a:r>
              <a:rPr lang="zh-CN" altLang="en-US" sz="2000" b="1" dirty="0" smtClean="0">
                <a:solidFill>
                  <a:srgbClr val="0000FF"/>
                </a:solidFill>
                <a:latin typeface="Times New Roman" panose="02020603050405020304" pitchFamily="18" charset="0"/>
                <a:cs typeface="Times New Roman" panose="02020603050405020304" pitchFamily="18" charset="0"/>
              </a:rPr>
              <a:t>／</a:t>
            </a:r>
            <a:r>
              <a:rPr lang="zh-CN" altLang="en-US" sz="2000" b="1" dirty="0">
                <a:solidFill>
                  <a:srgbClr val="0000FF"/>
                </a:solidFill>
                <a:latin typeface="Times New Roman" panose="02020603050405020304" pitchFamily="18" charset="0"/>
                <a:cs typeface="Times New Roman" panose="02020603050405020304" pitchFamily="18" charset="0"/>
              </a:rPr>
              <a:t>*以上</a:t>
            </a:r>
            <a:r>
              <a:rPr lang="en-US" altLang="zh-CN" sz="2000" b="1" dirty="0">
                <a:solidFill>
                  <a:srgbClr val="0000FF"/>
                </a:solidFill>
                <a:latin typeface="Times New Roman" panose="02020603050405020304" pitchFamily="18" charset="0"/>
                <a:cs typeface="Times New Roman" panose="02020603050405020304" pitchFamily="18" charset="0"/>
              </a:rPr>
              <a:t>3</a:t>
            </a:r>
            <a:r>
              <a:rPr lang="zh-CN" altLang="en-US" sz="2000" b="1" dirty="0">
                <a:solidFill>
                  <a:srgbClr val="0000FF"/>
                </a:solidFill>
                <a:latin typeface="Times New Roman" panose="02020603050405020304" pitchFamily="18" charset="0"/>
                <a:cs typeface="Times New Roman" panose="02020603050405020304" pitchFamily="18" charset="0"/>
              </a:rPr>
              <a:t>行声明在本函数中将要调用的在其他文件中定义的</a:t>
            </a:r>
            <a:r>
              <a:rPr lang="en-US" altLang="zh-CN" sz="2000" b="1" dirty="0">
                <a:solidFill>
                  <a:srgbClr val="0000FF"/>
                </a:solidFill>
                <a:latin typeface="Times New Roman" panose="02020603050405020304" pitchFamily="18" charset="0"/>
                <a:cs typeface="Times New Roman" panose="02020603050405020304" pitchFamily="18" charset="0"/>
              </a:rPr>
              <a:t>3</a:t>
            </a:r>
            <a:r>
              <a:rPr lang="zh-CN" altLang="en-US" sz="2000" b="1" dirty="0">
                <a:solidFill>
                  <a:srgbClr val="0000FF"/>
                </a:solidFill>
                <a:latin typeface="Times New Roman" panose="02020603050405020304" pitchFamily="18" charset="0"/>
                <a:cs typeface="Times New Roman" panose="02020603050405020304" pitchFamily="18" charset="0"/>
              </a:rPr>
              <a:t>个函数*／</a:t>
            </a:r>
          </a:p>
          <a:p>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char </a:t>
            </a:r>
            <a:r>
              <a:rPr lang="en-US" altLang="zh-CN" sz="2000" b="1" dirty="0" smtClean="0">
                <a:latin typeface="Times New Roman" panose="02020603050405020304" pitchFamily="18" charset="0"/>
                <a:cs typeface="Times New Roman" panose="02020603050405020304" pitchFamily="18" charset="0"/>
              </a:rPr>
              <a:t>c; </a:t>
            </a:r>
            <a:r>
              <a:rPr lang="en-US" altLang="zh-CN" sz="2000" b="1" dirty="0" err="1" smtClean="0">
                <a:latin typeface="Times New Roman" panose="02020603050405020304" pitchFamily="18" charset="0"/>
                <a:cs typeface="Times New Roman" panose="02020603050405020304" pitchFamily="18" charset="0"/>
              </a:rPr>
              <a:t>str</a:t>
            </a:r>
            <a:r>
              <a:rPr lang="en-US" altLang="zh-CN" sz="2000" b="1" dirty="0" smtClean="0">
                <a:latin typeface="Times New Roman" panose="02020603050405020304" pitchFamily="18" charset="0"/>
                <a:cs typeface="Times New Roman" panose="02020603050405020304" pitchFamily="18" charset="0"/>
              </a:rPr>
              <a:t>[80];</a:t>
            </a:r>
          </a:p>
          <a:p>
            <a:r>
              <a:rPr lang="en-US" altLang="zh-CN" sz="2000" b="1" dirty="0" smtClean="0">
                <a:latin typeface="Times New Roman" panose="02020603050405020304" pitchFamily="18" charset="0"/>
                <a:cs typeface="Times New Roman" panose="02020603050405020304" pitchFamily="18" charset="0"/>
              </a:rPr>
              <a:t>  </a:t>
            </a:r>
            <a:r>
              <a:rPr lang="en-US" altLang="zh-CN" sz="2000" b="1" dirty="0" err="1" smtClean="0">
                <a:latin typeface="Times New Roman" panose="02020603050405020304" pitchFamily="18" charset="0"/>
                <a:cs typeface="Times New Roman" panose="02020603050405020304" pitchFamily="18" charset="0"/>
              </a:rPr>
              <a:t>enter_string</a:t>
            </a:r>
            <a:r>
              <a:rPr lang="en-US" altLang="zh-CN" sz="2000" b="1" dirty="0" smtClean="0">
                <a:latin typeface="Times New Roman" panose="02020603050405020304" pitchFamily="18" charset="0"/>
                <a:cs typeface="Times New Roman" panose="02020603050405020304" pitchFamily="18" charset="0"/>
              </a:rPr>
              <a:t>(</a:t>
            </a:r>
            <a:r>
              <a:rPr lang="en-US" altLang="zh-CN" sz="2000" b="1" dirty="0" err="1">
                <a:latin typeface="Times New Roman" panose="02020603050405020304" pitchFamily="18" charset="0"/>
                <a:cs typeface="Times New Roman" panose="02020603050405020304" pitchFamily="18" charset="0"/>
              </a:rPr>
              <a:t>str</a:t>
            </a:r>
            <a:r>
              <a:rPr lang="en-US" altLang="zh-CN" sz="2000" b="1" dirty="0" smtClean="0">
                <a:latin typeface="Times New Roman" panose="02020603050405020304" pitchFamily="18" charset="0"/>
                <a:cs typeface="Times New Roman" panose="02020603050405020304" pitchFamily="18" charset="0"/>
              </a:rPr>
              <a:t>);</a:t>
            </a:r>
            <a:endParaRPr lang="en-US" altLang="zh-CN" sz="2000" b="1"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scanf</a:t>
            </a:r>
            <a:r>
              <a:rPr lang="en-US" altLang="zh-CN" sz="2000" b="1" dirty="0">
                <a:latin typeface="Times New Roman" panose="02020603050405020304" pitchFamily="18" charset="0"/>
                <a:cs typeface="Times New Roman" panose="02020603050405020304" pitchFamily="18" charset="0"/>
              </a:rPr>
              <a:t>("%</a:t>
            </a:r>
            <a:r>
              <a:rPr lang="en-US" altLang="zh-CN" sz="2000" b="1" dirty="0" err="1">
                <a:latin typeface="Times New Roman" panose="02020603050405020304" pitchFamily="18" charset="0"/>
                <a:cs typeface="Times New Roman" panose="02020603050405020304" pitchFamily="18" charset="0"/>
              </a:rPr>
              <a:t>c",&amp;c</a:t>
            </a:r>
            <a:r>
              <a:rPr lang="en-US" altLang="zh-CN" sz="2000" b="1" dirty="0">
                <a:latin typeface="Times New Roman" panose="02020603050405020304" pitchFamily="18" charset="0"/>
                <a:cs typeface="Times New Roman" panose="02020603050405020304" pitchFamily="18" charset="0"/>
              </a:rPr>
              <a:t>);</a:t>
            </a:r>
          </a:p>
          <a:p>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detele_string</a:t>
            </a:r>
            <a:r>
              <a:rPr lang="en-US" altLang="zh-CN" sz="2000" b="1" dirty="0">
                <a:latin typeface="Times New Roman" panose="02020603050405020304" pitchFamily="18" charset="0"/>
                <a:cs typeface="Times New Roman" panose="02020603050405020304" pitchFamily="18" charset="0"/>
              </a:rPr>
              <a:t>(</a:t>
            </a:r>
            <a:r>
              <a:rPr lang="en-US" altLang="zh-CN" sz="2000" b="1" dirty="0" err="1">
                <a:latin typeface="Times New Roman" panose="02020603050405020304" pitchFamily="18" charset="0"/>
                <a:cs typeface="Times New Roman" panose="02020603050405020304" pitchFamily="18" charset="0"/>
              </a:rPr>
              <a:t>str,c</a:t>
            </a:r>
            <a:r>
              <a:rPr lang="en-US" altLang="zh-CN" sz="2000" b="1" dirty="0">
                <a:latin typeface="Times New Roman" panose="02020603050405020304" pitchFamily="18" charset="0"/>
                <a:cs typeface="Times New Roman" panose="02020603050405020304" pitchFamily="18" charset="0"/>
              </a:rPr>
              <a:t>);</a:t>
            </a:r>
          </a:p>
          <a:p>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print_string</a:t>
            </a:r>
            <a:r>
              <a:rPr lang="en-US" altLang="zh-CN" sz="2000" b="1" dirty="0">
                <a:latin typeface="Times New Roman" panose="02020603050405020304" pitchFamily="18" charset="0"/>
                <a:cs typeface="Times New Roman" panose="02020603050405020304" pitchFamily="18" charset="0"/>
              </a:rPr>
              <a:t>(</a:t>
            </a:r>
            <a:r>
              <a:rPr lang="en-US" altLang="zh-CN" sz="2000" b="1" dirty="0" err="1">
                <a:latin typeface="Times New Roman" panose="02020603050405020304" pitchFamily="18" charset="0"/>
                <a:cs typeface="Times New Roman" panose="02020603050405020304" pitchFamily="18" charset="0"/>
              </a:rPr>
              <a:t>str</a:t>
            </a:r>
            <a:r>
              <a:rPr lang="en-US" altLang="zh-CN" sz="20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28458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内部函数和外部函数 </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45</a:t>
            </a:fld>
            <a:endParaRPr lang="en-US" altLang="zh-CN"/>
          </a:p>
        </p:txBody>
      </p:sp>
      <p:sp>
        <p:nvSpPr>
          <p:cNvPr id="12" name="矩形 11"/>
          <p:cNvSpPr/>
          <p:nvPr/>
        </p:nvSpPr>
        <p:spPr>
          <a:xfrm>
            <a:off x="539552" y="1759656"/>
            <a:ext cx="7942228" cy="677108"/>
          </a:xfrm>
          <a:prstGeom prst="rect">
            <a:avLst/>
          </a:prstGeom>
        </p:spPr>
        <p:txBody>
          <a:bodyPr wrap="square">
            <a:spAutoFit/>
          </a:bodyPr>
          <a:lstStyle/>
          <a:p>
            <a:pPr>
              <a:lnSpc>
                <a:spcPct val="150000"/>
              </a:lnSpc>
              <a:defRPr/>
            </a:pPr>
            <a:r>
              <a:rPr lang="zh-CN" altLang="en-US" sz="2800" b="1" dirty="0">
                <a:latin typeface="华文楷体" panose="02010600040101010101" pitchFamily="2" charset="-122"/>
                <a:ea typeface="华文楷体" panose="02010600040101010101" pitchFamily="2" charset="-122"/>
              </a:rPr>
              <a:t>外部函数</a:t>
            </a:r>
          </a:p>
        </p:txBody>
      </p:sp>
      <p:sp>
        <p:nvSpPr>
          <p:cNvPr id="5" name="矩形 4"/>
          <p:cNvSpPr/>
          <p:nvPr/>
        </p:nvSpPr>
        <p:spPr>
          <a:xfrm>
            <a:off x="611560" y="2545560"/>
            <a:ext cx="8719864" cy="4401205"/>
          </a:xfrm>
          <a:prstGeom prst="rect">
            <a:avLst/>
          </a:prstGeom>
        </p:spPr>
        <p:txBody>
          <a:bodyPr wrap="square">
            <a:spAutoFit/>
          </a:bodyPr>
          <a:lstStyle/>
          <a:p>
            <a:r>
              <a:rPr lang="en-US" altLang="zh-CN" sz="2000" b="1" dirty="0" smtClean="0">
                <a:solidFill>
                  <a:srgbClr val="0000FF"/>
                </a:solidFill>
                <a:latin typeface="Times New Roman" panose="02020603050405020304" pitchFamily="18" charset="0"/>
                <a:cs typeface="Times New Roman" panose="02020603050405020304" pitchFamily="18" charset="0"/>
              </a:rPr>
              <a:t>file2.</a:t>
            </a:r>
            <a:r>
              <a:rPr lang="zh-CN" altLang="en-US" sz="2000" b="1" dirty="0" smtClean="0">
                <a:solidFill>
                  <a:srgbClr val="0000FF"/>
                </a:solidFill>
                <a:latin typeface="Times New Roman" panose="02020603050405020304" pitchFamily="18" charset="0"/>
                <a:cs typeface="Times New Roman" panose="02020603050405020304" pitchFamily="18" charset="0"/>
              </a:rPr>
              <a:t>ｃ</a:t>
            </a:r>
            <a:r>
              <a:rPr lang="zh-CN" altLang="en-US" sz="2000" b="1" dirty="0">
                <a:solidFill>
                  <a:srgbClr val="0000FF"/>
                </a:solidFill>
                <a:latin typeface="Times New Roman" panose="02020603050405020304" pitchFamily="18" charset="0"/>
                <a:cs typeface="Times New Roman" panose="02020603050405020304" pitchFamily="18" charset="0"/>
              </a:rPr>
              <a:t>（文件２）</a:t>
            </a:r>
          </a:p>
          <a:p>
            <a:r>
              <a:rPr lang="en-US" altLang="zh-CN" sz="2000" b="1" dirty="0" smtClean="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include &lt;</a:t>
            </a:r>
            <a:r>
              <a:rPr lang="en-US" altLang="zh-CN" sz="2000" b="1" dirty="0" err="1">
                <a:latin typeface="Times New Roman" panose="02020603050405020304" pitchFamily="18" charset="0"/>
                <a:cs typeface="Times New Roman" panose="02020603050405020304" pitchFamily="18" charset="0"/>
              </a:rPr>
              <a:t>stdio.h</a:t>
            </a:r>
            <a:r>
              <a:rPr lang="en-US" altLang="zh-CN" sz="2000" b="1" dirty="0">
                <a:latin typeface="Times New Roman" panose="02020603050405020304" pitchFamily="18" charset="0"/>
                <a:cs typeface="Times New Roman" panose="02020603050405020304" pitchFamily="18" charset="0"/>
              </a:rPr>
              <a:t>&gt;</a:t>
            </a:r>
          </a:p>
          <a:p>
            <a:r>
              <a:rPr lang="en-US" altLang="zh-CN" sz="2000" b="1" dirty="0">
                <a:latin typeface="Times New Roman" panose="02020603050405020304" pitchFamily="18" charset="0"/>
                <a:cs typeface="Times New Roman" panose="02020603050405020304" pitchFamily="18" charset="0"/>
              </a:rPr>
              <a:t>void </a:t>
            </a:r>
            <a:r>
              <a:rPr lang="en-US" altLang="zh-CN" sz="2000" b="1" dirty="0" smtClean="0">
                <a:latin typeface="Times New Roman" panose="02020603050405020304" pitchFamily="18" charset="0"/>
                <a:cs typeface="Times New Roman" panose="02020603050405020304" pitchFamily="18" charset="0"/>
              </a:rPr>
              <a:t> </a:t>
            </a:r>
            <a:r>
              <a:rPr lang="en-US" altLang="zh-CN" sz="2000" b="1" dirty="0" err="1" smtClean="0">
                <a:latin typeface="Times New Roman" panose="02020603050405020304" pitchFamily="18" charset="0"/>
                <a:cs typeface="Times New Roman" panose="02020603050405020304" pitchFamily="18" charset="0"/>
              </a:rPr>
              <a:t>enter_string</a:t>
            </a:r>
            <a:r>
              <a:rPr lang="en-US" altLang="zh-CN" sz="2000" b="1" dirty="0" smtClean="0">
                <a:latin typeface="Times New Roman" panose="02020603050405020304" pitchFamily="18" charset="0"/>
                <a:cs typeface="Times New Roman" panose="02020603050405020304" pitchFamily="18" charset="0"/>
              </a:rPr>
              <a:t>(char </a:t>
            </a:r>
            <a:r>
              <a:rPr lang="en-US" altLang="zh-CN" sz="2000" b="1" dirty="0" err="1">
                <a:latin typeface="Times New Roman" panose="02020603050405020304" pitchFamily="18" charset="0"/>
                <a:cs typeface="Times New Roman" panose="02020603050405020304" pitchFamily="18" charset="0"/>
              </a:rPr>
              <a:t>str</a:t>
            </a:r>
            <a:r>
              <a:rPr lang="en-US" altLang="zh-CN" sz="2000" b="1" dirty="0">
                <a:latin typeface="Times New Roman" panose="02020603050405020304" pitchFamily="18" charset="0"/>
                <a:cs typeface="Times New Roman" panose="02020603050405020304" pitchFamily="18" charset="0"/>
              </a:rPr>
              <a:t>[80])  </a:t>
            </a:r>
            <a:r>
              <a:rPr lang="zh-CN" altLang="en-US" sz="2000" b="1" dirty="0">
                <a:solidFill>
                  <a:srgbClr val="0000FF"/>
                </a:solidFill>
                <a:latin typeface="Times New Roman" panose="02020603050405020304" pitchFamily="18" charset="0"/>
                <a:cs typeface="Times New Roman" panose="02020603050405020304" pitchFamily="18" charset="0"/>
              </a:rPr>
              <a:t>／* 定义外部</a:t>
            </a:r>
            <a:r>
              <a:rPr lang="zh-CN" altLang="en-US" sz="2000" b="1" dirty="0" smtClean="0">
                <a:solidFill>
                  <a:srgbClr val="0000FF"/>
                </a:solidFill>
                <a:latin typeface="Times New Roman" panose="02020603050405020304" pitchFamily="18" charset="0"/>
                <a:cs typeface="Times New Roman" panose="02020603050405020304" pitchFamily="18" charset="0"/>
              </a:rPr>
              <a:t>函数 </a:t>
            </a:r>
            <a:r>
              <a:rPr lang="en-US" altLang="zh-CN" sz="2000" b="1" dirty="0" smtClean="0">
                <a:solidFill>
                  <a:srgbClr val="0000FF"/>
                </a:solidFill>
                <a:latin typeface="Times New Roman" panose="02020603050405020304" pitchFamily="18" charset="0"/>
                <a:cs typeface="Times New Roman" panose="02020603050405020304" pitchFamily="18" charset="0"/>
              </a:rPr>
              <a:t>enter-string</a:t>
            </a:r>
            <a:r>
              <a:rPr lang="en-US" altLang="zh-CN" sz="2000" b="1" dirty="0">
                <a:solidFill>
                  <a:srgbClr val="0000FF"/>
                </a:solidFill>
                <a:latin typeface="Times New Roman" panose="02020603050405020304" pitchFamily="18" charset="0"/>
                <a:cs typeface="Times New Roman" panose="02020603050405020304" pitchFamily="18" charset="0"/>
              </a:rPr>
              <a:t>*</a:t>
            </a:r>
            <a:r>
              <a:rPr lang="zh-CN" altLang="en-US" sz="2000" b="1" dirty="0">
                <a:solidFill>
                  <a:srgbClr val="0000FF"/>
                </a:solidFill>
                <a:latin typeface="Times New Roman" panose="02020603050405020304" pitchFamily="18" charset="0"/>
                <a:cs typeface="Times New Roman" panose="02020603050405020304" pitchFamily="18" charset="0"/>
              </a:rPr>
              <a:t>／</a:t>
            </a:r>
          </a:p>
          <a:p>
            <a:r>
              <a:rPr lang="en-US" altLang="zh-CN" sz="2000" b="1" dirty="0" smtClean="0">
                <a:latin typeface="Times New Roman" panose="02020603050405020304" pitchFamily="18" charset="0"/>
                <a:cs typeface="Times New Roman" panose="02020603050405020304" pitchFamily="18" charset="0"/>
              </a:rPr>
              <a:t>{</a:t>
            </a:r>
          </a:p>
          <a:p>
            <a:r>
              <a:rPr lang="en-US" altLang="zh-CN" sz="2000" b="1" dirty="0">
                <a:latin typeface="Times New Roman" panose="02020603050405020304" pitchFamily="18" charset="0"/>
                <a:cs typeface="Times New Roman" panose="02020603050405020304" pitchFamily="18" charset="0"/>
              </a:rPr>
              <a:t> </a:t>
            </a:r>
            <a:r>
              <a:rPr lang="en-US" altLang="zh-CN" sz="2000" b="1" dirty="0" smtClean="0">
                <a:latin typeface="Times New Roman" panose="02020603050405020304" pitchFamily="18" charset="0"/>
                <a:cs typeface="Times New Roman" panose="02020603050405020304" pitchFamily="18" charset="0"/>
              </a:rPr>
              <a:t>         gets(</a:t>
            </a:r>
            <a:r>
              <a:rPr lang="en-US" altLang="zh-CN" sz="2000" b="1" dirty="0" err="1" smtClean="0">
                <a:latin typeface="Times New Roman" panose="02020603050405020304" pitchFamily="18" charset="0"/>
                <a:cs typeface="Times New Roman" panose="02020603050405020304" pitchFamily="18" charset="0"/>
              </a:rPr>
              <a:t>str</a:t>
            </a:r>
            <a:r>
              <a:rPr lang="en-US" altLang="zh-CN" sz="2000" b="1" dirty="0">
                <a:latin typeface="Times New Roman" panose="02020603050405020304" pitchFamily="18" charset="0"/>
                <a:cs typeface="Times New Roman" panose="02020603050405020304" pitchFamily="18" charset="0"/>
              </a:rPr>
              <a:t>); </a:t>
            </a:r>
            <a:r>
              <a:rPr lang="zh-CN" altLang="en-US" sz="2000" b="1" dirty="0" smtClean="0">
                <a:solidFill>
                  <a:srgbClr val="0000FF"/>
                </a:solidFill>
                <a:latin typeface="Times New Roman" panose="02020603050405020304" pitchFamily="18" charset="0"/>
                <a:cs typeface="Times New Roman" panose="02020603050405020304" pitchFamily="18" charset="0"/>
              </a:rPr>
              <a:t>／</a:t>
            </a:r>
            <a:r>
              <a:rPr lang="zh-CN" altLang="en-US" sz="2000" b="1" dirty="0">
                <a:solidFill>
                  <a:srgbClr val="0000FF"/>
                </a:solidFill>
                <a:latin typeface="Times New Roman" panose="02020603050405020304" pitchFamily="18" charset="0"/>
                <a:cs typeface="Times New Roman" panose="02020603050405020304" pitchFamily="18" charset="0"/>
              </a:rPr>
              <a:t>*向字符数组输入字符串*／</a:t>
            </a:r>
          </a:p>
          <a:p>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　</a:t>
            </a:r>
          </a:p>
          <a:p>
            <a:r>
              <a:rPr lang="en-US" altLang="zh-CN" sz="2000" b="1" dirty="0">
                <a:solidFill>
                  <a:srgbClr val="0000FF"/>
                </a:solidFill>
                <a:latin typeface="Times New Roman" panose="02020603050405020304" pitchFamily="18" charset="0"/>
                <a:cs typeface="Times New Roman" panose="02020603050405020304" pitchFamily="18" charset="0"/>
              </a:rPr>
              <a:t>file</a:t>
            </a:r>
            <a:r>
              <a:rPr lang="zh-CN" altLang="en-US" sz="2000" b="1" dirty="0" smtClean="0">
                <a:solidFill>
                  <a:srgbClr val="0000FF"/>
                </a:solidFill>
                <a:latin typeface="Times New Roman" panose="02020603050405020304" pitchFamily="18" charset="0"/>
                <a:cs typeface="Times New Roman" panose="02020603050405020304" pitchFamily="18" charset="0"/>
              </a:rPr>
              <a:t>３</a:t>
            </a:r>
            <a:r>
              <a:rPr lang="en-US" altLang="zh-CN" sz="2000" b="1" dirty="0" smtClean="0">
                <a:solidFill>
                  <a:srgbClr val="0000FF"/>
                </a:solidFill>
                <a:latin typeface="Times New Roman" panose="02020603050405020304" pitchFamily="18" charset="0"/>
                <a:cs typeface="Times New Roman" panose="02020603050405020304" pitchFamily="18" charset="0"/>
              </a:rPr>
              <a:t>.</a:t>
            </a:r>
            <a:r>
              <a:rPr lang="zh-CN" altLang="en-US" sz="2000" b="1" dirty="0" smtClean="0">
                <a:solidFill>
                  <a:srgbClr val="0000FF"/>
                </a:solidFill>
                <a:latin typeface="Times New Roman" panose="02020603050405020304" pitchFamily="18" charset="0"/>
                <a:cs typeface="Times New Roman" panose="02020603050405020304" pitchFamily="18" charset="0"/>
              </a:rPr>
              <a:t>ｃ</a:t>
            </a:r>
            <a:r>
              <a:rPr lang="zh-CN" altLang="en-US" sz="2000" b="1" dirty="0">
                <a:solidFill>
                  <a:srgbClr val="0000FF"/>
                </a:solidFill>
                <a:latin typeface="Times New Roman" panose="02020603050405020304" pitchFamily="18" charset="0"/>
                <a:cs typeface="Times New Roman" panose="02020603050405020304" pitchFamily="18" charset="0"/>
              </a:rPr>
              <a:t>（文件３）</a:t>
            </a:r>
          </a:p>
          <a:p>
            <a:r>
              <a:rPr lang="en-US" altLang="zh-CN" sz="2000" b="1" dirty="0">
                <a:latin typeface="Times New Roman" panose="02020603050405020304" pitchFamily="18" charset="0"/>
                <a:cs typeface="Times New Roman" panose="02020603050405020304" pitchFamily="18" charset="0"/>
              </a:rPr>
              <a:t>void </a:t>
            </a:r>
            <a:r>
              <a:rPr lang="en-US" altLang="zh-CN" sz="2000" b="1" dirty="0" err="1">
                <a:latin typeface="Times New Roman" panose="02020603050405020304" pitchFamily="18" charset="0"/>
                <a:cs typeface="Times New Roman" panose="02020603050405020304" pitchFamily="18" charset="0"/>
              </a:rPr>
              <a:t>delete_string</a:t>
            </a:r>
            <a:r>
              <a:rPr lang="en-US" altLang="zh-CN" sz="2000" b="1" dirty="0">
                <a:latin typeface="Times New Roman" panose="02020603050405020304" pitchFamily="18" charset="0"/>
                <a:cs typeface="Times New Roman" panose="02020603050405020304" pitchFamily="18" charset="0"/>
              </a:rPr>
              <a:t>(char </a:t>
            </a:r>
            <a:r>
              <a:rPr lang="en-US" altLang="zh-CN" sz="2000" b="1" dirty="0" err="1">
                <a:latin typeface="Times New Roman" panose="02020603050405020304" pitchFamily="18" charset="0"/>
                <a:cs typeface="Times New Roman" panose="02020603050405020304" pitchFamily="18" charset="0"/>
              </a:rPr>
              <a:t>str</a:t>
            </a:r>
            <a:r>
              <a:rPr lang="en-US" altLang="zh-CN" sz="2000" b="1" dirty="0">
                <a:latin typeface="Times New Roman" panose="02020603050405020304" pitchFamily="18" charset="0"/>
                <a:cs typeface="Times New Roman" panose="02020603050405020304" pitchFamily="18" charset="0"/>
              </a:rPr>
              <a:t>[],char </a:t>
            </a:r>
            <a:r>
              <a:rPr lang="en-US" altLang="zh-CN" sz="2000" b="1" dirty="0" err="1">
                <a:latin typeface="Times New Roman" panose="02020603050405020304" pitchFamily="18" charset="0"/>
                <a:cs typeface="Times New Roman" panose="02020603050405020304" pitchFamily="18" charset="0"/>
              </a:rPr>
              <a:t>ch</a:t>
            </a:r>
            <a:r>
              <a:rPr lang="en-US" altLang="zh-CN" sz="2000" b="1" dirty="0">
                <a:latin typeface="Times New Roman" panose="02020603050405020304" pitchFamily="18" charset="0"/>
                <a:cs typeface="Times New Roman" panose="02020603050405020304" pitchFamily="18" charset="0"/>
              </a:rPr>
              <a:t>) </a:t>
            </a:r>
            <a:r>
              <a:rPr lang="en-US" altLang="zh-CN" sz="2000" b="1" dirty="0">
                <a:solidFill>
                  <a:srgbClr val="0000FF"/>
                </a:solidFill>
                <a:latin typeface="Times New Roman" panose="02020603050405020304" pitchFamily="18" charset="0"/>
                <a:cs typeface="Times New Roman" panose="02020603050405020304" pitchFamily="18" charset="0"/>
              </a:rPr>
              <a:t> </a:t>
            </a:r>
            <a:r>
              <a:rPr lang="zh-CN" altLang="en-US" sz="2000" b="1" dirty="0">
                <a:solidFill>
                  <a:srgbClr val="0000FF"/>
                </a:solidFill>
                <a:latin typeface="Times New Roman" panose="02020603050405020304" pitchFamily="18" charset="0"/>
                <a:cs typeface="Times New Roman" panose="02020603050405020304" pitchFamily="18" charset="0"/>
              </a:rPr>
              <a:t>／*定义外部</a:t>
            </a:r>
            <a:r>
              <a:rPr lang="zh-CN" altLang="en-US" sz="2000" b="1" dirty="0" smtClean="0">
                <a:solidFill>
                  <a:srgbClr val="0000FF"/>
                </a:solidFill>
                <a:latin typeface="Times New Roman" panose="02020603050405020304" pitchFamily="18" charset="0"/>
                <a:cs typeface="Times New Roman" panose="02020603050405020304" pitchFamily="18" charset="0"/>
              </a:rPr>
              <a:t>函数 </a:t>
            </a:r>
            <a:r>
              <a:rPr lang="en-US" altLang="zh-CN" sz="2000" b="1" dirty="0" err="1" smtClean="0">
                <a:solidFill>
                  <a:srgbClr val="0000FF"/>
                </a:solidFill>
                <a:latin typeface="Times New Roman" panose="02020603050405020304" pitchFamily="18" charset="0"/>
                <a:cs typeface="Times New Roman" panose="02020603050405020304" pitchFamily="18" charset="0"/>
              </a:rPr>
              <a:t>delete_string</a:t>
            </a:r>
            <a:r>
              <a:rPr lang="en-US" altLang="zh-CN" sz="2000" b="1" dirty="0" smtClean="0">
                <a:solidFill>
                  <a:srgbClr val="0000FF"/>
                </a:solidFill>
                <a:latin typeface="Times New Roman" panose="02020603050405020304" pitchFamily="18" charset="0"/>
                <a:cs typeface="Times New Roman" panose="02020603050405020304" pitchFamily="18" charset="0"/>
              </a:rPr>
              <a:t> </a:t>
            </a:r>
            <a:r>
              <a:rPr lang="en-US" altLang="zh-CN" sz="2000" b="1" dirty="0">
                <a:solidFill>
                  <a:srgbClr val="0000FF"/>
                </a:solidFill>
                <a:latin typeface="Times New Roman" panose="02020603050405020304" pitchFamily="18" charset="0"/>
                <a:cs typeface="Times New Roman" panose="02020603050405020304" pitchFamily="18" charset="0"/>
              </a:rPr>
              <a:t>*</a:t>
            </a:r>
            <a:r>
              <a:rPr lang="zh-CN" altLang="en-US" sz="2000" b="1" dirty="0">
                <a:solidFill>
                  <a:srgbClr val="0000FF"/>
                </a:solidFill>
                <a:latin typeface="Times New Roman" panose="02020603050405020304" pitchFamily="18" charset="0"/>
                <a:cs typeface="Times New Roman" panose="02020603050405020304" pitchFamily="18" charset="0"/>
              </a:rPr>
              <a:t>／</a:t>
            </a:r>
          </a:p>
          <a:p>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int</a:t>
            </a: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i,j</a:t>
            </a:r>
            <a:r>
              <a:rPr lang="en-US" altLang="zh-CN" sz="2000" b="1" dirty="0">
                <a:latin typeface="Times New Roman" panose="02020603050405020304" pitchFamily="18" charset="0"/>
                <a:cs typeface="Times New Roman" panose="02020603050405020304" pitchFamily="18" charset="0"/>
              </a:rPr>
              <a:t>;</a:t>
            </a:r>
          </a:p>
          <a:p>
            <a:r>
              <a:rPr lang="en-US" altLang="zh-CN" sz="2000" b="1" dirty="0">
                <a:latin typeface="Times New Roman" panose="02020603050405020304" pitchFamily="18" charset="0"/>
                <a:cs typeface="Times New Roman" panose="02020603050405020304" pitchFamily="18" charset="0"/>
              </a:rPr>
              <a:t>   for</a:t>
            </a:r>
            <a:r>
              <a:rPr lang="en-US" altLang="zh-CN" sz="2000" b="1" dirty="0" smtClean="0">
                <a:latin typeface="Times New Roman" panose="02020603050405020304" pitchFamily="18" charset="0"/>
                <a:cs typeface="Times New Roman" panose="02020603050405020304" pitchFamily="18" charset="0"/>
              </a:rPr>
              <a:t>( </a:t>
            </a:r>
            <a:r>
              <a:rPr lang="en-US" altLang="zh-CN" sz="2000" b="1" dirty="0" err="1" smtClean="0">
                <a:latin typeface="Times New Roman" panose="02020603050405020304" pitchFamily="18" charset="0"/>
                <a:cs typeface="Times New Roman" panose="02020603050405020304" pitchFamily="18" charset="0"/>
              </a:rPr>
              <a:t>i</a:t>
            </a:r>
            <a:r>
              <a:rPr lang="en-US" altLang="zh-CN" sz="2000" b="1" dirty="0" smtClean="0">
                <a:latin typeface="Times New Roman" panose="02020603050405020304" pitchFamily="18" charset="0"/>
                <a:cs typeface="Times New Roman" panose="02020603050405020304" pitchFamily="18" charset="0"/>
              </a:rPr>
              <a:t>=j=0; </a:t>
            </a:r>
            <a:r>
              <a:rPr lang="en-US" altLang="zh-CN" sz="2000" b="1" dirty="0" err="1" smtClean="0">
                <a:latin typeface="Times New Roman" panose="02020603050405020304" pitchFamily="18" charset="0"/>
                <a:cs typeface="Times New Roman" panose="02020603050405020304" pitchFamily="18" charset="0"/>
              </a:rPr>
              <a:t>str</a:t>
            </a:r>
            <a:r>
              <a:rPr lang="en-US" altLang="zh-CN" sz="2000" b="1" dirty="0" smtClean="0">
                <a:latin typeface="Times New Roman" panose="02020603050405020304" pitchFamily="18" charset="0"/>
                <a:cs typeface="Times New Roman" panose="02020603050405020304" pitchFamily="18" charset="0"/>
              </a:rPr>
              <a:t>[</a:t>
            </a:r>
            <a:r>
              <a:rPr lang="en-US" altLang="zh-CN" sz="2000" b="1" dirty="0" err="1" smtClean="0">
                <a:latin typeface="Times New Roman" panose="02020603050405020304" pitchFamily="18" charset="0"/>
                <a:cs typeface="Times New Roman" panose="02020603050405020304" pitchFamily="18" charset="0"/>
              </a:rPr>
              <a:t>i</a:t>
            </a:r>
            <a:r>
              <a:rPr lang="en-US" altLang="zh-CN" sz="2000" b="1" dirty="0">
                <a:latin typeface="Times New Roman" panose="02020603050405020304" pitchFamily="18" charset="0"/>
                <a:cs typeface="Times New Roman" panose="02020603050405020304" pitchFamily="18" charset="0"/>
              </a:rPr>
              <a:t>]!='\0</a:t>
            </a:r>
            <a:r>
              <a:rPr lang="en-US" altLang="zh-CN" sz="2000" b="1" dirty="0" smtClean="0">
                <a:latin typeface="Times New Roman" panose="02020603050405020304" pitchFamily="18" charset="0"/>
                <a:cs typeface="Times New Roman" panose="02020603050405020304" pitchFamily="18" charset="0"/>
              </a:rPr>
              <a:t>'; </a:t>
            </a:r>
            <a:r>
              <a:rPr lang="en-US" altLang="zh-CN" sz="2000" b="1" dirty="0" err="1" smtClean="0">
                <a:latin typeface="Times New Roman" panose="02020603050405020304" pitchFamily="18" charset="0"/>
                <a:cs typeface="Times New Roman" panose="02020603050405020304" pitchFamily="18" charset="0"/>
              </a:rPr>
              <a:t>i</a:t>
            </a:r>
            <a:r>
              <a:rPr lang="en-US" altLang="zh-CN" sz="2000" b="1" dirty="0">
                <a:latin typeface="Times New Roman" panose="02020603050405020304" pitchFamily="18" charset="0"/>
                <a:cs typeface="Times New Roman" panose="02020603050405020304" pitchFamily="18" charset="0"/>
              </a:rPr>
              <a:t>++)</a:t>
            </a:r>
          </a:p>
          <a:p>
            <a:r>
              <a:rPr lang="en-US" altLang="zh-CN" sz="2000" b="1" dirty="0">
                <a:latin typeface="Times New Roman" panose="02020603050405020304" pitchFamily="18" charset="0"/>
                <a:cs typeface="Times New Roman" panose="02020603050405020304" pitchFamily="18" charset="0"/>
              </a:rPr>
              <a:t>	 if(</a:t>
            </a:r>
            <a:r>
              <a:rPr lang="en-US" altLang="zh-CN" sz="2000" b="1" dirty="0" err="1">
                <a:latin typeface="Times New Roman" panose="02020603050405020304" pitchFamily="18" charset="0"/>
                <a:cs typeface="Times New Roman" panose="02020603050405020304" pitchFamily="18" charset="0"/>
              </a:rPr>
              <a:t>str</a:t>
            </a:r>
            <a:r>
              <a:rPr lang="en-US" altLang="zh-CN" sz="2000" b="1" dirty="0">
                <a:latin typeface="Times New Roman" panose="02020603050405020304" pitchFamily="18" charset="0"/>
                <a:cs typeface="Times New Roman" panose="02020603050405020304" pitchFamily="18" charset="0"/>
              </a:rPr>
              <a:t>[</a:t>
            </a:r>
            <a:r>
              <a:rPr lang="en-US" altLang="zh-CN" sz="2000" b="1" dirty="0" err="1">
                <a:latin typeface="Times New Roman" panose="02020603050405020304" pitchFamily="18" charset="0"/>
                <a:cs typeface="Times New Roman" panose="02020603050405020304" pitchFamily="18" charset="0"/>
              </a:rPr>
              <a:t>i</a:t>
            </a:r>
            <a:r>
              <a:rPr lang="en-US" altLang="zh-CN" sz="2000" b="1" dirty="0">
                <a:latin typeface="Times New Roman" panose="02020603050405020304" pitchFamily="18" charset="0"/>
                <a:cs typeface="Times New Roman" panose="02020603050405020304" pitchFamily="18" charset="0"/>
              </a:rPr>
              <a:t>]!=</a:t>
            </a:r>
            <a:r>
              <a:rPr lang="en-US" altLang="zh-CN" sz="2000" b="1" dirty="0" err="1">
                <a:latin typeface="Times New Roman" panose="02020603050405020304" pitchFamily="18" charset="0"/>
                <a:cs typeface="Times New Roman" panose="02020603050405020304" pitchFamily="18" charset="0"/>
              </a:rPr>
              <a:t>ch</a:t>
            </a:r>
            <a:r>
              <a:rPr lang="en-US" altLang="zh-CN" sz="2000" b="1" dirty="0">
                <a:latin typeface="Times New Roman" panose="02020603050405020304" pitchFamily="18" charset="0"/>
                <a:cs typeface="Times New Roman" panose="02020603050405020304" pitchFamily="18" charset="0"/>
              </a:rPr>
              <a:t>)</a:t>
            </a:r>
          </a:p>
          <a:p>
            <a:r>
              <a:rPr lang="en-US" altLang="zh-CN" sz="2000" b="1" dirty="0">
                <a:latin typeface="Times New Roman" panose="02020603050405020304" pitchFamily="18" charset="0"/>
                <a:cs typeface="Times New Roman" panose="02020603050405020304" pitchFamily="18" charset="0"/>
              </a:rPr>
              <a:t>	   </a:t>
            </a:r>
            <a:r>
              <a:rPr lang="en-US" altLang="zh-CN" sz="2000" b="1" dirty="0" smtClean="0">
                <a:latin typeface="Times New Roman" panose="02020603050405020304" pitchFamily="18" charset="0"/>
                <a:cs typeface="Times New Roman" panose="02020603050405020304" pitchFamily="18" charset="0"/>
              </a:rPr>
              <a:t> </a:t>
            </a:r>
            <a:r>
              <a:rPr lang="en-US" altLang="zh-CN" sz="2000" b="1" dirty="0" err="1" smtClean="0">
                <a:latin typeface="Times New Roman" panose="02020603050405020304" pitchFamily="18" charset="0"/>
                <a:cs typeface="Times New Roman" panose="02020603050405020304" pitchFamily="18" charset="0"/>
              </a:rPr>
              <a:t>str</a:t>
            </a:r>
            <a:r>
              <a:rPr lang="en-US" altLang="zh-CN" sz="2000" b="1" dirty="0" smtClean="0">
                <a:latin typeface="Times New Roman" panose="02020603050405020304" pitchFamily="18" charset="0"/>
                <a:cs typeface="Times New Roman" panose="02020603050405020304" pitchFamily="18" charset="0"/>
              </a:rPr>
              <a:t>[</a:t>
            </a:r>
            <a:r>
              <a:rPr lang="en-US" altLang="zh-CN" sz="2000" b="1" dirty="0" err="1" smtClean="0">
                <a:latin typeface="Times New Roman" panose="02020603050405020304" pitchFamily="18" charset="0"/>
                <a:cs typeface="Times New Roman" panose="02020603050405020304" pitchFamily="18" charset="0"/>
              </a:rPr>
              <a:t>j</a:t>
            </a:r>
            <a:r>
              <a:rPr lang="en-US" altLang="zh-CN" sz="2000" b="1" dirty="0" err="1">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a:t>
            </a:r>
            <a:r>
              <a:rPr lang="en-US" altLang="zh-CN" sz="2000" b="1" dirty="0" err="1">
                <a:latin typeface="Times New Roman" panose="02020603050405020304" pitchFamily="18" charset="0"/>
                <a:cs typeface="Times New Roman" panose="02020603050405020304" pitchFamily="18" charset="0"/>
              </a:rPr>
              <a:t>str</a:t>
            </a:r>
            <a:r>
              <a:rPr lang="en-US" altLang="zh-CN" sz="2000" b="1" dirty="0">
                <a:latin typeface="Times New Roman" panose="02020603050405020304" pitchFamily="18" charset="0"/>
                <a:cs typeface="Times New Roman" panose="02020603050405020304" pitchFamily="18" charset="0"/>
              </a:rPr>
              <a:t>[</a:t>
            </a:r>
            <a:r>
              <a:rPr lang="en-US" altLang="zh-CN" sz="2000" b="1" dirty="0" err="1">
                <a:latin typeface="Times New Roman" panose="02020603050405020304" pitchFamily="18" charset="0"/>
                <a:cs typeface="Times New Roman" panose="02020603050405020304" pitchFamily="18" charset="0"/>
              </a:rPr>
              <a:t>i</a:t>
            </a:r>
            <a:r>
              <a:rPr lang="en-US" altLang="zh-CN" sz="2000" b="1" dirty="0">
                <a:latin typeface="Times New Roman" panose="02020603050405020304" pitchFamily="18" charset="0"/>
                <a:cs typeface="Times New Roman" panose="02020603050405020304" pitchFamily="18" charset="0"/>
              </a:rPr>
              <a:t>];</a:t>
            </a:r>
          </a:p>
          <a:p>
            <a:r>
              <a:rPr lang="en-US" altLang="zh-CN" sz="2000" b="1" dirty="0" smtClean="0">
                <a:latin typeface="Times New Roman" panose="02020603050405020304" pitchFamily="18" charset="0"/>
                <a:cs typeface="Times New Roman" panose="02020603050405020304" pitchFamily="18" charset="0"/>
              </a:rPr>
              <a:t>  </a:t>
            </a:r>
            <a:r>
              <a:rPr lang="en-US" altLang="zh-CN" sz="2000" b="1" dirty="0" err="1" smtClean="0">
                <a:latin typeface="Times New Roman" panose="02020603050405020304" pitchFamily="18" charset="0"/>
                <a:cs typeface="Times New Roman" panose="02020603050405020304" pitchFamily="18" charset="0"/>
              </a:rPr>
              <a:t>str</a:t>
            </a:r>
            <a:r>
              <a:rPr lang="en-US" altLang="zh-CN" sz="2000" b="1" dirty="0" smtClean="0">
                <a:latin typeface="Times New Roman" panose="02020603050405020304" pitchFamily="18" charset="0"/>
                <a:cs typeface="Times New Roman" panose="02020603050405020304" pitchFamily="18" charset="0"/>
              </a:rPr>
              <a:t>[</a:t>
            </a:r>
            <a:r>
              <a:rPr lang="en-US" altLang="zh-CN" sz="2000" b="1" dirty="0" err="1" smtClean="0">
                <a:latin typeface="Times New Roman" panose="02020603050405020304" pitchFamily="18" charset="0"/>
                <a:cs typeface="Times New Roman" panose="02020603050405020304" pitchFamily="18" charset="0"/>
              </a:rPr>
              <a:t>i</a:t>
            </a:r>
            <a:r>
              <a:rPr lang="en-US" altLang="zh-CN" sz="2000" b="1" dirty="0">
                <a:latin typeface="Times New Roman" panose="02020603050405020304" pitchFamily="18" charset="0"/>
                <a:cs typeface="Times New Roman" panose="02020603050405020304" pitchFamily="18" charset="0"/>
              </a:rPr>
              <a:t>]='\0';</a:t>
            </a:r>
          </a:p>
          <a:p>
            <a:r>
              <a:rPr lang="en-US" altLang="zh-CN" sz="2000" b="1" dirty="0" smtClean="0">
                <a:latin typeface="Times New Roman" panose="02020603050405020304" pitchFamily="18" charset="0"/>
                <a:cs typeface="Times New Roman" panose="02020603050405020304" pitchFamily="18" charset="0"/>
              </a:rPr>
              <a:t>}</a:t>
            </a:r>
            <a:endParaRPr lang="en-US" altLang="zh-C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9109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内部函数和外部函数 </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46</a:t>
            </a:fld>
            <a:endParaRPr lang="en-US" altLang="zh-CN"/>
          </a:p>
        </p:txBody>
      </p:sp>
      <p:sp>
        <p:nvSpPr>
          <p:cNvPr id="12" name="矩形 11"/>
          <p:cNvSpPr/>
          <p:nvPr/>
        </p:nvSpPr>
        <p:spPr>
          <a:xfrm>
            <a:off x="539552" y="1759656"/>
            <a:ext cx="7942228" cy="677108"/>
          </a:xfrm>
          <a:prstGeom prst="rect">
            <a:avLst/>
          </a:prstGeom>
        </p:spPr>
        <p:txBody>
          <a:bodyPr wrap="square">
            <a:spAutoFit/>
          </a:bodyPr>
          <a:lstStyle/>
          <a:p>
            <a:pPr>
              <a:lnSpc>
                <a:spcPct val="150000"/>
              </a:lnSpc>
              <a:defRPr/>
            </a:pPr>
            <a:r>
              <a:rPr lang="zh-CN" altLang="en-US" sz="2800" b="1" dirty="0">
                <a:latin typeface="华文楷体" panose="02010600040101010101" pitchFamily="2" charset="-122"/>
                <a:ea typeface="华文楷体" panose="02010600040101010101" pitchFamily="2" charset="-122"/>
              </a:rPr>
              <a:t>外部函数</a:t>
            </a:r>
          </a:p>
        </p:txBody>
      </p:sp>
      <p:sp>
        <p:nvSpPr>
          <p:cNvPr id="5" name="矩形 4"/>
          <p:cNvSpPr/>
          <p:nvPr/>
        </p:nvSpPr>
        <p:spPr>
          <a:xfrm>
            <a:off x="611560" y="2545560"/>
            <a:ext cx="8719864" cy="1938992"/>
          </a:xfrm>
          <a:prstGeom prst="rect">
            <a:avLst/>
          </a:prstGeom>
        </p:spPr>
        <p:txBody>
          <a:bodyPr wrap="square">
            <a:spAutoFit/>
          </a:bodyPr>
          <a:lstStyle/>
          <a:p>
            <a:r>
              <a:rPr lang="en-US" altLang="zh-CN" sz="2000" b="1" dirty="0" smtClean="0">
                <a:solidFill>
                  <a:srgbClr val="0000FF"/>
                </a:solidFill>
                <a:latin typeface="Times New Roman" panose="02020603050405020304" pitchFamily="18" charset="0"/>
                <a:cs typeface="Times New Roman" panose="02020603050405020304" pitchFamily="18" charset="0"/>
              </a:rPr>
              <a:t>file4.</a:t>
            </a:r>
            <a:r>
              <a:rPr lang="zh-CN" altLang="en-US" sz="2000" b="1" dirty="0" smtClean="0">
                <a:solidFill>
                  <a:srgbClr val="0000FF"/>
                </a:solidFill>
                <a:latin typeface="Times New Roman" panose="02020603050405020304" pitchFamily="18" charset="0"/>
                <a:cs typeface="Times New Roman" panose="02020603050405020304" pitchFamily="18" charset="0"/>
              </a:rPr>
              <a:t>ｃ</a:t>
            </a:r>
            <a:r>
              <a:rPr lang="zh-CN" altLang="en-US" sz="2000" b="1" dirty="0">
                <a:solidFill>
                  <a:srgbClr val="0000FF"/>
                </a:solidFill>
                <a:latin typeface="Times New Roman" panose="02020603050405020304" pitchFamily="18" charset="0"/>
                <a:cs typeface="Times New Roman" panose="02020603050405020304" pitchFamily="18" charset="0"/>
              </a:rPr>
              <a:t>（</a:t>
            </a:r>
            <a:r>
              <a:rPr lang="zh-CN" altLang="en-US" sz="2000" b="1" dirty="0" smtClean="0">
                <a:solidFill>
                  <a:srgbClr val="0000FF"/>
                </a:solidFill>
                <a:latin typeface="Times New Roman" panose="02020603050405020304" pitchFamily="18" charset="0"/>
                <a:cs typeface="Times New Roman" panose="02020603050405020304" pitchFamily="18" charset="0"/>
              </a:rPr>
              <a:t>文件</a:t>
            </a:r>
            <a:r>
              <a:rPr lang="en-US" altLang="zh-CN" sz="2000" b="1" dirty="0" smtClean="0">
                <a:solidFill>
                  <a:srgbClr val="0000FF"/>
                </a:solidFill>
                <a:latin typeface="Times New Roman" panose="02020603050405020304" pitchFamily="18" charset="0"/>
                <a:cs typeface="Times New Roman" panose="02020603050405020304" pitchFamily="18" charset="0"/>
              </a:rPr>
              <a:t>4</a:t>
            </a:r>
            <a:r>
              <a:rPr lang="zh-CN" altLang="en-US" sz="2000" b="1" dirty="0" smtClean="0">
                <a:solidFill>
                  <a:srgbClr val="0000FF"/>
                </a:solidFill>
                <a:latin typeface="Times New Roman" panose="02020603050405020304" pitchFamily="18" charset="0"/>
                <a:cs typeface="Times New Roman" panose="02020603050405020304" pitchFamily="18" charset="0"/>
              </a:rPr>
              <a:t>）</a:t>
            </a:r>
            <a:endParaRPr lang="zh-CN" altLang="en-US" sz="2000" b="1" dirty="0">
              <a:solidFill>
                <a:srgbClr val="0000FF"/>
              </a:solidFill>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#include &lt;</a:t>
            </a:r>
            <a:r>
              <a:rPr lang="en-US" altLang="zh-CN" sz="2000" b="1" dirty="0" err="1">
                <a:latin typeface="Times New Roman" panose="02020603050405020304" pitchFamily="18" charset="0"/>
                <a:cs typeface="Times New Roman" panose="02020603050405020304" pitchFamily="18" charset="0"/>
              </a:rPr>
              <a:t>stdio.h</a:t>
            </a:r>
            <a:r>
              <a:rPr lang="en-US" altLang="zh-CN" sz="2000" b="1" dirty="0">
                <a:latin typeface="Times New Roman" panose="02020603050405020304" pitchFamily="18" charset="0"/>
                <a:cs typeface="Times New Roman" panose="02020603050405020304" pitchFamily="18" charset="0"/>
              </a:rPr>
              <a:t>&gt;</a:t>
            </a:r>
          </a:p>
          <a:p>
            <a:r>
              <a:rPr lang="en-US" altLang="zh-CN" sz="2000" b="1" dirty="0">
                <a:latin typeface="Times New Roman" panose="02020603050405020304" pitchFamily="18" charset="0"/>
                <a:cs typeface="Times New Roman" panose="02020603050405020304" pitchFamily="18" charset="0"/>
              </a:rPr>
              <a:t>void </a:t>
            </a:r>
            <a:r>
              <a:rPr lang="en-US" altLang="zh-CN" sz="2000" b="1" dirty="0" err="1">
                <a:latin typeface="Times New Roman" panose="02020603050405020304" pitchFamily="18" charset="0"/>
                <a:cs typeface="Times New Roman" panose="02020603050405020304" pitchFamily="18" charset="0"/>
              </a:rPr>
              <a:t>print_string</a:t>
            </a:r>
            <a:r>
              <a:rPr lang="en-US" altLang="zh-CN" sz="2000" b="1" dirty="0">
                <a:latin typeface="Times New Roman" panose="02020603050405020304" pitchFamily="18" charset="0"/>
                <a:cs typeface="Times New Roman" panose="02020603050405020304" pitchFamily="18" charset="0"/>
              </a:rPr>
              <a:t>(char </a:t>
            </a:r>
            <a:r>
              <a:rPr lang="en-US" altLang="zh-CN" sz="2000" b="1" dirty="0" err="1">
                <a:latin typeface="Times New Roman" panose="02020603050405020304" pitchFamily="18" charset="0"/>
                <a:cs typeface="Times New Roman" panose="02020603050405020304" pitchFamily="18" charset="0"/>
              </a:rPr>
              <a:t>str</a:t>
            </a:r>
            <a:r>
              <a:rPr lang="en-US" altLang="zh-CN" sz="2000" b="1" dirty="0">
                <a:latin typeface="Times New Roman" panose="02020603050405020304" pitchFamily="18" charset="0"/>
                <a:cs typeface="Times New Roman" panose="02020603050405020304" pitchFamily="18" charset="0"/>
              </a:rPr>
              <a:t>[])</a:t>
            </a:r>
          </a:p>
          <a:p>
            <a:r>
              <a:rPr lang="en-US" altLang="zh-CN" sz="2000" b="1" dirty="0">
                <a:latin typeface="Times New Roman" panose="02020603050405020304" pitchFamily="18" charset="0"/>
                <a:cs typeface="Times New Roman" panose="02020603050405020304" pitchFamily="18" charset="0"/>
              </a:rPr>
              <a:t>{</a:t>
            </a:r>
          </a:p>
          <a:p>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printf</a:t>
            </a:r>
            <a:r>
              <a:rPr lang="en-US" altLang="zh-CN" sz="2000" b="1" dirty="0">
                <a:latin typeface="Times New Roman" panose="02020603050405020304" pitchFamily="18" charset="0"/>
                <a:cs typeface="Times New Roman" panose="02020603050405020304" pitchFamily="18" charset="0"/>
              </a:rPr>
              <a:t>("%s\n",</a:t>
            </a:r>
            <a:r>
              <a:rPr lang="en-US" altLang="zh-CN" sz="2000" b="1" dirty="0" err="1">
                <a:latin typeface="Times New Roman" panose="02020603050405020304" pitchFamily="18" charset="0"/>
                <a:cs typeface="Times New Roman" panose="02020603050405020304" pitchFamily="18" charset="0"/>
              </a:rPr>
              <a:t>str</a:t>
            </a:r>
            <a:r>
              <a:rPr lang="en-US" altLang="zh-CN" sz="2000" b="1" dirty="0">
                <a:latin typeface="Times New Roman" panose="02020603050405020304" pitchFamily="18" charset="0"/>
                <a:cs typeface="Times New Roman" panose="02020603050405020304" pitchFamily="18" charset="0"/>
              </a:rPr>
              <a:t>);</a:t>
            </a:r>
          </a:p>
          <a:p>
            <a:r>
              <a:rPr lang="en-US" altLang="zh-CN" sz="2000" b="1" dirty="0" smtClean="0">
                <a:latin typeface="Times New Roman" panose="02020603050405020304" pitchFamily="18" charset="0"/>
                <a:cs typeface="Times New Roman" panose="02020603050405020304" pitchFamily="18" charset="0"/>
              </a:rPr>
              <a:t>}</a:t>
            </a:r>
            <a:r>
              <a:rPr lang="zh-CN" altLang="en-US" sz="2000" b="1" dirty="0" smtClean="0">
                <a:latin typeface="Times New Roman" panose="02020603050405020304" pitchFamily="18" charset="0"/>
                <a:cs typeface="Times New Roman" panose="02020603050405020304" pitchFamily="18" charset="0"/>
              </a:rPr>
              <a:t>　 </a:t>
            </a:r>
            <a:endParaRPr lang="zh-CN" altLang="en-US" sz="2000" b="1" dirty="0">
              <a:latin typeface="Times New Roman" panose="02020603050405020304" pitchFamily="18" charset="0"/>
              <a:cs typeface="Times New Roman" panose="02020603050405020304" pitchFamily="18" charset="0"/>
            </a:endParaRPr>
          </a:p>
        </p:txBody>
      </p:sp>
      <p:sp>
        <p:nvSpPr>
          <p:cNvPr id="8" name="Text Box 5"/>
          <p:cNvSpPr txBox="1">
            <a:spLocks noChangeArrowheads="1"/>
          </p:cNvSpPr>
          <p:nvPr/>
        </p:nvSpPr>
        <p:spPr bwMode="auto">
          <a:xfrm>
            <a:off x="785725" y="4617183"/>
            <a:ext cx="5328592" cy="1754326"/>
          </a:xfrm>
          <a:prstGeom prst="rect">
            <a:avLst/>
          </a:prstGeom>
          <a:solidFill>
            <a:schemeClr val="accent5">
              <a:lumMod val="90000"/>
            </a:schemeClr>
          </a:solidFill>
          <a:ln>
            <a:solidFill>
              <a:srgbClr val="C00000"/>
            </a:solidFill>
          </a:ln>
          <a:effectLst/>
        </p:spPr>
        <p:txBody>
          <a:bodyPr wrap="square">
            <a:spAutoFit/>
          </a:bodyPr>
          <a:lstStyle/>
          <a:p>
            <a:pPr algn="l" eaLnBrk="1" hangingPunct="1">
              <a:lnSpc>
                <a:spcPct val="150000"/>
              </a:lnSpc>
              <a:spcBef>
                <a:spcPct val="0"/>
              </a:spcBef>
            </a:pPr>
            <a:r>
              <a:rPr kumimoji="0" lang="zh-CN" altLang="en-US" b="1" u="sng" dirty="0">
                <a:latin typeface="Times New Roman" panose="02020603050405020304" pitchFamily="18" charset="0"/>
                <a:ea typeface="华文楷体" panose="02010600040101010101" pitchFamily="2" charset="-122"/>
                <a:cs typeface="Times New Roman" panose="02020603050405020304" pitchFamily="18" charset="0"/>
              </a:rPr>
              <a:t>运行情况如下：</a:t>
            </a:r>
          </a:p>
          <a:p>
            <a:pPr algn="l" eaLnBrk="1" hangingPunct="1">
              <a:lnSpc>
                <a:spcPct val="150000"/>
              </a:lnSpc>
              <a:spcBef>
                <a:spcPct val="0"/>
              </a:spcBef>
            </a:pPr>
            <a:r>
              <a:rPr kumimoji="0" lang="zh-CN" altLang="en-US" b="1" dirty="0">
                <a:latin typeface="Times New Roman" panose="02020603050405020304" pitchFamily="18" charset="0"/>
                <a:ea typeface="华文楷体" panose="02010600040101010101" pitchFamily="2" charset="-122"/>
                <a:cs typeface="Times New Roman" panose="02020603050405020304" pitchFamily="18" charset="0"/>
              </a:rPr>
              <a:t>ａｂｃｄｅｆｇｃ↙         </a:t>
            </a:r>
            <a:r>
              <a:rPr kumimoji="0" lang="en-US" altLang="zh-CN" b="1" dirty="0">
                <a:latin typeface="Times New Roman" panose="02020603050405020304" pitchFamily="18" charset="0"/>
                <a:ea typeface="华文楷体" panose="02010600040101010101" pitchFamily="2" charset="-122"/>
                <a:cs typeface="Times New Roman" panose="02020603050405020304" pitchFamily="18" charset="0"/>
              </a:rPr>
              <a:t>(</a:t>
            </a:r>
            <a:r>
              <a:rPr kumimoji="0" lang="zh-CN" altLang="en-US" b="1" dirty="0">
                <a:latin typeface="Times New Roman" panose="02020603050405020304" pitchFamily="18" charset="0"/>
                <a:ea typeface="华文楷体" panose="02010600040101010101" pitchFamily="2" charset="-122"/>
                <a:cs typeface="Times New Roman" panose="02020603050405020304" pitchFamily="18" charset="0"/>
              </a:rPr>
              <a:t>输入ｓｔｒ）</a:t>
            </a:r>
          </a:p>
          <a:p>
            <a:pPr algn="l" eaLnBrk="1" hangingPunct="1">
              <a:lnSpc>
                <a:spcPct val="150000"/>
              </a:lnSpc>
              <a:spcBef>
                <a:spcPct val="0"/>
              </a:spcBef>
            </a:pPr>
            <a:r>
              <a:rPr kumimoji="0" lang="zh-CN" altLang="en-US" b="1" dirty="0">
                <a:latin typeface="Times New Roman" panose="02020603050405020304" pitchFamily="18" charset="0"/>
                <a:ea typeface="华文楷体" panose="02010600040101010101" pitchFamily="2" charset="-122"/>
                <a:cs typeface="Times New Roman" panose="02020603050405020304" pitchFamily="18" charset="0"/>
              </a:rPr>
              <a:t>　　ｃ↙                    （输入要删去的字符）</a:t>
            </a:r>
          </a:p>
          <a:p>
            <a:pPr algn="l" eaLnBrk="1" hangingPunct="1">
              <a:lnSpc>
                <a:spcPct val="150000"/>
              </a:lnSpc>
              <a:spcBef>
                <a:spcPct val="0"/>
              </a:spcBef>
            </a:pPr>
            <a:r>
              <a:rPr kumimoji="0" lang="zh-CN" altLang="en-US" b="1" dirty="0">
                <a:latin typeface="Times New Roman" panose="02020603050405020304" pitchFamily="18" charset="0"/>
                <a:ea typeface="华文楷体" panose="02010600040101010101" pitchFamily="2" charset="-122"/>
                <a:cs typeface="Times New Roman" panose="02020603050405020304" pitchFamily="18" charset="0"/>
              </a:rPr>
              <a:t>ａｂｄｅｆｇ  （输出已删去指定字符的字符串）</a:t>
            </a:r>
          </a:p>
        </p:txBody>
      </p:sp>
    </p:spTree>
    <p:extLst>
      <p:ext uri="{BB962C8B-B14F-4D97-AF65-F5344CB8AC3E}">
        <p14:creationId xmlns:p14="http://schemas.microsoft.com/office/powerpoint/2010/main" val="292581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变量的作用域</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5</a:t>
            </a:fld>
            <a:endParaRPr lang="en-US" altLang="zh-CN"/>
          </a:p>
        </p:txBody>
      </p:sp>
      <p:sp>
        <p:nvSpPr>
          <p:cNvPr id="8" name="矩形 7"/>
          <p:cNvSpPr/>
          <p:nvPr/>
        </p:nvSpPr>
        <p:spPr>
          <a:xfrm>
            <a:off x="446196" y="1720910"/>
            <a:ext cx="7942228" cy="1384995"/>
          </a:xfrm>
          <a:prstGeom prst="rect">
            <a:avLst/>
          </a:prstGeom>
        </p:spPr>
        <p:txBody>
          <a:bodyPr wrap="square">
            <a:spAutoFit/>
          </a:bodyPr>
          <a:lstStyle/>
          <a:p>
            <a:pPr>
              <a:lnSpc>
                <a:spcPct val="150000"/>
              </a:lnSpc>
              <a:defRPr/>
            </a:pPr>
            <a:r>
              <a:rPr lang="zh-CN" altLang="en-US" sz="2800" b="1" dirty="0" smtClean="0">
                <a:latin typeface="华文楷体" panose="02010600040101010101" pitchFamily="2" charset="-122"/>
                <a:ea typeface="华文楷体" panose="02010600040101010101" pitchFamily="2" charset="-122"/>
              </a:rPr>
              <a:t>局部变量</a:t>
            </a:r>
            <a:endParaRPr lang="en-US" altLang="zh-CN" sz="2800" b="1" dirty="0" smtClean="0">
              <a:latin typeface="华文楷体" panose="02010600040101010101" pitchFamily="2" charset="-122"/>
              <a:ea typeface="华文楷体" panose="02010600040101010101" pitchFamily="2" charset="-122"/>
            </a:endParaRPr>
          </a:p>
          <a:p>
            <a:pPr>
              <a:lnSpc>
                <a:spcPct val="150000"/>
              </a:lnSpc>
            </a:pPr>
            <a:r>
              <a:rPr lang="zh-CN" altLang="en-US" sz="2800" b="1" dirty="0" smtClean="0">
                <a:solidFill>
                  <a:srgbClr val="C00000"/>
                </a:solidFill>
                <a:latin typeface="华文楷体" panose="02010600040101010101" pitchFamily="2" charset="-122"/>
                <a:ea typeface="华文楷体" panose="02010600040101010101" pitchFamily="2" charset="-122"/>
              </a:rPr>
              <a:t>说明：</a:t>
            </a:r>
            <a:endParaRPr lang="zh-CN" altLang="en-US" sz="2800" b="1" dirty="0">
              <a:latin typeface="华文楷体" panose="02010600040101010101" pitchFamily="2" charset="-122"/>
              <a:ea typeface="华文楷体" panose="02010600040101010101" pitchFamily="2" charset="-122"/>
            </a:endParaRPr>
          </a:p>
        </p:txBody>
      </p:sp>
      <p:sp>
        <p:nvSpPr>
          <p:cNvPr id="9" name="Text Box 4"/>
          <p:cNvSpPr txBox="1">
            <a:spLocks noChangeArrowheads="1"/>
          </p:cNvSpPr>
          <p:nvPr/>
        </p:nvSpPr>
        <p:spPr bwMode="auto">
          <a:xfrm>
            <a:off x="498863" y="3105905"/>
            <a:ext cx="7889562" cy="3323987"/>
          </a:xfrm>
          <a:prstGeom prst="rect">
            <a:avLst/>
          </a:prstGeom>
          <a:noFill/>
          <a:ln>
            <a:noFill/>
          </a:ln>
          <a:effectLst/>
          <a:extLst>
            <a:ext uri="{909E8E84-426E-40DD-AFC4-6F175D3DCCD1}">
              <a14:hiddenFill xmlns:a14="http://schemas.microsoft.com/office/drawing/2010/main">
                <a:solidFill>
                  <a:srgbClr val="F3FFFF"/>
                </a:solidFill>
              </a14:hiddenFill>
            </a:ext>
            <a:ext uri="{91240B29-F687-4F45-9708-019B960494DF}">
              <a14:hiddenLine xmlns:a14="http://schemas.microsoft.com/office/drawing/2010/main" w="57150">
                <a:solidFill>
                  <a:srgbClr val="FFCC99"/>
                </a:solidFill>
                <a:miter lim="800000"/>
                <a:headEnd/>
                <a:tailEnd/>
              </a14:hiddenLine>
            </a:ex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square">
            <a:spAutoFit/>
          </a:bodyPr>
          <a:lstStyle>
            <a:lvl1pPr marL="457200" indent="-457200"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914400" indent="-457200"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1371600" indent="-457200" algn="l">
              <a:spcBef>
                <a:spcPct val="0"/>
              </a:spcBef>
              <a:defRPr kumimoji="1" sz="2400">
                <a:solidFill>
                  <a:schemeClr val="tx1"/>
                </a:solidFill>
                <a:latin typeface="Times New Roman" panose="02020603050405020304" pitchFamily="18" charset="0"/>
                <a:ea typeface="宋体" panose="02010600030101010101" pitchFamily="2" charset="-122"/>
              </a:defRPr>
            </a:lvl3pPr>
            <a:lvl4pPr marL="1828800" indent="-457200" algn="l">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indent="-457200" algn="l">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buFontTx/>
              <a:buAutoNum type="arabicParenBoth"/>
            </a:pPr>
            <a:r>
              <a:rPr kumimoji="0" lang="zh-CN" altLang="en-US" sz="2800" dirty="0">
                <a:latin typeface="华文楷体" panose="02010600040101010101" pitchFamily="2" charset="-122"/>
                <a:ea typeface="华文楷体" panose="02010600040101010101" pitchFamily="2" charset="-122"/>
              </a:rPr>
              <a:t>主函数中定义的变量只在主函数中有效</a:t>
            </a:r>
            <a:r>
              <a:rPr kumimoji="0" lang="en-US" altLang="zh-CN" sz="2800" dirty="0">
                <a:latin typeface="华文楷体" panose="02010600040101010101" pitchFamily="2" charset="-122"/>
                <a:ea typeface="华文楷体" panose="02010600040101010101" pitchFamily="2" charset="-122"/>
              </a:rPr>
              <a:t>,</a:t>
            </a:r>
            <a:r>
              <a:rPr kumimoji="0" lang="zh-CN" altLang="en-US" sz="2800" dirty="0">
                <a:latin typeface="华文楷体" panose="02010600040101010101" pitchFamily="2" charset="-122"/>
                <a:ea typeface="华文楷体" panose="02010600040101010101" pitchFamily="2" charset="-122"/>
              </a:rPr>
              <a:t>而不因为在主函数中定义而在整个文件或程序中有效。主函数也不能使用其他函数中定义的变量</a:t>
            </a:r>
            <a:r>
              <a:rPr kumimoji="0" lang="zh-CN" altLang="en-US" sz="2800" dirty="0" smtClean="0">
                <a:latin typeface="华文楷体" panose="02010600040101010101" pitchFamily="2" charset="-122"/>
                <a:ea typeface="华文楷体" panose="02010600040101010101" pitchFamily="2" charset="-122"/>
              </a:rPr>
              <a:t>。</a:t>
            </a:r>
            <a:endParaRPr kumimoji="0" lang="zh-CN" altLang="en-US" sz="2800" dirty="0">
              <a:latin typeface="华文楷体" panose="02010600040101010101" pitchFamily="2" charset="-122"/>
              <a:ea typeface="华文楷体" panose="02010600040101010101" pitchFamily="2" charset="-122"/>
            </a:endParaRPr>
          </a:p>
          <a:p>
            <a:pPr eaLnBrk="1" hangingPunct="1">
              <a:lnSpc>
                <a:spcPct val="150000"/>
              </a:lnSpc>
            </a:pPr>
            <a:r>
              <a:rPr kumimoji="0" lang="en-US" altLang="zh-CN" sz="2800" dirty="0">
                <a:latin typeface="华文楷体" panose="02010600040101010101" pitchFamily="2" charset="-122"/>
                <a:ea typeface="华文楷体" panose="02010600040101010101" pitchFamily="2" charset="-122"/>
              </a:rPr>
              <a:t>(2) </a:t>
            </a:r>
            <a:r>
              <a:rPr kumimoji="0" lang="zh-CN" altLang="en-US" sz="2800" dirty="0">
                <a:latin typeface="华文楷体" panose="02010600040101010101" pitchFamily="2" charset="-122"/>
                <a:ea typeface="华文楷体" panose="02010600040101010101" pitchFamily="2" charset="-122"/>
              </a:rPr>
              <a:t>不同函数中可以使用相同名字的变量</a:t>
            </a:r>
            <a:r>
              <a:rPr kumimoji="0" lang="en-US" altLang="zh-CN" sz="2800" dirty="0">
                <a:latin typeface="华文楷体" panose="02010600040101010101" pitchFamily="2" charset="-122"/>
                <a:ea typeface="华文楷体" panose="02010600040101010101" pitchFamily="2" charset="-122"/>
              </a:rPr>
              <a:t>,</a:t>
            </a:r>
            <a:r>
              <a:rPr kumimoji="0" lang="zh-CN" altLang="en-US" sz="2800" dirty="0">
                <a:latin typeface="华文楷体" panose="02010600040101010101" pitchFamily="2" charset="-122"/>
                <a:ea typeface="华文楷体" panose="02010600040101010101" pitchFamily="2" charset="-122"/>
              </a:rPr>
              <a:t>它们代表不同的对象</a:t>
            </a:r>
            <a:r>
              <a:rPr kumimoji="0" lang="en-US" altLang="zh-CN" sz="2800" dirty="0">
                <a:latin typeface="华文楷体" panose="02010600040101010101" pitchFamily="2" charset="-122"/>
                <a:ea typeface="华文楷体" panose="02010600040101010101" pitchFamily="2" charset="-122"/>
              </a:rPr>
              <a:t>,</a:t>
            </a:r>
            <a:r>
              <a:rPr kumimoji="0" lang="zh-CN" altLang="en-US" sz="2800" dirty="0">
                <a:latin typeface="华文楷体" panose="02010600040101010101" pitchFamily="2" charset="-122"/>
                <a:ea typeface="华文楷体" panose="02010600040101010101" pitchFamily="2" charset="-122"/>
              </a:rPr>
              <a:t>互不干扰</a:t>
            </a:r>
            <a:r>
              <a:rPr kumimoji="0" lang="zh-CN" altLang="en-US" sz="2800" dirty="0" smtClean="0">
                <a:latin typeface="华文楷体" panose="02010600040101010101" pitchFamily="2" charset="-122"/>
                <a:ea typeface="华文楷体" panose="02010600040101010101" pitchFamily="2" charset="-122"/>
              </a:rPr>
              <a:t>。</a:t>
            </a:r>
            <a:endParaRPr kumimoji="0" lang="zh-CN" altLang="en-US" sz="28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18840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randombar(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randombar(horizontal)">
                                      <p:cBhvr>
                                        <p:cTn id="12"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变量的作用域</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6</a:t>
            </a:fld>
            <a:endParaRPr lang="en-US" altLang="zh-CN"/>
          </a:p>
        </p:txBody>
      </p:sp>
      <p:sp>
        <p:nvSpPr>
          <p:cNvPr id="8" name="矩形 7"/>
          <p:cNvSpPr/>
          <p:nvPr/>
        </p:nvSpPr>
        <p:spPr>
          <a:xfrm>
            <a:off x="446196" y="1720910"/>
            <a:ext cx="7942228" cy="1384995"/>
          </a:xfrm>
          <a:prstGeom prst="rect">
            <a:avLst/>
          </a:prstGeom>
        </p:spPr>
        <p:txBody>
          <a:bodyPr wrap="square">
            <a:spAutoFit/>
          </a:bodyPr>
          <a:lstStyle/>
          <a:p>
            <a:pPr>
              <a:lnSpc>
                <a:spcPct val="150000"/>
              </a:lnSpc>
              <a:defRPr/>
            </a:pPr>
            <a:r>
              <a:rPr lang="zh-CN" altLang="en-US" sz="2800" b="1" dirty="0" smtClean="0">
                <a:latin typeface="华文楷体" panose="02010600040101010101" pitchFamily="2" charset="-122"/>
                <a:ea typeface="华文楷体" panose="02010600040101010101" pitchFamily="2" charset="-122"/>
              </a:rPr>
              <a:t>局部变量</a:t>
            </a:r>
            <a:endParaRPr lang="en-US" altLang="zh-CN" sz="2800" b="1" dirty="0" smtClean="0">
              <a:latin typeface="华文楷体" panose="02010600040101010101" pitchFamily="2" charset="-122"/>
              <a:ea typeface="华文楷体" panose="02010600040101010101" pitchFamily="2" charset="-122"/>
            </a:endParaRPr>
          </a:p>
          <a:p>
            <a:pPr>
              <a:lnSpc>
                <a:spcPct val="150000"/>
              </a:lnSpc>
            </a:pPr>
            <a:r>
              <a:rPr lang="zh-CN" altLang="en-US" sz="2800" b="1" dirty="0" smtClean="0">
                <a:solidFill>
                  <a:srgbClr val="C00000"/>
                </a:solidFill>
                <a:latin typeface="华文楷体" panose="02010600040101010101" pitchFamily="2" charset="-122"/>
                <a:ea typeface="华文楷体" panose="02010600040101010101" pitchFamily="2" charset="-122"/>
              </a:rPr>
              <a:t>说明：</a:t>
            </a:r>
            <a:endParaRPr lang="zh-CN" altLang="en-US" sz="2800" b="1" dirty="0">
              <a:latin typeface="华文楷体" panose="02010600040101010101" pitchFamily="2" charset="-122"/>
              <a:ea typeface="华文楷体" panose="02010600040101010101" pitchFamily="2" charset="-122"/>
            </a:endParaRPr>
          </a:p>
        </p:txBody>
      </p:sp>
      <p:sp>
        <p:nvSpPr>
          <p:cNvPr id="9" name="Text Box 4"/>
          <p:cNvSpPr txBox="1">
            <a:spLocks noChangeArrowheads="1"/>
          </p:cNvSpPr>
          <p:nvPr/>
        </p:nvSpPr>
        <p:spPr bwMode="auto">
          <a:xfrm>
            <a:off x="539552" y="3238012"/>
            <a:ext cx="7848872" cy="2677656"/>
          </a:xfrm>
          <a:prstGeom prst="rect">
            <a:avLst/>
          </a:prstGeom>
          <a:noFill/>
          <a:ln>
            <a:noFill/>
          </a:ln>
          <a:effectLst/>
          <a:extLst>
            <a:ext uri="{909E8E84-426E-40DD-AFC4-6F175D3DCCD1}">
              <a14:hiddenFill xmlns:a14="http://schemas.microsoft.com/office/drawing/2010/main">
                <a:solidFill>
                  <a:srgbClr val="F3FFFF"/>
                </a:solidFill>
              </a14:hiddenFill>
            </a:ext>
            <a:ext uri="{91240B29-F687-4F45-9708-019B960494DF}">
              <a14:hiddenLine xmlns:a14="http://schemas.microsoft.com/office/drawing/2010/main" w="57150">
                <a:solidFill>
                  <a:srgbClr val="FFCC99"/>
                </a:solidFill>
                <a:miter lim="800000"/>
                <a:headEnd/>
                <a:tailEnd/>
              </a14:hiddenLine>
            </a:ex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square">
            <a:spAutoFit/>
          </a:bodyPr>
          <a:lstStyle>
            <a:lvl1pPr marL="457200" indent="-457200"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914400" indent="-457200"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1371600" indent="-457200" algn="l">
              <a:spcBef>
                <a:spcPct val="0"/>
              </a:spcBef>
              <a:defRPr kumimoji="1" sz="2400">
                <a:solidFill>
                  <a:schemeClr val="tx1"/>
                </a:solidFill>
                <a:latin typeface="Times New Roman" panose="02020603050405020304" pitchFamily="18" charset="0"/>
                <a:ea typeface="宋体" panose="02010600030101010101" pitchFamily="2" charset="-122"/>
              </a:defRPr>
            </a:lvl3pPr>
            <a:lvl4pPr marL="1828800" indent="-457200" algn="l">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indent="-457200" algn="l">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kumimoji="0" lang="en-US" altLang="zh-CN" sz="2800" dirty="0" smtClean="0">
                <a:latin typeface="华文楷体" panose="02010600040101010101" pitchFamily="2" charset="-122"/>
                <a:ea typeface="华文楷体" panose="02010600040101010101" pitchFamily="2" charset="-122"/>
              </a:rPr>
              <a:t>(</a:t>
            </a:r>
            <a:r>
              <a:rPr kumimoji="0" lang="en-US" altLang="zh-CN" sz="2800" dirty="0">
                <a:latin typeface="华文楷体" panose="02010600040101010101" pitchFamily="2" charset="-122"/>
                <a:ea typeface="华文楷体" panose="02010600040101010101" pitchFamily="2" charset="-122"/>
              </a:rPr>
              <a:t>3) </a:t>
            </a:r>
            <a:r>
              <a:rPr kumimoji="0" lang="zh-CN" altLang="en-US" sz="2800" dirty="0">
                <a:solidFill>
                  <a:srgbClr val="C00000"/>
                </a:solidFill>
                <a:latin typeface="华文楷体" panose="02010600040101010101" pitchFamily="2" charset="-122"/>
                <a:ea typeface="华文楷体" panose="02010600040101010101" pitchFamily="2" charset="-122"/>
              </a:rPr>
              <a:t>形式参数</a:t>
            </a:r>
            <a:r>
              <a:rPr kumimoji="0" lang="zh-CN" altLang="en-US" sz="2800" dirty="0">
                <a:latin typeface="华文楷体" panose="02010600040101010101" pitchFamily="2" charset="-122"/>
                <a:ea typeface="华文楷体" panose="02010600040101010101" pitchFamily="2" charset="-122"/>
              </a:rPr>
              <a:t>也是局部变量</a:t>
            </a:r>
            <a:r>
              <a:rPr kumimoji="0" lang="zh-CN" altLang="en-US" sz="2800" dirty="0" smtClean="0">
                <a:latin typeface="华文楷体" panose="02010600040101010101" pitchFamily="2" charset="-122"/>
                <a:ea typeface="华文楷体" panose="02010600040101010101" pitchFamily="2" charset="-122"/>
              </a:rPr>
              <a:t>。</a:t>
            </a:r>
            <a:endParaRPr kumimoji="0" lang="zh-CN" altLang="en-US" sz="2800" dirty="0">
              <a:latin typeface="华文楷体" panose="02010600040101010101" pitchFamily="2" charset="-122"/>
              <a:ea typeface="华文楷体" panose="02010600040101010101" pitchFamily="2" charset="-122"/>
            </a:endParaRPr>
          </a:p>
          <a:p>
            <a:pPr eaLnBrk="1" hangingPunct="1">
              <a:lnSpc>
                <a:spcPct val="150000"/>
              </a:lnSpc>
            </a:pPr>
            <a:r>
              <a:rPr kumimoji="0" lang="en-US" altLang="zh-CN" sz="2800" dirty="0">
                <a:latin typeface="华文楷体" panose="02010600040101010101" pitchFamily="2" charset="-122"/>
                <a:ea typeface="华文楷体" panose="02010600040101010101" pitchFamily="2" charset="-122"/>
              </a:rPr>
              <a:t>(4) </a:t>
            </a:r>
            <a:r>
              <a:rPr kumimoji="0" lang="zh-CN" altLang="en-US" sz="2800" dirty="0">
                <a:latin typeface="华文楷体" panose="02010600040101010101" pitchFamily="2" charset="-122"/>
                <a:ea typeface="华文楷体" panose="02010600040101010101" pitchFamily="2" charset="-122"/>
              </a:rPr>
              <a:t>在一个函数内部</a:t>
            </a:r>
            <a:r>
              <a:rPr kumimoji="0" lang="en-US" altLang="zh-CN" sz="2800" dirty="0">
                <a:latin typeface="华文楷体" panose="02010600040101010101" pitchFamily="2" charset="-122"/>
                <a:ea typeface="华文楷体" panose="02010600040101010101" pitchFamily="2" charset="-122"/>
              </a:rPr>
              <a:t>,</a:t>
            </a:r>
            <a:r>
              <a:rPr kumimoji="0" lang="zh-CN" altLang="en-US" sz="2800" dirty="0">
                <a:latin typeface="华文楷体" panose="02010600040101010101" pitchFamily="2" charset="-122"/>
                <a:ea typeface="华文楷体" panose="02010600040101010101" pitchFamily="2" charset="-122"/>
              </a:rPr>
              <a:t>可以在复合语句中定义变量</a:t>
            </a:r>
            <a:r>
              <a:rPr kumimoji="0" lang="en-US" altLang="zh-CN" sz="2800" dirty="0">
                <a:latin typeface="华文楷体" panose="02010600040101010101" pitchFamily="2" charset="-122"/>
                <a:ea typeface="华文楷体" panose="02010600040101010101" pitchFamily="2" charset="-122"/>
              </a:rPr>
              <a:t>,</a:t>
            </a:r>
            <a:r>
              <a:rPr kumimoji="0" lang="zh-CN" altLang="en-US" sz="2800" dirty="0">
                <a:latin typeface="华文楷体" panose="02010600040101010101" pitchFamily="2" charset="-122"/>
                <a:ea typeface="华文楷体" panose="02010600040101010101" pitchFamily="2" charset="-122"/>
              </a:rPr>
              <a:t>这些变量只在本复合语句中有效</a:t>
            </a:r>
            <a:r>
              <a:rPr kumimoji="0" lang="en-US" altLang="zh-CN" sz="2800" dirty="0">
                <a:latin typeface="华文楷体" panose="02010600040101010101" pitchFamily="2" charset="-122"/>
                <a:ea typeface="华文楷体" panose="02010600040101010101" pitchFamily="2" charset="-122"/>
              </a:rPr>
              <a:t>,</a:t>
            </a:r>
            <a:r>
              <a:rPr kumimoji="0" lang="zh-CN" altLang="en-US" sz="2800" dirty="0">
                <a:latin typeface="华文楷体" panose="02010600040101010101" pitchFamily="2" charset="-122"/>
                <a:ea typeface="华文楷体" panose="02010600040101010101" pitchFamily="2" charset="-122"/>
              </a:rPr>
              <a:t>这种复合语句也称为“分程序”或“程序块”。</a:t>
            </a:r>
          </a:p>
        </p:txBody>
      </p:sp>
    </p:spTree>
    <p:extLst>
      <p:ext uri="{BB962C8B-B14F-4D97-AF65-F5344CB8AC3E}">
        <p14:creationId xmlns:p14="http://schemas.microsoft.com/office/powerpoint/2010/main" val="4114065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randombar(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randombar(horizontal)">
                                      <p:cBhvr>
                                        <p:cTn id="12"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变量的作用域</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7</a:t>
            </a:fld>
            <a:endParaRPr lang="en-US" altLang="zh-CN"/>
          </a:p>
        </p:txBody>
      </p:sp>
      <p:sp>
        <p:nvSpPr>
          <p:cNvPr id="8" name="矩形 7"/>
          <p:cNvSpPr/>
          <p:nvPr/>
        </p:nvSpPr>
        <p:spPr>
          <a:xfrm>
            <a:off x="446196" y="1720910"/>
            <a:ext cx="7942228" cy="1384995"/>
          </a:xfrm>
          <a:prstGeom prst="rect">
            <a:avLst/>
          </a:prstGeom>
        </p:spPr>
        <p:txBody>
          <a:bodyPr wrap="square">
            <a:spAutoFit/>
          </a:bodyPr>
          <a:lstStyle/>
          <a:p>
            <a:pPr>
              <a:lnSpc>
                <a:spcPct val="150000"/>
              </a:lnSpc>
              <a:defRPr/>
            </a:pPr>
            <a:r>
              <a:rPr lang="zh-CN" altLang="en-US" sz="2800" b="1" dirty="0" smtClean="0">
                <a:latin typeface="华文楷体" panose="02010600040101010101" pitchFamily="2" charset="-122"/>
                <a:ea typeface="华文楷体" panose="02010600040101010101" pitchFamily="2" charset="-122"/>
              </a:rPr>
              <a:t>局部变量</a:t>
            </a:r>
            <a:endParaRPr lang="en-US" altLang="zh-CN" sz="2800" b="1" dirty="0" smtClean="0">
              <a:latin typeface="华文楷体" panose="02010600040101010101" pitchFamily="2" charset="-122"/>
              <a:ea typeface="华文楷体" panose="02010600040101010101" pitchFamily="2" charset="-122"/>
            </a:endParaRPr>
          </a:p>
          <a:p>
            <a:pPr>
              <a:lnSpc>
                <a:spcPct val="150000"/>
              </a:lnSpc>
            </a:pPr>
            <a:r>
              <a:rPr lang="zh-CN" altLang="en-US" sz="2800" b="1" dirty="0" smtClean="0">
                <a:solidFill>
                  <a:srgbClr val="C00000"/>
                </a:solidFill>
                <a:latin typeface="华文楷体" panose="02010600040101010101" pitchFamily="2" charset="-122"/>
                <a:ea typeface="华文楷体" panose="02010600040101010101" pitchFamily="2" charset="-122"/>
              </a:rPr>
              <a:t>例：</a:t>
            </a:r>
            <a:endParaRPr lang="zh-CN" altLang="en-US" sz="2800" b="1" dirty="0">
              <a:latin typeface="华文楷体" panose="02010600040101010101" pitchFamily="2" charset="-122"/>
              <a:ea typeface="华文楷体" panose="02010600040101010101" pitchFamily="2" charset="-122"/>
            </a:endParaRPr>
          </a:p>
        </p:txBody>
      </p:sp>
      <p:sp>
        <p:nvSpPr>
          <p:cNvPr id="11" name="Text Box 4"/>
          <p:cNvSpPr txBox="1">
            <a:spLocks noChangeArrowheads="1"/>
          </p:cNvSpPr>
          <p:nvPr/>
        </p:nvSpPr>
        <p:spPr bwMode="auto">
          <a:xfrm>
            <a:off x="1295636" y="2675333"/>
            <a:ext cx="4791732" cy="3888432"/>
          </a:xfrm>
          <a:prstGeom prst="rect">
            <a:avLst/>
          </a:prstGeom>
          <a:solidFill>
            <a:schemeClr val="accent5">
              <a:lumMod val="90000"/>
              <a:alpha val="50000"/>
            </a:schemeClr>
          </a:solidFill>
          <a:ln w="19050">
            <a:solidFill>
              <a:srgbClr val="004181"/>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zh-CN"/>
            </a:defPPr>
            <a:lvl1pPr>
              <a:spcBef>
                <a:spcPct val="50000"/>
              </a:spcBef>
              <a:defRPr kumimoji="1" sz="2400" b="1">
                <a:solidFill>
                  <a:schemeClr val="tx1"/>
                </a:solidFill>
              </a:defRPr>
            </a:lvl1pPr>
          </a:lstStyle>
          <a:p>
            <a:pPr>
              <a:spcBef>
                <a:spcPct val="0"/>
              </a:spcBef>
            </a:pPr>
            <a:r>
              <a:rPr kumimoji="0" lang="en-US" altLang="zh-CN" dirty="0" err="1" smtClean="0">
                <a:latin typeface="Times New Roman" panose="02020603050405020304" pitchFamily="18" charset="0"/>
                <a:ea typeface="华文楷体" panose="02010600040101010101" pitchFamily="2" charset="-122"/>
                <a:cs typeface="Times New Roman" panose="02020603050405020304" pitchFamily="18" charset="0"/>
              </a:rPr>
              <a:t>int</a:t>
            </a: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dirty="0">
                <a:latin typeface="Times New Roman" panose="02020603050405020304" pitchFamily="18" charset="0"/>
                <a:ea typeface="华文楷体" panose="02010600040101010101" pitchFamily="2" charset="-122"/>
                <a:cs typeface="Times New Roman" panose="02020603050405020304" pitchFamily="18" charset="0"/>
              </a:rPr>
              <a:t>main ( </a:t>
            </a: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a:t>
            </a:r>
          </a:p>
          <a:p>
            <a:pPr>
              <a:spcBef>
                <a:spcPct val="0"/>
              </a:spcBef>
            </a:pP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dirty="0" err="1" smtClean="0">
                <a:latin typeface="Times New Roman" panose="02020603050405020304" pitchFamily="18" charset="0"/>
                <a:ea typeface="华文楷体" panose="02010600040101010101" pitchFamily="2" charset="-122"/>
                <a:cs typeface="Times New Roman" panose="02020603050405020304" pitchFamily="18" charset="0"/>
              </a:rPr>
              <a:t>int</a:t>
            </a: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dirty="0" err="1">
                <a:latin typeface="Times New Roman" panose="02020603050405020304" pitchFamily="18" charset="0"/>
                <a:ea typeface="华文楷体" panose="02010600040101010101" pitchFamily="2" charset="-122"/>
                <a:cs typeface="Times New Roman" panose="02020603050405020304" pitchFamily="18" charset="0"/>
              </a:rPr>
              <a:t>a,b</a:t>
            </a:r>
            <a:r>
              <a:rPr kumimoji="0" lang="en-US" altLang="zh-CN" dirty="0">
                <a:latin typeface="Times New Roman" panose="02020603050405020304" pitchFamily="18" charset="0"/>
                <a:ea typeface="华文楷体" panose="02010600040101010101" pitchFamily="2" charset="-122"/>
                <a:cs typeface="Times New Roman" panose="02020603050405020304" pitchFamily="18" charset="0"/>
              </a:rPr>
              <a:t>;</a:t>
            </a:r>
          </a:p>
          <a:p>
            <a:pPr>
              <a:spcBef>
                <a:spcPct val="0"/>
              </a:spcBef>
            </a:pP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a:t>
            </a:r>
            <a:endParaRPr kumimoji="0"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a:spcBef>
                <a:spcPct val="0"/>
              </a:spcBef>
            </a:pP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    </a:t>
            </a:r>
          </a:p>
          <a:p>
            <a:pPr>
              <a:spcBef>
                <a:spcPct val="0"/>
              </a:spcBef>
            </a:pPr>
            <a:r>
              <a:rPr kumimoji="0" lang="en-US" altLang="zh-CN" dirty="0">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dirty="0" err="1" smtClean="0">
                <a:latin typeface="Times New Roman" panose="02020603050405020304" pitchFamily="18" charset="0"/>
                <a:ea typeface="华文楷体" panose="02010600040101010101" pitchFamily="2" charset="-122"/>
                <a:cs typeface="Times New Roman" panose="02020603050405020304" pitchFamily="18" charset="0"/>
              </a:rPr>
              <a:t>int</a:t>
            </a: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dirty="0">
                <a:latin typeface="Times New Roman" panose="02020603050405020304" pitchFamily="18" charset="0"/>
                <a:ea typeface="华文楷体" panose="02010600040101010101" pitchFamily="2" charset="-122"/>
                <a:cs typeface="Times New Roman" panose="02020603050405020304" pitchFamily="18" charset="0"/>
              </a:rPr>
              <a:t>c;</a:t>
            </a:r>
          </a:p>
          <a:p>
            <a:pPr>
              <a:spcBef>
                <a:spcPct val="0"/>
              </a:spcBef>
            </a:pPr>
            <a:r>
              <a:rPr kumimoji="0" lang="en-US" altLang="zh-CN" dirty="0">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c =</a:t>
            </a:r>
            <a:r>
              <a:rPr kumimoji="0" lang="en-US" altLang="zh-CN" dirty="0" err="1">
                <a:latin typeface="Times New Roman" panose="02020603050405020304" pitchFamily="18" charset="0"/>
                <a:ea typeface="华文楷体" panose="02010600040101010101" pitchFamily="2" charset="-122"/>
                <a:cs typeface="Times New Roman" panose="02020603050405020304" pitchFamily="18" charset="0"/>
              </a:rPr>
              <a:t>a+b</a:t>
            </a:r>
            <a:r>
              <a:rPr kumimoji="0" lang="en-US" altLang="zh-CN" dirty="0">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dirty="0" smtClean="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//c</a:t>
            </a:r>
            <a:r>
              <a:rPr kumimoji="0" lang="zh-CN" altLang="en-US"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在此范围内</a:t>
            </a:r>
            <a:r>
              <a:rPr kumimoji="0" lang="zh-CN" altLang="en-US" dirty="0" smtClean="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有效</a:t>
            </a:r>
            <a:endParaRPr kumimoji="0" lang="zh-CN" altLang="en-US"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endParaRPr>
          </a:p>
          <a:p>
            <a:pPr>
              <a:spcBef>
                <a:spcPct val="0"/>
              </a:spcBef>
            </a:pPr>
            <a:r>
              <a:rPr kumimoji="0" lang="zh-CN" altLang="en-US" dirty="0">
                <a:latin typeface="Times New Roman" panose="02020603050405020304" pitchFamily="18" charset="0"/>
                <a:ea typeface="华文楷体" panose="02010600040101010101" pitchFamily="2" charset="-122"/>
                <a:cs typeface="Times New Roman" panose="02020603050405020304" pitchFamily="18" charset="0"/>
              </a:rPr>
              <a:t> </a:t>
            </a:r>
            <a:r>
              <a:rPr kumimoji="0" lang="zh-CN" altLang="en-US" dirty="0" smtClean="0">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a:t>
            </a:r>
            <a:endParaRPr kumimoji="0"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a:spcBef>
                <a:spcPct val="0"/>
              </a:spcBef>
            </a:pPr>
            <a:r>
              <a:rPr kumimoji="0" lang="en-US" altLang="zh-CN" dirty="0">
                <a:latin typeface="Times New Roman" panose="02020603050405020304" pitchFamily="18" charset="0"/>
                <a:ea typeface="华文楷体" panose="02010600040101010101" pitchFamily="2" charset="-122"/>
                <a:cs typeface="Times New Roman" panose="02020603050405020304" pitchFamily="18" charset="0"/>
              </a:rPr>
              <a:t>        }</a:t>
            </a:r>
          </a:p>
          <a:p>
            <a:pPr>
              <a:spcBef>
                <a:spcPct val="0"/>
              </a:spcBef>
            </a:pP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a:t>
            </a:r>
            <a:endParaRPr kumimoji="0"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a:spcBef>
                <a:spcPct val="0"/>
              </a:spcBef>
            </a:pPr>
            <a:r>
              <a:rPr kumimoji="0" lang="en-US" altLang="zh-CN"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2" name="线形标注 2 11"/>
          <p:cNvSpPr/>
          <p:nvPr/>
        </p:nvSpPr>
        <p:spPr>
          <a:xfrm>
            <a:off x="6434224" y="3105905"/>
            <a:ext cx="2530264" cy="1331207"/>
          </a:xfrm>
          <a:prstGeom prst="borderCallout2">
            <a:avLst>
              <a:gd name="adj1" fmla="val 46254"/>
              <a:gd name="adj2" fmla="val -1177"/>
              <a:gd name="adj3" fmla="val 46709"/>
              <a:gd name="adj4" fmla="val -24574"/>
              <a:gd name="adj5" fmla="val 109037"/>
              <a:gd name="adj6" fmla="val -74371"/>
            </a:avLst>
          </a:prstGeom>
          <a:solidFill>
            <a:schemeClr val="accent5">
              <a:lumMod val="90000"/>
              <a:alpha val="50000"/>
            </a:schemeClr>
          </a:solidFill>
          <a:ln w="19050">
            <a:solidFill>
              <a:srgbClr val="004181"/>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spcBef>
                <a:spcPct val="5000"/>
              </a:spcBef>
              <a:buFontTx/>
              <a:buNone/>
            </a:pPr>
            <a:r>
              <a:rPr lang="zh-CN" altLang="en-US" sz="2400" b="1" dirty="0" smtClean="0">
                <a:solidFill>
                  <a:schemeClr val="tx1"/>
                </a:solidFill>
                <a:latin typeface="华文楷体" panose="02010600040101010101" pitchFamily="2" charset="-122"/>
                <a:ea typeface="华文楷体" panose="02010600040101010101" pitchFamily="2" charset="-122"/>
              </a:rPr>
              <a:t>降低程序可读性。</a:t>
            </a:r>
            <a:endParaRPr lang="en-US" altLang="zh-CN" sz="2400" b="1" dirty="0" smtClean="0">
              <a:solidFill>
                <a:schemeClr val="tx1"/>
              </a:solidFill>
              <a:latin typeface="华文楷体" panose="02010600040101010101" pitchFamily="2" charset="-122"/>
              <a:ea typeface="华文楷体" panose="02010600040101010101" pitchFamily="2" charset="-122"/>
            </a:endParaRPr>
          </a:p>
          <a:p>
            <a:pPr>
              <a:lnSpc>
                <a:spcPct val="120000"/>
              </a:lnSpc>
              <a:spcBef>
                <a:spcPct val="5000"/>
              </a:spcBef>
              <a:buFontTx/>
              <a:buNone/>
            </a:pPr>
            <a:r>
              <a:rPr lang="zh-CN" altLang="en-US" sz="2400" b="1" dirty="0" smtClean="0">
                <a:solidFill>
                  <a:schemeClr val="tx1"/>
                </a:solidFill>
                <a:latin typeface="华文楷体" panose="02010600040101010101" pitchFamily="2" charset="-122"/>
                <a:ea typeface="华文楷体" panose="02010600040101010101" pitchFamily="2" charset="-122"/>
              </a:rPr>
              <a:t>强烈不推荐使用。 </a:t>
            </a:r>
            <a:endParaRPr lang="zh-CN" altLang="en-US" sz="2400" b="1" dirty="0">
              <a:solidFill>
                <a:schemeClr val="tx1"/>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822400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变量的作用域</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8</a:t>
            </a:fld>
            <a:endParaRPr lang="en-US" altLang="zh-CN"/>
          </a:p>
        </p:txBody>
      </p:sp>
      <p:sp>
        <p:nvSpPr>
          <p:cNvPr id="7" name="矩形 6"/>
          <p:cNvSpPr/>
          <p:nvPr/>
        </p:nvSpPr>
        <p:spPr>
          <a:xfrm>
            <a:off x="446196" y="1720910"/>
            <a:ext cx="7942228" cy="4616648"/>
          </a:xfrm>
          <a:prstGeom prst="rect">
            <a:avLst/>
          </a:prstGeom>
        </p:spPr>
        <p:txBody>
          <a:bodyPr wrap="square">
            <a:spAutoFit/>
          </a:bodyPr>
          <a:lstStyle/>
          <a:p>
            <a:pPr>
              <a:lnSpc>
                <a:spcPct val="150000"/>
              </a:lnSpc>
              <a:defRPr/>
            </a:pPr>
            <a:r>
              <a:rPr lang="zh-CN" altLang="en-US" sz="2800" b="1" dirty="0">
                <a:latin typeface="华文楷体" panose="02010600040101010101" pitchFamily="2" charset="-122"/>
                <a:ea typeface="华文楷体" panose="02010600040101010101" pitchFamily="2" charset="-122"/>
              </a:rPr>
              <a:t>全局</a:t>
            </a:r>
            <a:r>
              <a:rPr lang="zh-CN" altLang="en-US" sz="2800" b="1" dirty="0" smtClean="0">
                <a:latin typeface="华文楷体" panose="02010600040101010101" pitchFamily="2" charset="-122"/>
                <a:ea typeface="华文楷体" panose="02010600040101010101" pitchFamily="2" charset="-122"/>
              </a:rPr>
              <a:t>变量</a:t>
            </a:r>
            <a:endParaRPr lang="en-US" altLang="zh-CN" sz="2800" b="1" dirty="0" smtClean="0">
              <a:latin typeface="华文楷体" panose="02010600040101010101" pitchFamily="2" charset="-122"/>
              <a:ea typeface="华文楷体" panose="02010600040101010101" pitchFamily="2" charset="-122"/>
            </a:endParaRPr>
          </a:p>
          <a:p>
            <a:pPr>
              <a:lnSpc>
                <a:spcPct val="150000"/>
              </a:lnSpc>
            </a:pPr>
            <a:r>
              <a:rPr lang="zh-CN" altLang="en-US" sz="2800" dirty="0" smtClean="0">
                <a:latin typeface="华文楷体" panose="02010600040101010101" pitchFamily="2" charset="-122"/>
                <a:ea typeface="华文楷体" panose="02010600040101010101" pitchFamily="2" charset="-122"/>
              </a:rPr>
              <a:t>        在</a:t>
            </a:r>
            <a:r>
              <a:rPr lang="zh-CN" altLang="en-US" sz="2800" dirty="0">
                <a:latin typeface="华文楷体" panose="02010600040101010101" pitchFamily="2" charset="-122"/>
                <a:ea typeface="华文楷体" panose="02010600040101010101" pitchFamily="2" charset="-122"/>
              </a:rPr>
              <a:t>函数内定义的变量是</a:t>
            </a:r>
            <a:r>
              <a:rPr lang="zh-CN" altLang="en-US" sz="2800" dirty="0" smtClean="0">
                <a:latin typeface="华文楷体" panose="02010600040101010101" pitchFamily="2" charset="-122"/>
                <a:ea typeface="华文楷体" panose="02010600040101010101" pitchFamily="2" charset="-122"/>
              </a:rPr>
              <a:t>局部变量，而</a:t>
            </a:r>
            <a:r>
              <a:rPr lang="zh-CN" altLang="en-US" sz="2800" dirty="0">
                <a:latin typeface="华文楷体" panose="02010600040101010101" pitchFamily="2" charset="-122"/>
                <a:ea typeface="华文楷体" panose="02010600040101010101" pitchFamily="2" charset="-122"/>
              </a:rPr>
              <a:t>在函数之外定义的变量称为外部</a:t>
            </a:r>
            <a:r>
              <a:rPr lang="zh-CN" altLang="en-US" sz="2800" dirty="0" smtClean="0">
                <a:latin typeface="华文楷体" panose="02010600040101010101" pitchFamily="2" charset="-122"/>
                <a:ea typeface="华文楷体" panose="02010600040101010101" pitchFamily="2" charset="-122"/>
              </a:rPr>
              <a:t>变量，外部</a:t>
            </a:r>
            <a:r>
              <a:rPr lang="zh-CN" altLang="en-US" sz="2800" dirty="0">
                <a:latin typeface="华文楷体" panose="02010600040101010101" pitchFamily="2" charset="-122"/>
                <a:ea typeface="华文楷体" panose="02010600040101010101" pitchFamily="2" charset="-122"/>
              </a:rPr>
              <a:t>变量是全局变量</a:t>
            </a:r>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也称全程变量</a:t>
            </a:r>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。全局变量可以为本文件中其他函数所共用。</a:t>
            </a:r>
            <a:r>
              <a:rPr lang="zh-CN" altLang="en-US" sz="2800" dirty="0">
                <a:solidFill>
                  <a:srgbClr val="0000FF"/>
                </a:solidFill>
                <a:latin typeface="华文楷体" panose="02010600040101010101" pitchFamily="2" charset="-122"/>
                <a:ea typeface="华文楷体" panose="02010600040101010101" pitchFamily="2" charset="-122"/>
              </a:rPr>
              <a:t>它的有效范围为从定义变量的位置开始到本源文件结束。 </a:t>
            </a:r>
          </a:p>
          <a:p>
            <a:pPr>
              <a:lnSpc>
                <a:spcPct val="150000"/>
              </a:lnSpc>
            </a:pPr>
            <a:r>
              <a:rPr lang="zh-CN" altLang="en-US" sz="2800" dirty="0" smtClean="0">
                <a:latin typeface="华文楷体" panose="02010600040101010101" pitchFamily="2" charset="-122"/>
                <a:ea typeface="华文楷体" panose="02010600040101010101" pitchFamily="2" charset="-122"/>
              </a:rPr>
              <a:t> </a:t>
            </a:r>
            <a:endParaRPr lang="zh-CN" altLang="en-US" sz="28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327173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randombar(horizontal)">
                                      <p:cBhvr>
                                        <p:cTn id="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变量的作用域</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9</a:t>
            </a:fld>
            <a:endParaRPr lang="en-US" altLang="zh-CN"/>
          </a:p>
        </p:txBody>
      </p:sp>
      <p:sp>
        <p:nvSpPr>
          <p:cNvPr id="8" name="矩形 7"/>
          <p:cNvSpPr/>
          <p:nvPr/>
        </p:nvSpPr>
        <p:spPr>
          <a:xfrm>
            <a:off x="446196" y="1720910"/>
            <a:ext cx="7942228" cy="677108"/>
          </a:xfrm>
          <a:prstGeom prst="rect">
            <a:avLst/>
          </a:prstGeom>
        </p:spPr>
        <p:txBody>
          <a:bodyPr wrap="square">
            <a:spAutoFit/>
          </a:bodyPr>
          <a:lstStyle/>
          <a:p>
            <a:pPr>
              <a:lnSpc>
                <a:spcPct val="150000"/>
              </a:lnSpc>
              <a:defRPr/>
            </a:pPr>
            <a:r>
              <a:rPr lang="zh-CN" altLang="en-US" sz="2800" b="1" dirty="0">
                <a:latin typeface="华文楷体" panose="02010600040101010101" pitchFamily="2" charset="-122"/>
                <a:ea typeface="华文楷体" panose="02010600040101010101" pitchFamily="2" charset="-122"/>
              </a:rPr>
              <a:t>全局</a:t>
            </a:r>
            <a:r>
              <a:rPr lang="zh-CN" altLang="en-US" sz="2800" b="1" dirty="0" smtClean="0">
                <a:latin typeface="华文楷体" panose="02010600040101010101" pitchFamily="2" charset="-122"/>
                <a:ea typeface="华文楷体" panose="02010600040101010101" pitchFamily="2" charset="-122"/>
              </a:rPr>
              <a:t>变量</a:t>
            </a:r>
            <a:endParaRPr lang="en-US" altLang="zh-CN" sz="2800" b="1" dirty="0" smtClean="0">
              <a:latin typeface="华文楷体" panose="02010600040101010101" pitchFamily="2" charset="-122"/>
              <a:ea typeface="华文楷体" panose="02010600040101010101" pitchFamily="2" charset="-122"/>
            </a:endParaRPr>
          </a:p>
        </p:txBody>
      </p:sp>
      <p:sp>
        <p:nvSpPr>
          <p:cNvPr id="9" name="Text Box 4"/>
          <p:cNvSpPr txBox="1">
            <a:spLocks noChangeArrowheads="1"/>
          </p:cNvSpPr>
          <p:nvPr/>
        </p:nvSpPr>
        <p:spPr bwMode="auto">
          <a:xfrm>
            <a:off x="609518" y="2530125"/>
            <a:ext cx="7942228" cy="4237659"/>
          </a:xfrm>
          <a:prstGeom prst="rect">
            <a:avLst/>
          </a:prstGeom>
          <a:solidFill>
            <a:schemeClr val="accent5">
              <a:lumMod val="90000"/>
              <a:alpha val="50000"/>
            </a:schemeClr>
          </a:solidFill>
          <a:ln w="19050">
            <a:solidFill>
              <a:srgbClr val="004181"/>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spcBef>
                <a:spcPct val="50000"/>
              </a:spcBef>
              <a:defRPr kumimoji="1" sz="2400" b="1">
                <a:solidFill>
                  <a:schemeClr val="tx1"/>
                </a:solidFill>
              </a:defRPr>
            </a:lvl1pPr>
          </a:lstStyle>
          <a:p>
            <a:pPr>
              <a:spcBef>
                <a:spcPts val="0"/>
              </a:spcBef>
              <a:spcAft>
                <a:spcPts val="0"/>
              </a:spcAft>
            </a:pPr>
            <a:r>
              <a:rPr lang="fr-FR" altLang="zh-CN"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int p=1,q=5;                </a:t>
            </a:r>
            <a:r>
              <a:rPr lang="fr-FR" altLang="zh-CN" sz="2000" dirty="0">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 </a:t>
            </a:r>
            <a:r>
              <a:rPr lang="zh-CN" altLang="en-US" sz="2000" dirty="0">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外部变量 *</a:t>
            </a:r>
            <a:r>
              <a:rPr lang="en-US" altLang="zh-CN" sz="2000" dirty="0">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a:t>
            </a:r>
          </a:p>
          <a:p>
            <a:pPr>
              <a:spcBef>
                <a:spcPts val="0"/>
              </a:spcBef>
              <a:spcAft>
                <a:spcPts val="0"/>
              </a:spcAft>
            </a:pPr>
            <a:r>
              <a:rPr lang="fr-FR" altLang="zh-CN"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float f1(int a)            </a:t>
            </a:r>
            <a:r>
              <a:rPr lang="fr-FR" altLang="zh-CN" sz="2000" dirty="0">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 </a:t>
            </a:r>
            <a:r>
              <a:rPr lang="zh-CN" altLang="en-US" sz="2000" dirty="0">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定义函数</a:t>
            </a:r>
            <a:r>
              <a:rPr lang="fr-FR" altLang="zh-CN" sz="2000" dirty="0">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f1 */</a:t>
            </a:r>
          </a:p>
          <a:p>
            <a:pPr>
              <a:spcBef>
                <a:spcPts val="0"/>
              </a:spcBef>
              <a:spcAft>
                <a:spcPts val="0"/>
              </a:spcAft>
            </a:pPr>
            <a:r>
              <a:rPr lang="fr-FR" altLang="zh-CN" sz="20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   int </a:t>
            </a:r>
            <a:r>
              <a:rPr lang="fr-FR" altLang="zh-CN"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b,c;</a:t>
            </a:r>
          </a:p>
          <a:p>
            <a:pPr>
              <a:spcBef>
                <a:spcPts val="0"/>
              </a:spcBef>
              <a:spcAft>
                <a:spcPts val="0"/>
              </a:spcAft>
            </a:pPr>
            <a:r>
              <a:rPr lang="fr-FR" altLang="zh-CN" sz="20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     …</a:t>
            </a:r>
            <a:endParaRPr lang="fr-FR" altLang="zh-CN"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a:p>
            <a:pPr>
              <a:spcBef>
                <a:spcPts val="0"/>
              </a:spcBef>
              <a:spcAft>
                <a:spcPts val="0"/>
              </a:spcAft>
            </a:pPr>
            <a:r>
              <a:rPr lang="fr-FR" altLang="zh-CN"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a:t>
            </a:r>
          </a:p>
          <a:p>
            <a:pPr>
              <a:spcBef>
                <a:spcPts val="0"/>
              </a:spcBef>
              <a:spcAft>
                <a:spcPts val="0"/>
              </a:spcAft>
            </a:pPr>
            <a:r>
              <a:rPr lang="fr-FR" altLang="zh-CN"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char c1,c2;                 </a:t>
            </a:r>
            <a:r>
              <a:rPr lang="fr-FR" altLang="zh-CN" sz="2000" dirty="0">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 </a:t>
            </a:r>
            <a:r>
              <a:rPr lang="zh-CN" altLang="en-US" sz="2000" dirty="0">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外部变量*</a:t>
            </a:r>
            <a:r>
              <a:rPr lang="en-US" altLang="zh-CN" sz="2000" dirty="0">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a:t>
            </a:r>
          </a:p>
          <a:p>
            <a:pPr>
              <a:spcBef>
                <a:spcPts val="0"/>
              </a:spcBef>
              <a:spcAft>
                <a:spcPts val="0"/>
              </a:spcAft>
            </a:pPr>
            <a:r>
              <a:rPr lang="fr-FR" altLang="zh-CN"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char f2 (int x, int y)      </a:t>
            </a:r>
            <a:r>
              <a:rPr lang="fr-FR" altLang="zh-CN" sz="2000" dirty="0">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 </a:t>
            </a:r>
            <a:r>
              <a:rPr lang="zh-CN" altLang="en-US" sz="2000" dirty="0">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定义函数</a:t>
            </a:r>
            <a:r>
              <a:rPr lang="fr-FR" altLang="zh-CN" sz="2000" dirty="0">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f2 */</a:t>
            </a:r>
          </a:p>
          <a:p>
            <a:pPr>
              <a:spcBef>
                <a:spcPts val="0"/>
              </a:spcBef>
              <a:spcAft>
                <a:spcPts val="0"/>
              </a:spcAft>
            </a:pPr>
            <a:r>
              <a:rPr lang="fr-FR" altLang="zh-CN" sz="20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    int </a:t>
            </a:r>
            <a:r>
              <a:rPr lang="fr-FR" altLang="zh-CN"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i,j; </a:t>
            </a:r>
            <a:endParaRPr lang="fr-FR" altLang="zh-CN" sz="20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a:p>
            <a:pPr>
              <a:spcBef>
                <a:spcPts val="0"/>
              </a:spcBef>
              <a:spcAft>
                <a:spcPts val="0"/>
              </a:spcAft>
            </a:pPr>
            <a:r>
              <a:rPr lang="fr-FR" altLang="zh-CN"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 </a:t>
            </a:r>
            <a:r>
              <a:rPr lang="fr-FR" altLang="zh-CN" sz="20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      </a:t>
            </a:r>
            <a:r>
              <a:rPr lang="en-US" altLang="zh-CN" sz="20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a:t>
            </a:r>
          </a:p>
          <a:p>
            <a:pPr>
              <a:spcBef>
                <a:spcPts val="0"/>
              </a:spcBef>
              <a:spcAft>
                <a:spcPts val="0"/>
              </a:spcAft>
            </a:pPr>
            <a:r>
              <a:rPr lang="en-US" altLang="zh-CN" sz="20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a:p>
            <a:pPr>
              <a:spcBef>
                <a:spcPts val="0"/>
              </a:spcBef>
              <a:spcAft>
                <a:spcPts val="0"/>
              </a:spcAft>
            </a:pPr>
            <a:r>
              <a:rPr lang="fr-FR" altLang="zh-CN"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void main ( )               </a:t>
            </a:r>
            <a:r>
              <a:rPr lang="fr-FR" altLang="zh-CN" sz="2000" dirty="0">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dirty="0">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主函数*</a:t>
            </a:r>
            <a:r>
              <a:rPr lang="en-US" altLang="zh-CN" sz="2000" dirty="0">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a:t>
            </a:r>
          </a:p>
          <a:p>
            <a:pPr>
              <a:spcBef>
                <a:spcPts val="0"/>
              </a:spcBef>
              <a:spcAft>
                <a:spcPts val="0"/>
              </a:spcAft>
            </a:pPr>
            <a:r>
              <a:rPr lang="en-US" altLang="zh-CN"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a:t>
            </a:r>
            <a:r>
              <a:rPr lang="fr-FR" altLang="zh-CN"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int m,n;</a:t>
            </a:r>
          </a:p>
          <a:p>
            <a:pPr>
              <a:spcBef>
                <a:spcPts val="0"/>
              </a:spcBef>
              <a:spcAft>
                <a:spcPts val="0"/>
              </a:spcAft>
            </a:pPr>
            <a:r>
              <a:rPr lang="fr-FR" altLang="zh-CN"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a:t>
            </a:r>
          </a:p>
          <a:p>
            <a:pPr>
              <a:spcBef>
                <a:spcPts val="0"/>
              </a:spcBef>
              <a:spcAft>
                <a:spcPts val="0"/>
              </a:spcAft>
            </a:pPr>
            <a:r>
              <a:rPr lang="fr-FR" altLang="zh-CN"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 </a:t>
            </a:r>
            <a:endParaRPr lang="zh-CN" altLang="zh-CN" sz="2000" dirty="0">
              <a:latin typeface="华文楷体" panose="02010600040101010101" pitchFamily="2" charset="-122"/>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54793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5356</TotalTime>
  <Words>3534</Words>
  <Application>Microsoft Office PowerPoint</Application>
  <PresentationFormat>全屏显示(4:3)</PresentationFormat>
  <Paragraphs>470</Paragraphs>
  <Slides>46</Slides>
  <Notes>43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46</vt:i4>
      </vt:variant>
    </vt:vector>
  </HeadingPairs>
  <TitlesOfParts>
    <vt:vector size="54" baseType="lpstr">
      <vt:lpstr>等线</vt:lpstr>
      <vt:lpstr>华文行楷</vt:lpstr>
      <vt:lpstr>华文楷体</vt:lpstr>
      <vt:lpstr>楷体_GB2312</vt:lpstr>
      <vt:lpstr>宋体</vt:lpstr>
      <vt:lpstr>Arial</vt:lpstr>
      <vt:lpstr>Times New Roman</vt:lpstr>
      <vt:lpstr>默认设计模板</vt:lpstr>
      <vt:lpstr>高级语言程序设计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荣 生辉</cp:lastModifiedBy>
  <cp:revision>408</cp:revision>
  <dcterms:created xsi:type="dcterms:W3CDTF">2014-03-21T03:02:44Z</dcterms:created>
  <dcterms:modified xsi:type="dcterms:W3CDTF">2018-10-30T06:07:19Z</dcterms:modified>
</cp:coreProperties>
</file>