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1056" r:id="rId3"/>
    <p:sldId id="1010" r:id="rId4"/>
    <p:sldId id="1011" r:id="rId5"/>
    <p:sldId id="1012" r:id="rId6"/>
    <p:sldId id="1014" r:id="rId7"/>
    <p:sldId id="1023" r:id="rId8"/>
    <p:sldId id="1024" r:id="rId9"/>
    <p:sldId id="1025" r:id="rId10"/>
    <p:sldId id="1026" r:id="rId11"/>
    <p:sldId id="1027" r:id="rId12"/>
    <p:sldId id="1028" r:id="rId13"/>
    <p:sldId id="1029" r:id="rId14"/>
    <p:sldId id="1030" r:id="rId15"/>
    <p:sldId id="1031" r:id="rId16"/>
    <p:sldId id="1057" r:id="rId17"/>
    <p:sldId id="1047" r:id="rId18"/>
    <p:sldId id="1048" r:id="rId19"/>
    <p:sldId id="1049" r:id="rId20"/>
    <p:sldId id="1050" r:id="rId21"/>
    <p:sldId id="1051" r:id="rId22"/>
    <p:sldId id="1052" r:id="rId23"/>
    <p:sldId id="1053" r:id="rId24"/>
    <p:sldId id="1061" r:id="rId25"/>
    <p:sldId id="1058" r:id="rId26"/>
    <p:sldId id="1059" r:id="rId27"/>
    <p:sldId id="1062" r:id="rId28"/>
    <p:sldId id="1060" r:id="rId29"/>
    <p:sldId id="1081" r:id="rId30"/>
    <p:sldId id="1083" r:id="rId31"/>
    <p:sldId id="1082" r:id="rId32"/>
    <p:sldId id="1084" r:id="rId33"/>
    <p:sldId id="1085" r:id="rId34"/>
    <p:sldId id="1086" r:id="rId35"/>
    <p:sldId id="1087" r:id="rId36"/>
    <p:sldId id="1088" r:id="rId37"/>
    <p:sldId id="1089" r:id="rId38"/>
    <p:sldId id="1090" r:id="rId39"/>
    <p:sldId id="1091" r:id="rId40"/>
    <p:sldId id="1092" r:id="rId41"/>
    <p:sldId id="1093" r:id="rId42"/>
    <p:sldId id="1094" r:id="rId4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  <a:srgbClr val="004181"/>
    <a:srgbClr val="2B36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0" autoAdjust="0"/>
    <p:restoredTop sz="94042" autoAdjust="0"/>
  </p:normalViewPr>
  <p:slideViewPr>
    <p:cSldViewPr>
      <p:cViewPr varScale="1">
        <p:scale>
          <a:sx n="104" d="100"/>
          <a:sy n="104" d="100"/>
        </p:scale>
        <p:origin x="208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16854D-EEAC-4D45-B766-884B951AB701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879F8-41F2-4626-BB9A-829AFF3355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001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1055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2279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28769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3769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16639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96104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81379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56015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32450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65102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6267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40169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55578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12851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57065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05319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79327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1080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91828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40774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19417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251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67761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80833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37349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7145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764340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4187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39520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056347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249513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306521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9683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733583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4355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2159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974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03640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9466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8626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007320-FDA7-4C22-B409-F290B834D43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85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880C0E-052C-4C27-ACAC-E7C4523AC7B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4286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DC5966-CC58-401F-8DC3-1FE22732886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9151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C957E8-67D0-4D6B-9E2E-E0F6059B356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206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E4FB57-19BA-441F-B387-626DD8F6863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3327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253A62-BFC4-4DB8-8D18-4C129CA149D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3219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8F6BBA-95E0-49AB-986F-884ABFCC9D1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175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BD7AC9-4311-4E32-BE6A-FBFE6BF205E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628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B25585-14F4-4E38-99C9-6C294832507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842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AC0745-6F09-4C3C-A6F3-C1609F75ACF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2730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18F1D4-8253-459A-B4E7-0A26879DCA2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6439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08AE309-E964-4E7F-9122-C2A315CB72F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.jpeg"/><Relationship Id="rId4" Type="http://schemas.openxmlformats.org/officeDocument/2006/relationships/image" Target="../media/image3.png"/><Relationship Id="rId9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.jpe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.jpe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4.emf"/><Relationship Id="rId5" Type="http://schemas.openxmlformats.org/officeDocument/2006/relationships/image" Target="../media/image1.jpeg"/><Relationship Id="rId10" Type="http://schemas.openxmlformats.org/officeDocument/2006/relationships/oleObject" Target="../embeddings/oleObject11.bin"/><Relationship Id="rId4" Type="http://schemas.openxmlformats.org/officeDocument/2006/relationships/image" Target="../media/image3.png"/><Relationship Id="rId9" Type="http://schemas.openxmlformats.org/officeDocument/2006/relationships/image" Target="../media/image13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7.emf"/><Relationship Id="rId5" Type="http://schemas.openxmlformats.org/officeDocument/2006/relationships/image" Target="../media/image1.jpeg"/><Relationship Id="rId10" Type="http://schemas.openxmlformats.org/officeDocument/2006/relationships/oleObject" Target="../embeddings/oleObject14.bin"/><Relationship Id="rId4" Type="http://schemas.openxmlformats.org/officeDocument/2006/relationships/image" Target="../media/image3.png"/><Relationship Id="rId9" Type="http://schemas.openxmlformats.org/officeDocument/2006/relationships/image" Target="../media/image1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.jpeg"/><Relationship Id="rId4" Type="http://schemas.openxmlformats.org/officeDocument/2006/relationships/image" Target="../media/image3.png"/><Relationship Id="rId9" Type="http://schemas.openxmlformats.org/officeDocument/2006/relationships/image" Target="../media/image19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3.png"/><Relationship Id="rId7" Type="http://schemas.openxmlformats.org/officeDocument/2006/relationships/image" Target="../media/image2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.jpeg"/><Relationship Id="rId9" Type="http://schemas.openxmlformats.org/officeDocument/2006/relationships/image" Target="../media/image2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gif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jpe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8.emf"/><Relationship Id="rId5" Type="http://schemas.openxmlformats.org/officeDocument/2006/relationships/image" Target="../media/image1.jpeg"/><Relationship Id="rId10" Type="http://schemas.openxmlformats.org/officeDocument/2006/relationships/oleObject" Target="../embeddings/oleObject5.bin"/><Relationship Id="rId4" Type="http://schemas.openxmlformats.org/officeDocument/2006/relationships/image" Target="../media/image3.png"/><Relationship Id="rId9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9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2492896"/>
            <a:ext cx="7632700" cy="1470025"/>
          </a:xfrm>
        </p:spPr>
        <p:txBody>
          <a:bodyPr anchor="ctr"/>
          <a:lstStyle/>
          <a:p>
            <a:r>
              <a:rPr lang="zh-CN" altLang="en-US" sz="5400" b="1" dirty="0" smtClean="0">
                <a:solidFill>
                  <a:srgbClr val="2B367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高级语言程序设计</a:t>
            </a:r>
            <a:endParaRPr lang="zh-CN" altLang="zh-CN" sz="5400" dirty="0">
              <a:solidFill>
                <a:srgbClr val="2B367F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971294" y="5229200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主讲人：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荣生辉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04664"/>
            <a:ext cx="3523793" cy="87180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982369" y="4011285"/>
            <a:ext cx="19287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B367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—— 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B367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函数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2B367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7320-FDA7-4C22-B409-F290B834D433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5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函数的嵌套调用 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函数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9C957E8-67D0-4D6B-9E2E-E0F6059B356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7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5292725" y="981075"/>
          <a:ext cx="2619375" cy="540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0" name="Visio" r:id="rId6" imgW="1762658" imgH="3634435" progId="Visio.Drawing.11">
                  <p:embed/>
                </p:oleObj>
              </mc:Choice>
              <mc:Fallback>
                <p:oleObj name="Visio" r:id="rId6" imgW="1762658" imgH="3634435" progId="Visio.Drawing.11">
                  <p:embed/>
                  <p:pic>
                    <p:nvPicPr>
                      <p:cNvPr id="4096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981075"/>
                        <a:ext cx="2619375" cy="540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8692981"/>
              </p:ext>
            </p:extLst>
          </p:nvPr>
        </p:nvGraphicFramePr>
        <p:xfrm>
          <a:off x="619626" y="2420888"/>
          <a:ext cx="3906465" cy="2895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1" name="Visio" r:id="rId8" imgW="2227478" imgH="1651711" progId="Visio.Drawing.11">
                  <p:embed/>
                </p:oleObj>
              </mc:Choice>
              <mc:Fallback>
                <p:oleObj name="Visio" r:id="rId8" imgW="2227478" imgH="1651711" progId="Visio.Drawing.11">
                  <p:embed/>
                  <p:pic>
                    <p:nvPicPr>
                      <p:cNvPr id="312353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626" y="2420888"/>
                        <a:ext cx="3906465" cy="28952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614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5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函数的嵌套调用 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函数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9C957E8-67D0-4D6B-9E2E-E0F6059B356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76071" y="1672379"/>
            <a:ext cx="8310729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为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方便，引入一个术语：“</a:t>
            </a:r>
            <a:r>
              <a:rPr lang="zh-CN" altLang="en-US" sz="24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函数的活动记录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”。函数的活动记录是一段在</a:t>
            </a:r>
            <a:r>
              <a:rPr lang="zh-CN" altLang="en-US" sz="24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栈区分配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的连续的内存存储区，用以存放函数一次执行所需的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数据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开辟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新的运行环境即指在栈区的</a:t>
            </a:r>
            <a:r>
              <a:rPr lang="zh-CN" altLang="en-US" sz="24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栈顶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创建一个函数活动记录。释放本函数的运行环境即指从栈顶将活动记录释放。</a:t>
            </a:r>
          </a:p>
        </p:txBody>
      </p:sp>
      <p:graphicFrame>
        <p:nvGraphicFramePr>
          <p:cNvPr id="15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11781192"/>
              </p:ext>
            </p:extLst>
          </p:nvPr>
        </p:nvGraphicFramePr>
        <p:xfrm>
          <a:off x="4707285" y="3896514"/>
          <a:ext cx="3240087" cy="304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9" name="Visio" r:id="rId6" imgW="2088794" imgH="2299106" progId="Visio.Drawing.11">
                  <p:embed/>
                </p:oleObj>
              </mc:Choice>
              <mc:Fallback>
                <p:oleObj name="Visio" r:id="rId6" imgW="2088794" imgH="2299106" progId="Visio.Drawing.11">
                  <p:embed/>
                  <p:pic>
                    <p:nvPicPr>
                      <p:cNvPr id="4198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7285" y="3896514"/>
                        <a:ext cx="3240087" cy="304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AutoShape 8"/>
          <p:cNvSpPr>
            <a:spLocks/>
          </p:cNvSpPr>
          <p:nvPr/>
        </p:nvSpPr>
        <p:spPr bwMode="auto">
          <a:xfrm>
            <a:off x="4780310" y="4417214"/>
            <a:ext cx="142875" cy="936625"/>
          </a:xfrm>
          <a:prstGeom prst="leftBrace">
            <a:avLst>
              <a:gd name="adj1" fmla="val 54630"/>
              <a:gd name="adj2" fmla="val 50000"/>
            </a:avLst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20000"/>
              </a:spcBef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2764185" y="4568026"/>
            <a:ext cx="20875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90000"/>
              </a:lnSpc>
              <a:spcBef>
                <a:spcPct val="20000"/>
              </a:spcBef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>
                <a:latin typeface="华文楷体" panose="02010600040101010101" pitchFamily="2" charset="-122"/>
                <a:ea typeface="华文楷体" panose="02010600040101010101" pitchFamily="2" charset="-122"/>
              </a:rPr>
              <a:t>     被调用函数中的数据</a:t>
            </a:r>
          </a:p>
        </p:txBody>
      </p:sp>
      <p:sp>
        <p:nvSpPr>
          <p:cNvPr id="18" name="AutoShape 10"/>
          <p:cNvSpPr>
            <a:spLocks/>
          </p:cNvSpPr>
          <p:nvPr/>
        </p:nvSpPr>
        <p:spPr bwMode="auto">
          <a:xfrm>
            <a:off x="4780310" y="5453851"/>
            <a:ext cx="142875" cy="936625"/>
          </a:xfrm>
          <a:prstGeom prst="leftBrace">
            <a:avLst>
              <a:gd name="adj1" fmla="val 54630"/>
              <a:gd name="adj2" fmla="val 50000"/>
            </a:avLst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20000"/>
              </a:spcBef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2762597" y="5474489"/>
            <a:ext cx="2087563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90000"/>
              </a:lnSpc>
              <a:spcBef>
                <a:spcPct val="20000"/>
              </a:spcBef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>
                <a:latin typeface="华文楷体" panose="02010600040101010101" pitchFamily="2" charset="-122"/>
                <a:ea typeface="华文楷体" panose="02010600040101010101" pitchFamily="2" charset="-122"/>
              </a:rPr>
              <a:t>    现场信息，用于调用结束能正确返回</a:t>
            </a:r>
          </a:p>
        </p:txBody>
      </p:sp>
    </p:spTree>
    <p:extLst>
      <p:ext uri="{BB962C8B-B14F-4D97-AF65-F5344CB8AC3E}">
        <p14:creationId xmlns:p14="http://schemas.microsoft.com/office/powerpoint/2010/main" val="128137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 animBg="1"/>
      <p:bldP spid="17" grpId="0"/>
      <p:bldP spid="18" grpId="0" animBg="1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5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函数的嵌套调用 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函数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9C957E8-67D0-4D6B-9E2E-E0F6059B356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2" name="Object 33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83726293"/>
              </p:ext>
            </p:extLst>
          </p:nvPr>
        </p:nvGraphicFramePr>
        <p:xfrm>
          <a:off x="755576" y="2276872"/>
          <a:ext cx="3311525" cy="245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2" name="Visio" r:id="rId6" imgW="2227478" imgH="1651711" progId="Visio.Drawing.11">
                  <p:embed/>
                </p:oleObj>
              </mc:Choice>
              <mc:Fallback>
                <p:oleObj name="Visio" r:id="rId6" imgW="2227478" imgH="1651711" progId="Visio.Drawing.11">
                  <p:embed/>
                  <p:pic>
                    <p:nvPicPr>
                      <p:cNvPr id="312353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276872"/>
                        <a:ext cx="3311525" cy="245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4694941" y="2132856"/>
            <a:ext cx="1584325" cy="3683000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noFill/>
          </a:ln>
          <a:effectLst/>
        </p:spPr>
        <p:txBody>
          <a:bodyPr>
            <a:spAutoFit/>
          </a:bodyPr>
          <a:lstStyle>
            <a:lvl1pPr marL="342900" indent="-342900">
              <a:lnSpc>
                <a:spcPct val="90000"/>
              </a:lnSpc>
              <a:spcBef>
                <a:spcPct val="20000"/>
              </a:spcBef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main()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dirty="0"/>
              <a:t>{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dirty="0"/>
              <a:t>     </a:t>
            </a:r>
            <a:r>
              <a:rPr lang="en-US" altLang="zh-CN" dirty="0">
                <a:latin typeface="宋体" panose="02010600030101010101" pitchFamily="2" charset="-122"/>
              </a:rPr>
              <a:t>…</a:t>
            </a:r>
            <a:endParaRPr lang="en-US" altLang="zh-CN" dirty="0"/>
          </a:p>
          <a:p>
            <a:pPr eaLnBrk="1" hangingPunct="1">
              <a:spcBef>
                <a:spcPct val="50000"/>
              </a:spcBef>
            </a:pPr>
            <a:r>
              <a:rPr lang="en-US" altLang="zh-CN" dirty="0"/>
              <a:t>     A(</a:t>
            </a:r>
            <a:r>
              <a:rPr lang="en-US" altLang="zh-CN" dirty="0">
                <a:latin typeface="宋体" panose="02010600030101010101" pitchFamily="2" charset="-122"/>
              </a:rPr>
              <a:t>…</a:t>
            </a:r>
            <a:r>
              <a:rPr lang="en-US" altLang="zh-CN" dirty="0"/>
              <a:t>);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dirty="0"/>
              <a:t>    </a:t>
            </a:r>
            <a:r>
              <a:rPr lang="en-US" altLang="zh-CN" dirty="0">
                <a:latin typeface="宋体" panose="02010600030101010101" pitchFamily="2" charset="-122"/>
              </a:rPr>
              <a:t>…</a:t>
            </a:r>
            <a:endParaRPr lang="en-US" altLang="zh-CN" dirty="0"/>
          </a:p>
          <a:p>
            <a:pPr eaLnBrk="1" hangingPunct="1">
              <a:spcBef>
                <a:spcPct val="50000"/>
              </a:spcBef>
            </a:pPr>
            <a:r>
              <a:rPr lang="en-US" altLang="zh-CN" dirty="0"/>
              <a:t>     B(</a:t>
            </a:r>
            <a:r>
              <a:rPr lang="en-US" altLang="zh-CN" dirty="0">
                <a:latin typeface="宋体" panose="02010600030101010101" pitchFamily="2" charset="-122"/>
              </a:rPr>
              <a:t>…</a:t>
            </a:r>
            <a:r>
              <a:rPr lang="en-US" altLang="zh-CN" dirty="0"/>
              <a:t>);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dirty="0"/>
              <a:t>     </a:t>
            </a:r>
            <a:r>
              <a:rPr lang="en-US" altLang="zh-CN" dirty="0">
                <a:latin typeface="宋体" panose="02010600030101010101" pitchFamily="2" charset="-122"/>
              </a:rPr>
              <a:t>…</a:t>
            </a:r>
            <a:endParaRPr lang="en-US" altLang="zh-CN" dirty="0"/>
          </a:p>
          <a:p>
            <a:pPr eaLnBrk="1" hangingPunct="1">
              <a:spcBef>
                <a:spcPct val="50000"/>
              </a:spcBef>
            </a:pPr>
            <a:r>
              <a:rPr lang="en-US" altLang="zh-CN" dirty="0"/>
              <a:t>}</a:t>
            </a:r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6827837" y="2602756"/>
            <a:ext cx="1584325" cy="2743200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noFill/>
          </a:ln>
          <a:effectLst/>
        </p:spPr>
        <p:txBody>
          <a:bodyPr>
            <a:spAutoFit/>
          </a:bodyPr>
          <a:lstStyle>
            <a:lvl1pPr marL="342900" indent="-342900">
              <a:lnSpc>
                <a:spcPct val="90000"/>
              </a:lnSpc>
              <a:spcBef>
                <a:spcPct val="20000"/>
              </a:spcBef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void A(</a:t>
            </a:r>
            <a:r>
              <a:rPr lang="en-US" altLang="zh-CN" dirty="0">
                <a:latin typeface="宋体" panose="02010600030101010101" pitchFamily="2" charset="-122"/>
              </a:rPr>
              <a:t>…</a:t>
            </a:r>
            <a:r>
              <a:rPr lang="en-US" altLang="zh-CN" dirty="0"/>
              <a:t>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dirty="0"/>
              <a:t>{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dirty="0"/>
              <a:t>     </a:t>
            </a:r>
            <a:r>
              <a:rPr lang="en-US" altLang="zh-CN" dirty="0">
                <a:latin typeface="宋体" panose="02010600030101010101" pitchFamily="2" charset="-122"/>
              </a:rPr>
              <a:t>…</a:t>
            </a:r>
            <a:endParaRPr lang="en-US" altLang="zh-CN" dirty="0"/>
          </a:p>
          <a:p>
            <a:pPr eaLnBrk="1" hangingPunct="1">
              <a:spcBef>
                <a:spcPct val="50000"/>
              </a:spcBef>
            </a:pPr>
            <a:r>
              <a:rPr lang="en-US" altLang="zh-CN" dirty="0"/>
              <a:t>     C(</a:t>
            </a:r>
            <a:r>
              <a:rPr lang="en-US" altLang="zh-CN" dirty="0">
                <a:latin typeface="宋体" panose="02010600030101010101" pitchFamily="2" charset="-122"/>
              </a:rPr>
              <a:t>…</a:t>
            </a:r>
            <a:r>
              <a:rPr lang="en-US" altLang="zh-CN" dirty="0"/>
              <a:t>);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dirty="0"/>
              <a:t>     </a:t>
            </a:r>
            <a:r>
              <a:rPr lang="en-US" altLang="zh-CN" dirty="0">
                <a:latin typeface="宋体" panose="02010600030101010101" pitchFamily="2" charset="-122"/>
              </a:rPr>
              <a:t>…</a:t>
            </a:r>
            <a:endParaRPr lang="en-US" altLang="zh-CN" dirty="0"/>
          </a:p>
          <a:p>
            <a:pPr eaLnBrk="1" hangingPunct="1">
              <a:spcBef>
                <a:spcPct val="50000"/>
              </a:spcBef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044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5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函数的嵌套调用 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函数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9C957E8-67D0-4D6B-9E2E-E0F6059B356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1" name="Object 11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852135009"/>
              </p:ext>
            </p:extLst>
          </p:nvPr>
        </p:nvGraphicFramePr>
        <p:xfrm>
          <a:off x="265102" y="2420888"/>
          <a:ext cx="2843881" cy="3107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0" name="Visio" r:id="rId6" imgW="2037893" imgH="2227478" progId="Visio.Drawing.11">
                  <p:embed/>
                </p:oleObj>
              </mc:Choice>
              <mc:Fallback>
                <p:oleObj name="Visio" r:id="rId6" imgW="2037893" imgH="2227478" progId="Visio.Drawing.11">
                  <p:embed/>
                  <p:pic>
                    <p:nvPicPr>
                      <p:cNvPr id="31233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102" y="2420888"/>
                        <a:ext cx="2843881" cy="31077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3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145208988"/>
              </p:ext>
            </p:extLst>
          </p:nvPr>
        </p:nvGraphicFramePr>
        <p:xfrm>
          <a:off x="3131840" y="2275042"/>
          <a:ext cx="3024361" cy="3687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1" name="Visio" r:id="rId8" imgW="2037893" imgH="2483815" progId="Visio.Drawing.11">
                  <p:embed/>
                </p:oleObj>
              </mc:Choice>
              <mc:Fallback>
                <p:oleObj name="Visio" r:id="rId8" imgW="2037893" imgH="2483815" progId="Visio.Drawing.11">
                  <p:embed/>
                  <p:pic>
                    <p:nvPicPr>
                      <p:cNvPr id="312343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2275042"/>
                        <a:ext cx="3024361" cy="36871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6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989527208"/>
              </p:ext>
            </p:extLst>
          </p:nvPr>
        </p:nvGraphicFramePr>
        <p:xfrm>
          <a:off x="5868144" y="2420888"/>
          <a:ext cx="3275856" cy="3809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2" name="Visio" r:id="rId10" imgW="2276395" imgH="2648135" progId="Visio.Drawing.11">
                  <p:embed/>
                </p:oleObj>
              </mc:Choice>
              <mc:Fallback>
                <p:oleObj name="Visio" r:id="rId10" imgW="2276395" imgH="2648135" progId="Visio.Drawing.11">
                  <p:embed/>
                  <p:pic>
                    <p:nvPicPr>
                      <p:cNvPr id="312346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4" y="2420888"/>
                        <a:ext cx="3275856" cy="38097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5167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5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函数的嵌套调用 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函数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9C957E8-67D0-4D6B-9E2E-E0F6059B356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9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6742978"/>
              </p:ext>
            </p:extLst>
          </p:nvPr>
        </p:nvGraphicFramePr>
        <p:xfrm>
          <a:off x="164298" y="2133183"/>
          <a:ext cx="2929302" cy="3816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4" name="Visio" r:id="rId6" imgW="2037893" imgH="2656332" progId="Visio.Drawing.11">
                  <p:embed/>
                </p:oleObj>
              </mc:Choice>
              <mc:Fallback>
                <p:oleObj name="Visio" r:id="rId6" imgW="2037893" imgH="2656332" progId="Visio.Drawing.11">
                  <p:embed/>
                  <p:pic>
                    <p:nvPicPr>
                      <p:cNvPr id="312349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298" y="2133183"/>
                        <a:ext cx="2929302" cy="38160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9892008"/>
              </p:ext>
            </p:extLst>
          </p:nvPr>
        </p:nvGraphicFramePr>
        <p:xfrm>
          <a:off x="3099791" y="2133183"/>
          <a:ext cx="3041142" cy="39615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5" name="Visio" r:id="rId8" imgW="2037893" imgH="2656332" progId="Visio.Drawing.11">
                  <p:embed/>
                </p:oleObj>
              </mc:Choice>
              <mc:Fallback>
                <p:oleObj name="Visio" r:id="rId8" imgW="2037893" imgH="2656332" progId="Visio.Drawing.11">
                  <p:embed/>
                  <p:pic>
                    <p:nvPicPr>
                      <p:cNvPr id="31235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9791" y="2133183"/>
                        <a:ext cx="3041142" cy="39615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92947"/>
              </p:ext>
            </p:extLst>
          </p:nvPr>
        </p:nvGraphicFramePr>
        <p:xfrm>
          <a:off x="6137891" y="2133183"/>
          <a:ext cx="3043817" cy="38160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6" name="Visio" r:id="rId10" imgW="2037893" imgH="2556053" progId="Visio.Drawing.11">
                  <p:embed/>
                </p:oleObj>
              </mc:Choice>
              <mc:Fallback>
                <p:oleObj name="Visio" r:id="rId10" imgW="2037893" imgH="2556053" progId="Visio.Drawing.11">
                  <p:embed/>
                  <p:pic>
                    <p:nvPicPr>
                      <p:cNvPr id="312351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7891" y="2133183"/>
                        <a:ext cx="3043817" cy="38160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8312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函数的嵌套调用 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函数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9C957E8-67D0-4D6B-9E2E-E0F6059B356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Tx/>
              <a:buNone/>
            </a:pPr>
            <a:r>
              <a:rPr lang="zh-CN" altLang="en-US" sz="24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总结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如何确保能够逐层返回到上一级调用？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	函数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调用函数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，则在函数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的活动记录中记录了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的返回地址。返回前取出该地址，即能正确返回。   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为何不同的函数可以使用同名的参数和变量？                   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	因为不同函数的活动记录占用不同的内存单元，程序运行时始终是从位于栈顶的活动记录中取形参和变量的值。</a:t>
            </a:r>
          </a:p>
        </p:txBody>
      </p:sp>
    </p:spTree>
    <p:extLst>
      <p:ext uri="{BB962C8B-B14F-4D97-AF65-F5344CB8AC3E}">
        <p14:creationId xmlns:p14="http://schemas.microsoft.com/office/powerpoint/2010/main" val="380257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函数</a:t>
            </a:r>
            <a:endParaRPr lang="zh-CN" altLang="en-US" sz="2800" dirty="0"/>
          </a:p>
        </p:txBody>
      </p:sp>
      <p:grpSp>
        <p:nvGrpSpPr>
          <p:cNvPr id="9" name="Group 199"/>
          <p:cNvGrpSpPr>
            <a:grpSpLocks/>
          </p:cNvGrpSpPr>
          <p:nvPr/>
        </p:nvGrpSpPr>
        <p:grpSpPr bwMode="auto">
          <a:xfrm>
            <a:off x="1835150" y="1972791"/>
            <a:ext cx="5410200" cy="665162"/>
            <a:chOff x="1152" y="1275"/>
            <a:chExt cx="3408" cy="419"/>
          </a:xfrm>
        </p:grpSpPr>
        <p:grpSp>
          <p:nvGrpSpPr>
            <p:cNvPr id="11" name="Group 200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15" name="AutoShape 20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6" name="AutoShape 20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7" name="AutoShape 20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4181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12" name="Line 204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3" name="Text Box 205"/>
            <p:cNvSpPr txBox="1">
              <a:spLocks noChangeArrowheads="1"/>
            </p:cNvSpPr>
            <p:nvPr/>
          </p:nvSpPr>
          <p:spPr bwMode="auto">
            <a:xfrm>
              <a:off x="2377" y="1323"/>
              <a:ext cx="1473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>
                <a:defRPr/>
              </a:pPr>
              <a:r>
                <a:rPr kumimoji="0" lang="zh-CN" altLang="en-US" sz="2800" dirty="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变量的作用域</a:t>
              </a:r>
              <a:endParaRPr kumimoji="0"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14" name="Text Box 206"/>
            <p:cNvSpPr txBox="1">
              <a:spLocks noChangeArrowheads="1"/>
            </p:cNvSpPr>
            <p:nvPr/>
          </p:nvSpPr>
          <p:spPr bwMode="gray">
            <a:xfrm>
              <a:off x="1276" y="1337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1</a:t>
              </a:r>
            </a:p>
          </p:txBody>
        </p:sp>
      </p:grpSp>
      <p:grpSp>
        <p:nvGrpSpPr>
          <p:cNvPr id="18" name="Group 207"/>
          <p:cNvGrpSpPr>
            <a:grpSpLocks/>
          </p:cNvGrpSpPr>
          <p:nvPr/>
        </p:nvGrpSpPr>
        <p:grpSpPr bwMode="auto">
          <a:xfrm>
            <a:off x="1835150" y="2907828"/>
            <a:ext cx="5410200" cy="665163"/>
            <a:chOff x="1152" y="1851"/>
            <a:chExt cx="3408" cy="419"/>
          </a:xfrm>
        </p:grpSpPr>
        <p:grpSp>
          <p:nvGrpSpPr>
            <p:cNvPr id="19" name="Group 208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23" name="AutoShape 209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4" name="AutoShape 210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5" name="AutoShape 211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0" name="Line 212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1" name="Text Box 213"/>
            <p:cNvSpPr txBox="1">
              <a:spLocks noChangeArrowheads="1"/>
            </p:cNvSpPr>
            <p:nvPr/>
          </p:nvSpPr>
          <p:spPr bwMode="auto">
            <a:xfrm>
              <a:off x="1881" y="1887"/>
              <a:ext cx="266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>
                <a:defRPr/>
              </a:pPr>
              <a:r>
                <a:rPr kumimoji="0" lang="zh-CN" altLang="en-US" sz="2800" dirty="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变量的存储方式和生存期 </a:t>
              </a:r>
              <a:endParaRPr kumimoji="0"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22" name="Text Box 214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2</a:t>
              </a:r>
            </a:p>
          </p:txBody>
        </p:sp>
      </p:grpSp>
      <p:grpSp>
        <p:nvGrpSpPr>
          <p:cNvPr id="26" name="Group 215"/>
          <p:cNvGrpSpPr>
            <a:grpSpLocks/>
          </p:cNvGrpSpPr>
          <p:nvPr/>
        </p:nvGrpSpPr>
        <p:grpSpPr bwMode="auto">
          <a:xfrm>
            <a:off x="1835150" y="3844453"/>
            <a:ext cx="5410200" cy="665163"/>
            <a:chOff x="1152" y="2413"/>
            <a:chExt cx="3408" cy="419"/>
          </a:xfrm>
        </p:grpSpPr>
        <p:grpSp>
          <p:nvGrpSpPr>
            <p:cNvPr id="27" name="Group 216"/>
            <p:cNvGrpSpPr>
              <a:grpSpLocks/>
            </p:cNvGrpSpPr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31" name="AutoShape 217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2" name="AutoShape 218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3" name="AutoShape 219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8" name="Line 220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9" name="Text Box 221"/>
            <p:cNvSpPr txBox="1">
              <a:spLocks noChangeArrowheads="1"/>
            </p:cNvSpPr>
            <p:nvPr/>
          </p:nvSpPr>
          <p:spPr bwMode="auto">
            <a:xfrm>
              <a:off x="2045" y="2461"/>
              <a:ext cx="220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>
                <a:defRPr/>
              </a:pPr>
              <a:r>
                <a:rPr kumimoji="0" lang="zh-CN" altLang="en-US" sz="2800" dirty="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内部函数和外部函数 </a:t>
              </a:r>
              <a:endParaRPr kumimoji="0"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30" name="Text Box 222"/>
            <p:cNvSpPr txBox="1">
              <a:spLocks noChangeArrowheads="1"/>
            </p:cNvSpPr>
            <p:nvPr/>
          </p:nvSpPr>
          <p:spPr bwMode="gray">
            <a:xfrm>
              <a:off x="1276" y="2475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3</a:t>
              </a:r>
            </a:p>
          </p:txBody>
        </p:sp>
      </p:grpSp>
      <p:grpSp>
        <p:nvGrpSpPr>
          <p:cNvPr id="42" name="Group 271"/>
          <p:cNvGrpSpPr>
            <a:grpSpLocks/>
          </p:cNvGrpSpPr>
          <p:nvPr/>
        </p:nvGrpSpPr>
        <p:grpSpPr bwMode="auto">
          <a:xfrm>
            <a:off x="1835150" y="4708053"/>
            <a:ext cx="5410200" cy="665163"/>
            <a:chOff x="1152" y="1851"/>
            <a:chExt cx="3408" cy="419"/>
          </a:xfrm>
        </p:grpSpPr>
        <p:grpSp>
          <p:nvGrpSpPr>
            <p:cNvPr id="43" name="Group 272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47" name="AutoShape 273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8" name="AutoShape 274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9" name="AutoShape 275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44" name="Line 276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5" name="Text Box 277"/>
            <p:cNvSpPr txBox="1">
              <a:spLocks noChangeArrowheads="1"/>
            </p:cNvSpPr>
            <p:nvPr/>
          </p:nvSpPr>
          <p:spPr bwMode="auto">
            <a:xfrm>
              <a:off x="2045" y="1885"/>
              <a:ext cx="175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>
                <a:defRPr/>
              </a:pPr>
              <a:r>
                <a:rPr kumimoji="0" lang="zh-CN" altLang="en-US" sz="2800" dirty="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函数的嵌套调用 </a:t>
              </a:r>
              <a:endParaRPr kumimoji="0"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46" name="Text Box 278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4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16</a:t>
            </a:fld>
            <a:endParaRPr lang="en-US" altLang="zh-CN"/>
          </a:p>
        </p:txBody>
      </p:sp>
      <p:grpSp>
        <p:nvGrpSpPr>
          <p:cNvPr id="53" name="Group 215"/>
          <p:cNvGrpSpPr>
            <a:grpSpLocks/>
          </p:cNvGrpSpPr>
          <p:nvPr/>
        </p:nvGrpSpPr>
        <p:grpSpPr bwMode="auto">
          <a:xfrm>
            <a:off x="1835150" y="5580241"/>
            <a:ext cx="5410200" cy="665163"/>
            <a:chOff x="1152" y="2413"/>
            <a:chExt cx="3408" cy="419"/>
          </a:xfrm>
        </p:grpSpPr>
        <p:grpSp>
          <p:nvGrpSpPr>
            <p:cNvPr id="54" name="Group 216"/>
            <p:cNvGrpSpPr>
              <a:grpSpLocks/>
            </p:cNvGrpSpPr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58" name="AutoShape 217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59" name="AutoShape 218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60" name="AutoShape 219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55" name="Line 220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56" name="Text Box 221"/>
            <p:cNvSpPr txBox="1">
              <a:spLocks noChangeArrowheads="1"/>
            </p:cNvSpPr>
            <p:nvPr/>
          </p:nvSpPr>
          <p:spPr bwMode="auto">
            <a:xfrm>
              <a:off x="2350" y="2447"/>
              <a:ext cx="124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>
                <a:defRPr/>
              </a:pPr>
              <a:r>
                <a:rPr kumimoji="0" lang="zh-CN" altLang="en-US" sz="2800" dirty="0" smtClean="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函数的递归</a:t>
              </a:r>
              <a:endParaRPr kumimoji="0"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57" name="Text Box 222"/>
            <p:cNvSpPr txBox="1">
              <a:spLocks noChangeArrowheads="1"/>
            </p:cNvSpPr>
            <p:nvPr/>
          </p:nvSpPr>
          <p:spPr bwMode="gray">
            <a:xfrm>
              <a:off x="1276" y="2475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5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128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5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函数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递归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函数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9C957E8-67D0-4D6B-9E2E-E0F6059B356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001932" y="3640240"/>
            <a:ext cx="55705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kumimoji="1" lang="zh-CN" altLang="en-US" sz="24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Monotype Sorts" charset="2"/>
              </a:rPr>
              <a:t>后</a:t>
            </a:r>
            <a:r>
              <a:rPr kumimoji="1" lang="zh-CN" altLang="en-US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Monotype Sorts" charset="2"/>
              </a:rPr>
              <a:t>一部分与原始问题类似</a:t>
            </a:r>
            <a:endParaRPr kumimoji="1" lang="zh-CN" altLang="en-US" sz="24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467544" y="2031584"/>
            <a:ext cx="7561263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、定义：调用一个函数时直接或间接调用自身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称之为   </a:t>
            </a:r>
            <a:endParaRPr lang="en-US" altLang="zh-CN" sz="24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400" b="1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400" b="1" dirty="0" smtClean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</a:t>
            </a:r>
            <a:r>
              <a:rPr lang="zh-CN" altLang="en-US" sz="2400" b="1" dirty="0" smtClean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</a:t>
            </a:r>
            <a:r>
              <a:rPr lang="zh-CN" altLang="en-US" sz="2400" b="1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的递归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kumimoji="1"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、一个问题能够成为递归必须具备的条件是：</a:t>
            </a: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982663" y="4253193"/>
            <a:ext cx="55705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kumimoji="1" lang="zh-CN" altLang="en-US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Monotype Sorts" charset="2"/>
              </a:rPr>
              <a:t>后一部分是原始问题的简化</a:t>
            </a:r>
            <a:endParaRPr kumimoji="1" lang="zh-CN" altLang="en-US" sz="24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19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4866754"/>
              </p:ext>
            </p:extLst>
          </p:nvPr>
        </p:nvGraphicFramePr>
        <p:xfrm>
          <a:off x="1226295" y="4879885"/>
          <a:ext cx="3148012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8" name="公式" r:id="rId6" imgW="1777680" imgH="457200" progId="Equation.3">
                  <p:embed/>
                </p:oleObj>
              </mc:Choice>
              <mc:Fallback>
                <p:oleObj name="公式" r:id="rId6" imgW="1777680" imgH="457200" progId="Equation.3">
                  <p:embed/>
                  <p:pic>
                    <p:nvPicPr>
                      <p:cNvPr id="564249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6295" y="4879885"/>
                        <a:ext cx="3148012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1578401"/>
              </p:ext>
            </p:extLst>
          </p:nvPr>
        </p:nvGraphicFramePr>
        <p:xfrm>
          <a:off x="1259632" y="5864136"/>
          <a:ext cx="3081337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9" name="公式" r:id="rId8" imgW="1739880" imgH="457200" progId="Equation.3">
                  <p:embed/>
                </p:oleObj>
              </mc:Choice>
              <mc:Fallback>
                <p:oleObj name="公式" r:id="rId8" imgW="1739880" imgH="457200" progId="Equation.3">
                  <p:embed/>
                  <p:pic>
                    <p:nvPicPr>
                      <p:cNvPr id="56425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5864136"/>
                        <a:ext cx="3081337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159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函数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递归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函数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9C957E8-67D0-4D6B-9E2E-E0F6059B356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467544" y="2031584"/>
            <a:ext cx="7561263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递归的方式有两种，一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种是</a:t>
            </a: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直接递归</a:t>
            </a:r>
            <a:r>
              <a:rPr lang="zh-CN" altLang="en-US" sz="24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调用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，即函数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直接调用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本身；另外一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种是</a:t>
            </a: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间接递归</a:t>
            </a:r>
            <a:r>
              <a:rPr lang="zh-CN" altLang="en-US" sz="24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调用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，即函数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间接调用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本身。</a:t>
            </a:r>
            <a:endParaRPr kumimoji="1"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AutoShape 4" descr="水滴"/>
          <p:cNvSpPr>
            <a:spLocks noChangeArrowheads="1"/>
          </p:cNvSpPr>
          <p:nvPr/>
        </p:nvSpPr>
        <p:spPr bwMode="auto">
          <a:xfrm>
            <a:off x="1057672" y="3453962"/>
            <a:ext cx="2362200" cy="2971800"/>
          </a:xfrm>
          <a:prstGeom prst="flowChartAlternateProcess">
            <a:avLst/>
          </a:prstGeom>
          <a:solidFill>
            <a:schemeClr val="accent5">
              <a:lumMod val="90000"/>
            </a:schemeClr>
          </a:solidFill>
          <a:ln w="19050">
            <a:solidFill>
              <a:srgbClr val="A3078D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olidFill>
                  <a:srgbClr val="A3078D"/>
                </a:solidFill>
                <a:latin typeface="Times New Roman" panose="02020603050405020304" pitchFamily="18" charset="0"/>
                <a:ea typeface="楷体_GB2312" pitchFamily="49" charset="-122"/>
              </a:rPr>
              <a:t>  int </a:t>
            </a:r>
            <a:r>
              <a:rPr lang="en-US" altLang="zh-CN" sz="20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f(x)</a:t>
            </a:r>
          </a:p>
          <a:p>
            <a:r>
              <a:rPr lang="en-US" altLang="zh-CN" sz="2000" b="1">
                <a:solidFill>
                  <a:srgbClr val="A3078D"/>
                </a:solidFill>
                <a:latin typeface="Times New Roman" panose="02020603050405020304" pitchFamily="18" charset="0"/>
                <a:ea typeface="楷体_GB2312" pitchFamily="49" charset="-122"/>
              </a:rPr>
              <a:t>  int  x ;</a:t>
            </a:r>
          </a:p>
          <a:p>
            <a:r>
              <a:rPr lang="en-US" altLang="zh-CN" sz="2000" b="1">
                <a:solidFill>
                  <a:srgbClr val="A3078D"/>
                </a:solidFill>
                <a:latin typeface="Times New Roman" panose="02020603050405020304" pitchFamily="18" charset="0"/>
                <a:ea typeface="楷体_GB2312" pitchFamily="49" charset="-122"/>
              </a:rPr>
              <a:t>    { int y, z ;</a:t>
            </a:r>
          </a:p>
          <a:p>
            <a:r>
              <a:rPr lang="en-US" altLang="zh-CN" sz="2000" b="1">
                <a:solidFill>
                  <a:srgbClr val="A3078D"/>
                </a:solidFill>
                <a:latin typeface="Times New Roman" panose="02020603050405020304" pitchFamily="18" charset="0"/>
                <a:ea typeface="楷体_GB2312" pitchFamily="49" charset="-122"/>
              </a:rPr>
              <a:t>       … …</a:t>
            </a:r>
          </a:p>
          <a:p>
            <a:r>
              <a:rPr lang="en-US" altLang="zh-CN" sz="2000" b="1">
                <a:solidFill>
                  <a:srgbClr val="A3078D"/>
                </a:solidFill>
                <a:latin typeface="Times New Roman" panose="02020603050405020304" pitchFamily="18" charset="0"/>
                <a:ea typeface="楷体_GB2312" pitchFamily="49" charset="-122"/>
              </a:rPr>
              <a:t>       z =</a:t>
            </a:r>
            <a:r>
              <a:rPr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f(y)</a:t>
            </a:r>
            <a:r>
              <a:rPr lang="en-US" altLang="zh-CN" sz="2000" b="1">
                <a:solidFill>
                  <a:srgbClr val="A3078D"/>
                </a:solidFill>
                <a:latin typeface="Times New Roman" panose="02020603050405020304" pitchFamily="18" charset="0"/>
                <a:ea typeface="楷体_GB2312" pitchFamily="49" charset="-122"/>
              </a:rPr>
              <a:t> ;</a:t>
            </a:r>
          </a:p>
          <a:p>
            <a:r>
              <a:rPr lang="en-US" altLang="zh-CN" sz="2000" b="1">
                <a:solidFill>
                  <a:srgbClr val="A3078D"/>
                </a:solidFill>
                <a:latin typeface="Times New Roman" panose="02020603050405020304" pitchFamily="18" charset="0"/>
                <a:ea typeface="楷体_GB2312" pitchFamily="49" charset="-122"/>
              </a:rPr>
              <a:t>       … …</a:t>
            </a:r>
          </a:p>
          <a:p>
            <a:r>
              <a:rPr lang="en-US" altLang="zh-CN" sz="2000" b="1">
                <a:solidFill>
                  <a:srgbClr val="A3078D"/>
                </a:solidFill>
                <a:latin typeface="Times New Roman" panose="02020603050405020304" pitchFamily="18" charset="0"/>
                <a:ea typeface="楷体_GB2312" pitchFamily="49" charset="-122"/>
              </a:rPr>
              <a:t>       return(2*z) ; </a:t>
            </a:r>
          </a:p>
          <a:p>
            <a:r>
              <a:rPr lang="en-US" altLang="zh-CN" sz="2000" b="1">
                <a:solidFill>
                  <a:srgbClr val="A3078D"/>
                </a:solidFill>
                <a:latin typeface="Times New Roman" panose="02020603050405020304" pitchFamily="18" charset="0"/>
                <a:ea typeface="楷体_GB2312" pitchFamily="49" charset="-122"/>
              </a:rPr>
              <a:t>    }</a:t>
            </a:r>
          </a:p>
        </p:txBody>
      </p:sp>
      <p:sp>
        <p:nvSpPr>
          <p:cNvPr id="15" name="Line 7"/>
          <p:cNvSpPr>
            <a:spLocks noChangeShapeType="1"/>
          </p:cNvSpPr>
          <p:nvPr/>
        </p:nvSpPr>
        <p:spPr bwMode="auto">
          <a:xfrm flipH="1" flipV="1">
            <a:off x="905272" y="5206562"/>
            <a:ext cx="762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V="1">
            <a:off x="905272" y="3834962"/>
            <a:ext cx="0" cy="1371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9"/>
          <p:cNvSpPr>
            <a:spLocks noChangeShapeType="1"/>
          </p:cNvSpPr>
          <p:nvPr/>
        </p:nvSpPr>
        <p:spPr bwMode="auto">
          <a:xfrm flipH="1">
            <a:off x="905272" y="3834962"/>
            <a:ext cx="381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AutoShape 10" descr="水滴"/>
          <p:cNvSpPr>
            <a:spLocks noChangeArrowheads="1"/>
          </p:cNvSpPr>
          <p:nvPr/>
        </p:nvSpPr>
        <p:spPr bwMode="auto">
          <a:xfrm>
            <a:off x="3877072" y="3453962"/>
            <a:ext cx="1905000" cy="2971800"/>
          </a:xfrm>
          <a:prstGeom prst="flowChartAlternateProcess">
            <a:avLst/>
          </a:prstGeom>
          <a:solidFill>
            <a:schemeClr val="accent5">
              <a:lumMod val="90000"/>
            </a:schemeClr>
          </a:solidFill>
          <a:ln w="19050">
            <a:solidFill>
              <a:srgbClr val="A3078D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olidFill>
                  <a:srgbClr val="A3078D"/>
                </a:solidFill>
                <a:latin typeface="Times New Roman" panose="02020603050405020304" pitchFamily="18" charset="0"/>
                <a:ea typeface="楷体_GB2312" pitchFamily="49" charset="-122"/>
              </a:rPr>
              <a:t>int </a:t>
            </a:r>
            <a:r>
              <a:rPr lang="en-US" altLang="zh-CN" sz="20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f1(x)</a:t>
            </a:r>
          </a:p>
          <a:p>
            <a:r>
              <a:rPr lang="en-US" altLang="zh-CN" sz="2000" b="1">
                <a:solidFill>
                  <a:srgbClr val="A3078D"/>
                </a:solidFill>
                <a:latin typeface="Times New Roman" panose="02020603050405020304" pitchFamily="18" charset="0"/>
                <a:ea typeface="楷体_GB2312" pitchFamily="49" charset="-122"/>
              </a:rPr>
              <a:t>int  x ;</a:t>
            </a:r>
          </a:p>
          <a:p>
            <a:r>
              <a:rPr lang="en-US" altLang="zh-CN" sz="2000" b="1">
                <a:solidFill>
                  <a:srgbClr val="A3078D"/>
                </a:solidFill>
                <a:latin typeface="Times New Roman" panose="02020603050405020304" pitchFamily="18" charset="0"/>
                <a:ea typeface="楷体_GB2312" pitchFamily="49" charset="-122"/>
              </a:rPr>
              <a:t> { int y, z ;</a:t>
            </a:r>
          </a:p>
          <a:p>
            <a:r>
              <a:rPr lang="en-US" altLang="zh-CN" sz="2000" b="1">
                <a:solidFill>
                  <a:srgbClr val="A3078D"/>
                </a:solidFill>
                <a:latin typeface="Times New Roman" panose="02020603050405020304" pitchFamily="18" charset="0"/>
                <a:ea typeface="楷体_GB2312" pitchFamily="49" charset="-122"/>
              </a:rPr>
              <a:t>    … …</a:t>
            </a:r>
          </a:p>
          <a:p>
            <a:r>
              <a:rPr lang="en-US" altLang="zh-CN" sz="2000" b="1">
                <a:solidFill>
                  <a:srgbClr val="A3078D"/>
                </a:solidFill>
                <a:latin typeface="Times New Roman" panose="02020603050405020304" pitchFamily="18" charset="0"/>
                <a:ea typeface="楷体_GB2312" pitchFamily="49" charset="-122"/>
              </a:rPr>
              <a:t>    z =</a:t>
            </a:r>
            <a:r>
              <a:rPr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f2(y)</a:t>
            </a:r>
            <a:r>
              <a:rPr lang="en-US" altLang="zh-CN" sz="2000" b="1">
                <a:solidFill>
                  <a:srgbClr val="A3078D"/>
                </a:solidFill>
                <a:latin typeface="Times New Roman" panose="02020603050405020304" pitchFamily="18" charset="0"/>
                <a:ea typeface="楷体_GB2312" pitchFamily="49" charset="-122"/>
              </a:rPr>
              <a:t> ;</a:t>
            </a:r>
          </a:p>
          <a:p>
            <a:r>
              <a:rPr lang="en-US" altLang="zh-CN" sz="2000" b="1">
                <a:solidFill>
                  <a:srgbClr val="A3078D"/>
                </a:solidFill>
                <a:latin typeface="Times New Roman" panose="02020603050405020304" pitchFamily="18" charset="0"/>
                <a:ea typeface="楷体_GB2312" pitchFamily="49" charset="-122"/>
              </a:rPr>
              <a:t>    … …</a:t>
            </a:r>
          </a:p>
          <a:p>
            <a:r>
              <a:rPr lang="en-US" altLang="zh-CN" sz="2000" b="1">
                <a:solidFill>
                  <a:srgbClr val="A3078D"/>
                </a:solidFill>
                <a:latin typeface="Times New Roman" panose="02020603050405020304" pitchFamily="18" charset="0"/>
                <a:ea typeface="楷体_GB2312" pitchFamily="49" charset="-122"/>
              </a:rPr>
              <a:t>    return(2*z) ; </a:t>
            </a:r>
          </a:p>
          <a:p>
            <a:r>
              <a:rPr lang="en-US" altLang="zh-CN" sz="2000" b="1">
                <a:solidFill>
                  <a:srgbClr val="A3078D"/>
                </a:solidFill>
                <a:latin typeface="Times New Roman" panose="02020603050405020304" pitchFamily="18" charset="0"/>
                <a:ea typeface="楷体_GB2312" pitchFamily="49" charset="-122"/>
              </a:rPr>
              <a:t> }</a:t>
            </a:r>
          </a:p>
        </p:txBody>
      </p:sp>
      <p:sp>
        <p:nvSpPr>
          <p:cNvPr id="23" name="AutoShape 11" descr="水滴"/>
          <p:cNvSpPr>
            <a:spLocks noChangeArrowheads="1"/>
          </p:cNvSpPr>
          <p:nvPr/>
        </p:nvSpPr>
        <p:spPr bwMode="auto">
          <a:xfrm>
            <a:off x="6086872" y="3453962"/>
            <a:ext cx="1905000" cy="2971800"/>
          </a:xfrm>
          <a:prstGeom prst="flowChartAlternateProcess">
            <a:avLst/>
          </a:prstGeom>
          <a:solidFill>
            <a:schemeClr val="accent5">
              <a:lumMod val="90000"/>
            </a:schemeClr>
          </a:solidFill>
          <a:ln w="19050">
            <a:solidFill>
              <a:srgbClr val="A3078D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olidFill>
                  <a:srgbClr val="A3078D"/>
                </a:solidFill>
                <a:latin typeface="Times New Roman" panose="02020603050405020304" pitchFamily="18" charset="0"/>
                <a:ea typeface="楷体_GB2312" pitchFamily="49" charset="-122"/>
              </a:rPr>
              <a:t>int </a:t>
            </a:r>
            <a:r>
              <a:rPr lang="en-US" altLang="zh-CN" sz="20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f2(t)</a:t>
            </a:r>
          </a:p>
          <a:p>
            <a:r>
              <a:rPr lang="en-US" altLang="zh-CN" sz="2000" b="1">
                <a:solidFill>
                  <a:srgbClr val="A3078D"/>
                </a:solidFill>
                <a:latin typeface="Times New Roman" panose="02020603050405020304" pitchFamily="18" charset="0"/>
                <a:ea typeface="楷体_GB2312" pitchFamily="49" charset="-122"/>
              </a:rPr>
              <a:t>int  t ;</a:t>
            </a:r>
          </a:p>
          <a:p>
            <a:r>
              <a:rPr lang="en-US" altLang="zh-CN" sz="2000" b="1">
                <a:solidFill>
                  <a:srgbClr val="A3078D"/>
                </a:solidFill>
                <a:latin typeface="Times New Roman" panose="02020603050405020304" pitchFamily="18" charset="0"/>
                <a:ea typeface="楷体_GB2312" pitchFamily="49" charset="-122"/>
              </a:rPr>
              <a:t> { int a, c ;</a:t>
            </a:r>
          </a:p>
          <a:p>
            <a:r>
              <a:rPr lang="en-US" altLang="zh-CN" sz="2000" b="1">
                <a:solidFill>
                  <a:srgbClr val="A3078D"/>
                </a:solidFill>
                <a:latin typeface="Times New Roman" panose="02020603050405020304" pitchFamily="18" charset="0"/>
                <a:ea typeface="楷体_GB2312" pitchFamily="49" charset="-122"/>
              </a:rPr>
              <a:t>    … …</a:t>
            </a:r>
          </a:p>
          <a:p>
            <a:r>
              <a:rPr lang="en-US" altLang="zh-CN" sz="2000" b="1">
                <a:solidFill>
                  <a:srgbClr val="A3078D"/>
                </a:solidFill>
                <a:latin typeface="Times New Roman" panose="02020603050405020304" pitchFamily="18" charset="0"/>
                <a:ea typeface="楷体_GB2312" pitchFamily="49" charset="-122"/>
              </a:rPr>
              <a:t>    c =</a:t>
            </a:r>
            <a:r>
              <a:rPr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f1(a)</a:t>
            </a:r>
            <a:r>
              <a:rPr lang="en-US" altLang="zh-CN" sz="2000" b="1">
                <a:solidFill>
                  <a:srgbClr val="A3078D"/>
                </a:solidFill>
                <a:latin typeface="Times New Roman" panose="02020603050405020304" pitchFamily="18" charset="0"/>
                <a:ea typeface="楷体_GB2312" pitchFamily="49" charset="-122"/>
              </a:rPr>
              <a:t> ;</a:t>
            </a:r>
          </a:p>
          <a:p>
            <a:r>
              <a:rPr lang="en-US" altLang="zh-CN" sz="2000" b="1">
                <a:solidFill>
                  <a:srgbClr val="A3078D"/>
                </a:solidFill>
                <a:latin typeface="Times New Roman" panose="02020603050405020304" pitchFamily="18" charset="0"/>
                <a:ea typeface="楷体_GB2312" pitchFamily="49" charset="-122"/>
              </a:rPr>
              <a:t>    … …</a:t>
            </a:r>
          </a:p>
          <a:p>
            <a:r>
              <a:rPr lang="en-US" altLang="zh-CN" sz="2000" b="1">
                <a:solidFill>
                  <a:srgbClr val="A3078D"/>
                </a:solidFill>
                <a:latin typeface="Times New Roman" panose="02020603050405020304" pitchFamily="18" charset="0"/>
                <a:ea typeface="楷体_GB2312" pitchFamily="49" charset="-122"/>
              </a:rPr>
              <a:t>    return(3+c) ; </a:t>
            </a:r>
          </a:p>
          <a:p>
            <a:r>
              <a:rPr lang="en-US" altLang="zh-CN" sz="2000" b="1">
                <a:solidFill>
                  <a:srgbClr val="A3078D"/>
                </a:solidFill>
                <a:latin typeface="Times New Roman" panose="02020603050405020304" pitchFamily="18" charset="0"/>
                <a:ea typeface="楷体_GB2312" pitchFamily="49" charset="-122"/>
              </a:rPr>
              <a:t> }</a:t>
            </a:r>
          </a:p>
        </p:txBody>
      </p:sp>
      <p:sp>
        <p:nvSpPr>
          <p:cNvPr id="24" name="Line 12"/>
          <p:cNvSpPr>
            <a:spLocks noChangeShapeType="1"/>
          </p:cNvSpPr>
          <p:nvPr/>
        </p:nvSpPr>
        <p:spPr bwMode="auto">
          <a:xfrm flipH="1" flipV="1">
            <a:off x="4562872" y="3377762"/>
            <a:ext cx="1371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 flipH="1" flipV="1">
            <a:off x="4562872" y="3377762"/>
            <a:ext cx="0" cy="304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Line 14"/>
          <p:cNvSpPr>
            <a:spLocks noChangeShapeType="1"/>
          </p:cNvSpPr>
          <p:nvPr/>
        </p:nvSpPr>
        <p:spPr bwMode="auto">
          <a:xfrm flipH="1" flipV="1">
            <a:off x="5934472" y="3377762"/>
            <a:ext cx="0" cy="1828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Line 15"/>
          <p:cNvSpPr>
            <a:spLocks noChangeShapeType="1"/>
          </p:cNvSpPr>
          <p:nvPr/>
        </p:nvSpPr>
        <p:spPr bwMode="auto">
          <a:xfrm flipH="1">
            <a:off x="5934472" y="5206562"/>
            <a:ext cx="533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Line 16"/>
          <p:cNvSpPr>
            <a:spLocks noChangeShapeType="1"/>
          </p:cNvSpPr>
          <p:nvPr/>
        </p:nvSpPr>
        <p:spPr bwMode="auto">
          <a:xfrm flipH="1">
            <a:off x="3648472" y="5206562"/>
            <a:ext cx="533400" cy="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Line 17"/>
          <p:cNvSpPr>
            <a:spLocks noChangeShapeType="1"/>
          </p:cNvSpPr>
          <p:nvPr/>
        </p:nvSpPr>
        <p:spPr bwMode="auto">
          <a:xfrm flipH="1" flipV="1">
            <a:off x="3648472" y="3225362"/>
            <a:ext cx="0" cy="198120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Line 18"/>
          <p:cNvSpPr>
            <a:spLocks noChangeShapeType="1"/>
          </p:cNvSpPr>
          <p:nvPr/>
        </p:nvSpPr>
        <p:spPr bwMode="auto">
          <a:xfrm flipH="1" flipV="1">
            <a:off x="3648472" y="3225362"/>
            <a:ext cx="3124200" cy="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Line 19"/>
          <p:cNvSpPr>
            <a:spLocks noChangeShapeType="1"/>
          </p:cNvSpPr>
          <p:nvPr/>
        </p:nvSpPr>
        <p:spPr bwMode="auto">
          <a:xfrm flipH="1" flipV="1">
            <a:off x="6772672" y="3225362"/>
            <a:ext cx="0" cy="45720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70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 autoUpdateAnimBg="0"/>
      <p:bldP spid="22" grpId="0" animBg="1"/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函数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递归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函数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9C957E8-67D0-4D6B-9E2E-E0F6059B356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467544" y="2031584"/>
            <a:ext cx="7561263" cy="1643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注意： 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语言对递归函数的自调用次数没有</a:t>
            </a:r>
            <a:r>
              <a:rPr lang="zh-CN" altLang="en-US" sz="24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限制。</a:t>
            </a:r>
            <a:endParaRPr lang="en-US" altLang="zh-CN" sz="2400" b="1" dirty="0" smtClean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必须有递归结束</a:t>
            </a:r>
            <a:r>
              <a:rPr lang="zh-CN" altLang="en-US" sz="24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条件。</a:t>
            </a:r>
            <a:endParaRPr lang="zh-CN" altLang="en-US" sz="24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138859" y="3868462"/>
            <a:ext cx="7932138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lnSpc>
                <a:spcPct val="150000"/>
              </a:lnSpc>
            </a:pPr>
            <a:r>
              <a:rPr kumimoji="1" lang="zh-CN" altLang="en-US" sz="28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kumimoji="1" lang="en-US" altLang="zh-CN" sz="28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r>
              <a:rPr lang="en-US" altLang="zh-CN" sz="28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有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个人坐在一起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问第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个人多少岁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他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说比第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个人大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岁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;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问第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个人岁数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他说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比第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个人大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岁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;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问第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个人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又说比第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个大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岁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;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问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第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个人，说比第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个人大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岁；最后问第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个人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，他说他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10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岁；请问第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个人多大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82538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函数</a:t>
            </a:r>
            <a:endParaRPr lang="zh-CN" altLang="en-US" sz="2800" dirty="0"/>
          </a:p>
        </p:txBody>
      </p:sp>
      <p:grpSp>
        <p:nvGrpSpPr>
          <p:cNvPr id="9" name="Group 199"/>
          <p:cNvGrpSpPr>
            <a:grpSpLocks/>
          </p:cNvGrpSpPr>
          <p:nvPr/>
        </p:nvGrpSpPr>
        <p:grpSpPr bwMode="auto">
          <a:xfrm>
            <a:off x="1835150" y="1972791"/>
            <a:ext cx="5410200" cy="665162"/>
            <a:chOff x="1152" y="1275"/>
            <a:chExt cx="3408" cy="419"/>
          </a:xfrm>
        </p:grpSpPr>
        <p:grpSp>
          <p:nvGrpSpPr>
            <p:cNvPr id="11" name="Group 200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15" name="AutoShape 20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6" name="AutoShape 20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7" name="AutoShape 20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4181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12" name="Line 204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3" name="Text Box 205"/>
            <p:cNvSpPr txBox="1">
              <a:spLocks noChangeArrowheads="1"/>
            </p:cNvSpPr>
            <p:nvPr/>
          </p:nvSpPr>
          <p:spPr bwMode="auto">
            <a:xfrm>
              <a:off x="2377" y="1323"/>
              <a:ext cx="1473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>
                <a:defRPr/>
              </a:pPr>
              <a:r>
                <a:rPr kumimoji="0" lang="zh-CN" altLang="en-US" sz="2800" dirty="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变量的作用域</a:t>
              </a:r>
              <a:endParaRPr kumimoji="0"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14" name="Text Box 206"/>
            <p:cNvSpPr txBox="1">
              <a:spLocks noChangeArrowheads="1"/>
            </p:cNvSpPr>
            <p:nvPr/>
          </p:nvSpPr>
          <p:spPr bwMode="gray">
            <a:xfrm>
              <a:off x="1276" y="1337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1</a:t>
              </a:r>
            </a:p>
          </p:txBody>
        </p:sp>
      </p:grpSp>
      <p:grpSp>
        <p:nvGrpSpPr>
          <p:cNvPr id="18" name="Group 207"/>
          <p:cNvGrpSpPr>
            <a:grpSpLocks/>
          </p:cNvGrpSpPr>
          <p:nvPr/>
        </p:nvGrpSpPr>
        <p:grpSpPr bwMode="auto">
          <a:xfrm>
            <a:off x="1835150" y="2907828"/>
            <a:ext cx="5410200" cy="665163"/>
            <a:chOff x="1152" y="1851"/>
            <a:chExt cx="3408" cy="419"/>
          </a:xfrm>
        </p:grpSpPr>
        <p:grpSp>
          <p:nvGrpSpPr>
            <p:cNvPr id="19" name="Group 208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23" name="AutoShape 209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4" name="AutoShape 210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5" name="AutoShape 211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0" name="Line 212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1" name="Text Box 213"/>
            <p:cNvSpPr txBox="1">
              <a:spLocks noChangeArrowheads="1"/>
            </p:cNvSpPr>
            <p:nvPr/>
          </p:nvSpPr>
          <p:spPr bwMode="auto">
            <a:xfrm>
              <a:off x="1881" y="1887"/>
              <a:ext cx="266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>
                <a:defRPr/>
              </a:pPr>
              <a:r>
                <a:rPr kumimoji="0" lang="zh-CN" altLang="en-US" sz="2800" dirty="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变量的存储方式和生存期 </a:t>
              </a:r>
              <a:endParaRPr kumimoji="0"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22" name="Text Box 214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2</a:t>
              </a:r>
            </a:p>
          </p:txBody>
        </p:sp>
      </p:grpSp>
      <p:grpSp>
        <p:nvGrpSpPr>
          <p:cNvPr id="26" name="Group 215"/>
          <p:cNvGrpSpPr>
            <a:grpSpLocks/>
          </p:cNvGrpSpPr>
          <p:nvPr/>
        </p:nvGrpSpPr>
        <p:grpSpPr bwMode="auto">
          <a:xfrm>
            <a:off x="1835150" y="3844453"/>
            <a:ext cx="5410200" cy="665163"/>
            <a:chOff x="1152" y="2413"/>
            <a:chExt cx="3408" cy="419"/>
          </a:xfrm>
        </p:grpSpPr>
        <p:grpSp>
          <p:nvGrpSpPr>
            <p:cNvPr id="27" name="Group 216"/>
            <p:cNvGrpSpPr>
              <a:grpSpLocks/>
            </p:cNvGrpSpPr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31" name="AutoShape 217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2" name="AutoShape 218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3" name="AutoShape 219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8" name="Line 220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9" name="Text Box 221"/>
            <p:cNvSpPr txBox="1">
              <a:spLocks noChangeArrowheads="1"/>
            </p:cNvSpPr>
            <p:nvPr/>
          </p:nvSpPr>
          <p:spPr bwMode="auto">
            <a:xfrm>
              <a:off x="2045" y="2461"/>
              <a:ext cx="220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>
                <a:defRPr/>
              </a:pPr>
              <a:r>
                <a:rPr kumimoji="0" lang="zh-CN" altLang="en-US" sz="2800" dirty="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内部函数和外部函数 </a:t>
              </a:r>
              <a:endParaRPr kumimoji="0"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30" name="Text Box 222"/>
            <p:cNvSpPr txBox="1">
              <a:spLocks noChangeArrowheads="1"/>
            </p:cNvSpPr>
            <p:nvPr/>
          </p:nvSpPr>
          <p:spPr bwMode="gray">
            <a:xfrm>
              <a:off x="1276" y="2475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3</a:t>
              </a:r>
            </a:p>
          </p:txBody>
        </p:sp>
      </p:grpSp>
      <p:grpSp>
        <p:nvGrpSpPr>
          <p:cNvPr id="42" name="Group 271"/>
          <p:cNvGrpSpPr>
            <a:grpSpLocks/>
          </p:cNvGrpSpPr>
          <p:nvPr/>
        </p:nvGrpSpPr>
        <p:grpSpPr bwMode="auto">
          <a:xfrm>
            <a:off x="1835150" y="4708053"/>
            <a:ext cx="5410200" cy="665163"/>
            <a:chOff x="1152" y="1851"/>
            <a:chExt cx="3408" cy="419"/>
          </a:xfrm>
        </p:grpSpPr>
        <p:grpSp>
          <p:nvGrpSpPr>
            <p:cNvPr id="43" name="Group 272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47" name="AutoShape 273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8" name="AutoShape 274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9" name="AutoShape 275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44" name="Line 276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5" name="Text Box 277"/>
            <p:cNvSpPr txBox="1">
              <a:spLocks noChangeArrowheads="1"/>
            </p:cNvSpPr>
            <p:nvPr/>
          </p:nvSpPr>
          <p:spPr bwMode="auto">
            <a:xfrm>
              <a:off x="2045" y="1885"/>
              <a:ext cx="175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>
                <a:defRPr/>
              </a:pPr>
              <a:r>
                <a:rPr kumimoji="0" lang="zh-CN" altLang="en-US" sz="2800" dirty="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函数的嵌套调用 </a:t>
              </a:r>
              <a:endParaRPr kumimoji="0"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46" name="Text Box 278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4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2</a:t>
            </a:fld>
            <a:endParaRPr lang="en-US" altLang="zh-CN"/>
          </a:p>
        </p:txBody>
      </p:sp>
      <p:grpSp>
        <p:nvGrpSpPr>
          <p:cNvPr id="53" name="Group 215"/>
          <p:cNvGrpSpPr>
            <a:grpSpLocks/>
          </p:cNvGrpSpPr>
          <p:nvPr/>
        </p:nvGrpSpPr>
        <p:grpSpPr bwMode="auto">
          <a:xfrm>
            <a:off x="1835150" y="5580241"/>
            <a:ext cx="5410200" cy="665163"/>
            <a:chOff x="1152" y="2413"/>
            <a:chExt cx="3408" cy="419"/>
          </a:xfrm>
        </p:grpSpPr>
        <p:grpSp>
          <p:nvGrpSpPr>
            <p:cNvPr id="54" name="Group 216"/>
            <p:cNvGrpSpPr>
              <a:grpSpLocks/>
            </p:cNvGrpSpPr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58" name="AutoShape 217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59" name="AutoShape 218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60" name="AutoShape 219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55" name="Line 220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56" name="Text Box 221"/>
            <p:cNvSpPr txBox="1">
              <a:spLocks noChangeArrowheads="1"/>
            </p:cNvSpPr>
            <p:nvPr/>
          </p:nvSpPr>
          <p:spPr bwMode="auto">
            <a:xfrm>
              <a:off x="2350" y="2447"/>
              <a:ext cx="124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>
                <a:defRPr/>
              </a:pPr>
              <a:r>
                <a:rPr kumimoji="0" lang="zh-CN" altLang="en-US" sz="2800" dirty="0" smtClean="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函数的递归</a:t>
              </a:r>
              <a:endParaRPr kumimoji="0"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57" name="Text Box 222"/>
            <p:cNvSpPr txBox="1">
              <a:spLocks noChangeArrowheads="1"/>
            </p:cNvSpPr>
            <p:nvPr/>
          </p:nvSpPr>
          <p:spPr bwMode="gray">
            <a:xfrm>
              <a:off x="1276" y="2475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5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141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函数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递归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函数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9C957E8-67D0-4D6B-9E2E-E0F6059B356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417240" y="1967162"/>
            <a:ext cx="7932138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 algn="just" eaLnBrk="1" hangingPunct="1">
              <a:lnSpc>
                <a:spcPct val="150000"/>
              </a:lnSpc>
            </a:pPr>
            <a:r>
              <a:rPr kumimoji="1" lang="zh-CN" altLang="en-US" sz="28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分析</a:t>
            </a:r>
            <a:r>
              <a:rPr kumimoji="1" lang="en-US" altLang="zh-CN" sz="28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Oval 13"/>
          <p:cNvSpPr>
            <a:spLocks noChangeArrowheads="1"/>
          </p:cNvSpPr>
          <p:nvPr/>
        </p:nvSpPr>
        <p:spPr bwMode="auto">
          <a:xfrm>
            <a:off x="1908051" y="2781449"/>
            <a:ext cx="5545137" cy="2808287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pic>
        <p:nvPicPr>
          <p:cNvPr id="9" name="Picture 8" descr="000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851" y="2060724"/>
            <a:ext cx="1044575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9" descr="00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626" y="4365774"/>
            <a:ext cx="1044575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0" descr="000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138" y="4437211"/>
            <a:ext cx="1044575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1" descr="000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563" y="2565549"/>
            <a:ext cx="1044575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2" descr="001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844824"/>
            <a:ext cx="1044575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AutoShape 18"/>
          <p:cNvSpPr>
            <a:spLocks noChangeArrowheads="1"/>
          </p:cNvSpPr>
          <p:nvPr/>
        </p:nvSpPr>
        <p:spPr bwMode="auto">
          <a:xfrm>
            <a:off x="3708276" y="5157936"/>
            <a:ext cx="1368425" cy="792163"/>
          </a:xfrm>
          <a:prstGeom prst="leftArrow">
            <a:avLst>
              <a:gd name="adj1" fmla="val 50000"/>
              <a:gd name="adj2" fmla="val 4318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rgbClr val="0000FF"/>
                </a:solidFill>
              </a:rPr>
              <a:t>比她大</a:t>
            </a:r>
            <a:r>
              <a:rPr lang="en-US" altLang="zh-CN" b="1">
                <a:solidFill>
                  <a:srgbClr val="0000FF"/>
                </a:solidFill>
              </a:rPr>
              <a:t>2</a:t>
            </a:r>
            <a:r>
              <a:rPr lang="zh-CN" altLang="en-US" b="1">
                <a:solidFill>
                  <a:srgbClr val="0000FF"/>
                </a:solidFill>
              </a:rPr>
              <a:t>岁</a:t>
            </a:r>
          </a:p>
        </p:txBody>
      </p:sp>
      <p:sp>
        <p:nvSpPr>
          <p:cNvPr id="18" name="AutoShape 19"/>
          <p:cNvSpPr>
            <a:spLocks noChangeArrowheads="1"/>
          </p:cNvSpPr>
          <p:nvPr/>
        </p:nvSpPr>
        <p:spPr bwMode="auto">
          <a:xfrm rot="19772763">
            <a:off x="6227638" y="4869011"/>
            <a:ext cx="1368425" cy="792163"/>
          </a:xfrm>
          <a:prstGeom prst="leftArrow">
            <a:avLst>
              <a:gd name="adj1" fmla="val 50000"/>
              <a:gd name="adj2" fmla="val 4318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rgbClr val="0000FF"/>
                </a:solidFill>
              </a:rPr>
              <a:t>比她大</a:t>
            </a:r>
            <a:r>
              <a:rPr lang="en-US" altLang="zh-CN" b="1">
                <a:solidFill>
                  <a:srgbClr val="0000FF"/>
                </a:solidFill>
              </a:rPr>
              <a:t>2</a:t>
            </a:r>
            <a:r>
              <a:rPr lang="zh-CN" altLang="en-US" b="1">
                <a:solidFill>
                  <a:srgbClr val="0000FF"/>
                </a:solidFill>
              </a:rPr>
              <a:t>岁</a:t>
            </a:r>
          </a:p>
        </p:txBody>
      </p:sp>
      <p:sp>
        <p:nvSpPr>
          <p:cNvPr id="19" name="AutoShape 21"/>
          <p:cNvSpPr>
            <a:spLocks noChangeArrowheads="1"/>
          </p:cNvSpPr>
          <p:nvPr/>
        </p:nvSpPr>
        <p:spPr bwMode="auto">
          <a:xfrm rot="20667327">
            <a:off x="3347913" y="2349649"/>
            <a:ext cx="1008063" cy="576262"/>
          </a:xfrm>
          <a:prstGeom prst="rightArrow">
            <a:avLst>
              <a:gd name="adj1" fmla="val 50000"/>
              <a:gd name="adj2" fmla="val 437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rgbClr val="0000FF"/>
                </a:solidFill>
              </a:rPr>
              <a:t>比她大</a:t>
            </a:r>
            <a:r>
              <a:rPr lang="en-US" altLang="zh-CN" b="1">
                <a:solidFill>
                  <a:srgbClr val="0000FF"/>
                </a:solidFill>
              </a:rPr>
              <a:t>2</a:t>
            </a:r>
            <a:r>
              <a:rPr lang="zh-CN" altLang="en-US" b="1">
                <a:solidFill>
                  <a:srgbClr val="0000FF"/>
                </a:solidFill>
              </a:rPr>
              <a:t>岁</a:t>
            </a:r>
          </a:p>
        </p:txBody>
      </p:sp>
      <p:sp>
        <p:nvSpPr>
          <p:cNvPr id="20" name="AutoShape 22"/>
          <p:cNvSpPr>
            <a:spLocks noChangeArrowheads="1"/>
          </p:cNvSpPr>
          <p:nvPr/>
        </p:nvSpPr>
        <p:spPr bwMode="auto">
          <a:xfrm rot="856491">
            <a:off x="5435476" y="2494111"/>
            <a:ext cx="1008062" cy="576263"/>
          </a:xfrm>
          <a:prstGeom prst="rightArrow">
            <a:avLst>
              <a:gd name="adj1" fmla="val 50000"/>
              <a:gd name="adj2" fmla="val 437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rgbClr val="0000FF"/>
                </a:solidFill>
              </a:rPr>
              <a:t>比她大</a:t>
            </a:r>
            <a:r>
              <a:rPr lang="en-US" altLang="zh-CN" b="1">
                <a:solidFill>
                  <a:srgbClr val="0000FF"/>
                </a:solidFill>
              </a:rPr>
              <a:t>2</a:t>
            </a:r>
            <a:r>
              <a:rPr lang="zh-CN" altLang="en-US" b="1">
                <a:solidFill>
                  <a:srgbClr val="0000FF"/>
                </a:solidFill>
              </a:rPr>
              <a:t>岁</a:t>
            </a:r>
          </a:p>
        </p:txBody>
      </p:sp>
      <p:sp>
        <p:nvSpPr>
          <p:cNvPr id="21" name="AutoShape 24"/>
          <p:cNvSpPr>
            <a:spLocks noChangeArrowheads="1"/>
          </p:cNvSpPr>
          <p:nvPr/>
        </p:nvSpPr>
        <p:spPr bwMode="auto">
          <a:xfrm>
            <a:off x="3203451" y="3860949"/>
            <a:ext cx="1871662" cy="1150937"/>
          </a:xfrm>
          <a:prstGeom prst="cloudCallout">
            <a:avLst>
              <a:gd name="adj1" fmla="val -43750"/>
              <a:gd name="adj2" fmla="val 7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b="1">
              <a:solidFill>
                <a:srgbClr val="0000FF"/>
              </a:solidFill>
            </a:endParaRPr>
          </a:p>
          <a:p>
            <a:pPr algn="ctr" eaLnBrk="1" hangingPunct="1"/>
            <a:r>
              <a:rPr lang="zh-CN" altLang="en-US" b="1">
                <a:solidFill>
                  <a:srgbClr val="0000FF"/>
                </a:solidFill>
              </a:rPr>
              <a:t>我</a:t>
            </a:r>
            <a:r>
              <a:rPr lang="en-US" altLang="zh-CN" b="1">
                <a:solidFill>
                  <a:srgbClr val="0000FF"/>
                </a:solidFill>
              </a:rPr>
              <a:t>10</a:t>
            </a:r>
            <a:r>
              <a:rPr lang="zh-CN" altLang="en-US" b="1">
                <a:solidFill>
                  <a:srgbClr val="0000FF"/>
                </a:solidFill>
              </a:rPr>
              <a:t>岁</a:t>
            </a:r>
          </a:p>
        </p:txBody>
      </p:sp>
    </p:spTree>
    <p:extLst>
      <p:ext uri="{BB962C8B-B14F-4D97-AF65-F5344CB8AC3E}">
        <p14:creationId xmlns:p14="http://schemas.microsoft.com/office/powerpoint/2010/main" val="308437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函数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递归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函数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9C957E8-67D0-4D6B-9E2E-E0F6059B356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576238" y="1833208"/>
            <a:ext cx="7932138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 algn="just" eaLnBrk="1" hangingPunct="1">
              <a:lnSpc>
                <a:spcPct val="150000"/>
              </a:lnSpc>
            </a:pPr>
            <a:r>
              <a:rPr kumimoji="1" lang="zh-CN" altLang="en-US" sz="28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分析</a:t>
            </a:r>
            <a:r>
              <a:rPr kumimoji="1" lang="en-US" altLang="zh-CN" sz="28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6" name="Rectangle 4"/>
          <p:cNvSpPr>
            <a:spLocks noChangeArrowheads="1"/>
          </p:cNvSpPr>
          <p:nvPr/>
        </p:nvSpPr>
        <p:spPr bwMode="auto">
          <a:xfrm>
            <a:off x="7285507" y="2560910"/>
            <a:ext cx="1524000" cy="838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bg1"/>
            </a:solidFill>
            <a:miter lim="800000"/>
            <a:headEnd/>
            <a:tailEnd/>
          </a:ln>
          <a:effectLst>
            <a:outerShdw dist="107763" dir="2700000" algn="ctr" rotWithShape="0">
              <a:srgbClr val="3333CC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 sz="20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age(5)</a:t>
            </a:r>
          </a:p>
          <a:p>
            <a:pPr algn="ctr" eaLnBrk="0" hangingPunct="0">
              <a:defRPr/>
            </a:pPr>
            <a:r>
              <a:rPr lang="en-US" altLang="zh-CN" sz="20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=</a:t>
            </a:r>
            <a:r>
              <a:rPr lang="en-US" altLang="zh-CN" sz="2000" b="1">
                <a:solidFill>
                  <a:srgbClr val="00FF99"/>
                </a:solidFill>
                <a:latin typeface="Times New Roman" pitchFamily="18" charset="0"/>
                <a:ea typeface="楷体_GB2312" pitchFamily="49" charset="-122"/>
              </a:rPr>
              <a:t>16</a:t>
            </a:r>
            <a:r>
              <a:rPr lang="en-US" altLang="zh-CN" sz="20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+2=18</a:t>
            </a:r>
          </a:p>
        </p:txBody>
      </p:sp>
      <p:sp>
        <p:nvSpPr>
          <p:cNvPr id="37" name="Rectangle 5"/>
          <p:cNvSpPr>
            <a:spLocks noChangeArrowheads="1"/>
          </p:cNvSpPr>
          <p:nvPr/>
        </p:nvSpPr>
        <p:spPr bwMode="auto">
          <a:xfrm>
            <a:off x="6675907" y="3399110"/>
            <a:ext cx="1524000" cy="838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bg1"/>
            </a:solidFill>
            <a:miter lim="800000"/>
            <a:headEnd/>
            <a:tailEnd/>
          </a:ln>
          <a:effectLst>
            <a:outerShdw dist="107763" dir="2700000" algn="ctr" rotWithShape="0">
              <a:srgbClr val="3333CC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 sz="20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age(4)</a:t>
            </a:r>
          </a:p>
          <a:p>
            <a:pPr algn="ctr" eaLnBrk="0" hangingPunct="0">
              <a:defRPr/>
            </a:pPr>
            <a:r>
              <a:rPr lang="en-US" altLang="zh-CN" sz="20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=</a:t>
            </a:r>
            <a:r>
              <a:rPr lang="en-US" altLang="zh-CN" sz="2000" b="1">
                <a:solidFill>
                  <a:srgbClr val="00FF99"/>
                </a:solidFill>
                <a:latin typeface="Times New Roman" pitchFamily="18" charset="0"/>
                <a:ea typeface="楷体_GB2312" pitchFamily="49" charset="-122"/>
              </a:rPr>
              <a:t>14</a:t>
            </a:r>
            <a:r>
              <a:rPr lang="en-US" altLang="zh-CN" sz="20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+2=16</a:t>
            </a:r>
          </a:p>
        </p:txBody>
      </p:sp>
      <p:sp>
        <p:nvSpPr>
          <p:cNvPr id="38" name="Rectangle 6"/>
          <p:cNvSpPr>
            <a:spLocks noChangeArrowheads="1"/>
          </p:cNvSpPr>
          <p:nvPr/>
        </p:nvSpPr>
        <p:spPr bwMode="auto">
          <a:xfrm>
            <a:off x="5913907" y="4237310"/>
            <a:ext cx="1447800" cy="838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bg1"/>
            </a:solidFill>
            <a:miter lim="800000"/>
            <a:headEnd/>
            <a:tailEnd/>
          </a:ln>
          <a:effectLst>
            <a:outerShdw dist="107763" dir="2700000" algn="ctr" rotWithShape="0">
              <a:srgbClr val="3333CC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 sz="20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age(3)</a:t>
            </a:r>
          </a:p>
          <a:p>
            <a:pPr algn="ctr" eaLnBrk="0" hangingPunct="0">
              <a:defRPr/>
            </a:pPr>
            <a:r>
              <a:rPr lang="en-US" altLang="zh-CN" sz="20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=</a:t>
            </a:r>
            <a:r>
              <a:rPr lang="en-US" altLang="zh-CN" sz="2000" b="1">
                <a:solidFill>
                  <a:srgbClr val="00FF99"/>
                </a:solidFill>
                <a:latin typeface="Times New Roman" pitchFamily="18" charset="0"/>
                <a:ea typeface="楷体_GB2312" pitchFamily="49" charset="-122"/>
              </a:rPr>
              <a:t>12</a:t>
            </a:r>
            <a:r>
              <a:rPr lang="en-US" altLang="zh-CN" sz="20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+2=14</a:t>
            </a:r>
          </a:p>
        </p:txBody>
      </p:sp>
      <p:sp>
        <p:nvSpPr>
          <p:cNvPr id="39" name="Rectangle 7"/>
          <p:cNvSpPr>
            <a:spLocks noChangeArrowheads="1"/>
          </p:cNvSpPr>
          <p:nvPr/>
        </p:nvSpPr>
        <p:spPr bwMode="auto">
          <a:xfrm>
            <a:off x="5075707" y="5075510"/>
            <a:ext cx="1524000" cy="838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bg1"/>
            </a:solidFill>
            <a:miter lim="800000"/>
            <a:headEnd/>
            <a:tailEnd/>
          </a:ln>
          <a:effectLst>
            <a:outerShdw dist="107763" dir="2700000" algn="ctr" rotWithShape="0">
              <a:srgbClr val="0000FF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 sz="20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age(2)</a:t>
            </a:r>
          </a:p>
          <a:p>
            <a:pPr algn="ctr" eaLnBrk="0" hangingPunct="0">
              <a:defRPr/>
            </a:pPr>
            <a:r>
              <a:rPr lang="en-US" altLang="zh-CN" sz="20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=</a:t>
            </a:r>
            <a:r>
              <a:rPr lang="en-US" altLang="zh-CN" sz="2000" b="1">
                <a:solidFill>
                  <a:srgbClr val="00FF99"/>
                </a:solidFill>
                <a:latin typeface="Times New Roman" pitchFamily="18" charset="0"/>
                <a:ea typeface="楷体_GB2312" pitchFamily="49" charset="-122"/>
              </a:rPr>
              <a:t>10</a:t>
            </a:r>
            <a:r>
              <a:rPr lang="en-US" altLang="zh-CN" sz="20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+2=12</a:t>
            </a:r>
          </a:p>
        </p:txBody>
      </p:sp>
      <p:grpSp>
        <p:nvGrpSpPr>
          <p:cNvPr id="40" name="Group 17"/>
          <p:cNvGrpSpPr>
            <a:grpSpLocks/>
          </p:cNvGrpSpPr>
          <p:nvPr/>
        </p:nvGrpSpPr>
        <p:grpSpPr bwMode="auto">
          <a:xfrm>
            <a:off x="2174095" y="2357153"/>
            <a:ext cx="4953000" cy="1524000"/>
            <a:chOff x="1276" y="985"/>
            <a:chExt cx="3120" cy="960"/>
          </a:xfrm>
        </p:grpSpPr>
        <p:sp>
          <p:nvSpPr>
            <p:cNvPr id="41" name="AutoShape 9"/>
            <p:cNvSpPr>
              <a:spLocks noChangeArrowheads="1"/>
            </p:cNvSpPr>
            <p:nvPr/>
          </p:nvSpPr>
          <p:spPr bwMode="auto">
            <a:xfrm>
              <a:off x="1276" y="985"/>
              <a:ext cx="3120" cy="960"/>
            </a:xfrm>
            <a:prstGeom prst="flowChartAlternateProcess">
              <a:avLst/>
            </a:prstGeom>
            <a:noFill/>
            <a:ln w="57150" cmpd="thinThick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457200" indent="-457200" algn="ctr" eaLnBrk="0" hangingPunct="0">
                <a:defRPr/>
              </a:pPr>
              <a:r>
                <a:rPr lang="en-US" altLang="zh-CN" sz="2400" b="1" dirty="0">
                  <a:solidFill>
                    <a:srgbClr val="00FF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 pitchFamily="49" charset="-122"/>
                </a:rPr>
                <a:t>                        </a:t>
              </a:r>
              <a:r>
                <a:rPr lang="en-US" altLang="zh-CN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 pitchFamily="49" charset="-122"/>
                </a:rPr>
                <a:t>10                (n=1)</a:t>
              </a:r>
            </a:p>
            <a:p>
              <a:pPr marL="457200" indent="-457200" algn="ctr" eaLnBrk="0" hangingPunct="0">
                <a:defRPr/>
              </a:pPr>
              <a:r>
                <a:rPr lang="en-US" altLang="zh-CN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 pitchFamily="49" charset="-122"/>
                </a:rPr>
                <a:t>         age(n) =                                            </a:t>
              </a:r>
            </a:p>
            <a:p>
              <a:pPr marL="457200" indent="-457200" algn="ctr" eaLnBrk="0" hangingPunct="0">
                <a:defRPr/>
              </a:pPr>
              <a:r>
                <a:rPr lang="en-US" altLang="zh-CN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 pitchFamily="49" charset="-122"/>
                </a:rPr>
                <a:t>                        age(n-1)+2  (n&gt;1)</a:t>
              </a:r>
            </a:p>
          </p:txBody>
        </p:sp>
        <p:sp>
          <p:nvSpPr>
            <p:cNvPr id="42" name="AutoShape 10"/>
            <p:cNvSpPr>
              <a:spLocks/>
            </p:cNvSpPr>
            <p:nvPr/>
          </p:nvSpPr>
          <p:spPr bwMode="auto">
            <a:xfrm>
              <a:off x="2381" y="1207"/>
              <a:ext cx="240" cy="545"/>
            </a:xfrm>
            <a:prstGeom prst="leftBrace">
              <a:avLst>
                <a:gd name="adj1" fmla="val 18924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zh-CN" altLang="zh-CN" sz="2400" b="1">
                <a:solidFill>
                  <a:srgbClr val="00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幼圆" pitchFamily="49" charset="-122"/>
              </a:endParaRPr>
            </a:p>
          </p:txBody>
        </p:sp>
      </p:grpSp>
      <p:sp>
        <p:nvSpPr>
          <p:cNvPr id="43" name="AutoShape 11"/>
          <p:cNvSpPr>
            <a:spLocks noChangeArrowheads="1"/>
          </p:cNvSpPr>
          <p:nvPr/>
        </p:nvSpPr>
        <p:spPr bwMode="auto">
          <a:xfrm>
            <a:off x="705556" y="1901024"/>
            <a:ext cx="5783262" cy="685800"/>
          </a:xfrm>
          <a:prstGeom prst="wedgeRectCallout">
            <a:avLst>
              <a:gd name="adj1" fmla="val -31333"/>
              <a:gd name="adj2" fmla="val -21065"/>
            </a:avLst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文鼎细圆" pitchFamily="49" charset="-122"/>
              </a:rPr>
              <a:t>   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设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文鼎细圆" pitchFamily="49" charset="-122"/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文鼎细圆" pitchFamily="49" charset="-122"/>
              </a:rPr>
              <a:t>age  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表示年龄，则有</a:t>
            </a:r>
            <a:r>
              <a:rPr lang="zh-CN" alt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如下</a:t>
            </a:r>
            <a:endParaRPr lang="en-US" altLang="zh-CN" sz="32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4" name="Rectangle 12"/>
          <p:cNvSpPr>
            <a:spLocks noChangeArrowheads="1"/>
          </p:cNvSpPr>
          <p:nvPr/>
        </p:nvSpPr>
        <p:spPr bwMode="auto">
          <a:xfrm>
            <a:off x="794220" y="2713310"/>
            <a:ext cx="1524000" cy="762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bg1"/>
            </a:solidFill>
            <a:miter lim="800000"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 sz="20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age(5)</a:t>
            </a:r>
          </a:p>
          <a:p>
            <a:pPr algn="ctr" eaLnBrk="0" hangingPunct="0">
              <a:defRPr/>
            </a:pPr>
            <a:r>
              <a:rPr lang="en-US" altLang="zh-CN" sz="20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=age(4)+2</a:t>
            </a:r>
          </a:p>
        </p:txBody>
      </p:sp>
      <p:sp>
        <p:nvSpPr>
          <p:cNvPr id="45" name="Rectangle 13"/>
          <p:cNvSpPr>
            <a:spLocks noChangeArrowheads="1"/>
          </p:cNvSpPr>
          <p:nvPr/>
        </p:nvSpPr>
        <p:spPr bwMode="auto">
          <a:xfrm>
            <a:off x="1418107" y="3475310"/>
            <a:ext cx="1524000" cy="762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bg1"/>
            </a:solidFill>
            <a:miter lim="800000"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 sz="20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age(4)</a:t>
            </a:r>
          </a:p>
          <a:p>
            <a:pPr algn="ctr" eaLnBrk="0" hangingPunct="0">
              <a:defRPr/>
            </a:pPr>
            <a:r>
              <a:rPr lang="en-US" altLang="zh-CN" sz="20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=age(3)+2</a:t>
            </a:r>
          </a:p>
        </p:txBody>
      </p:sp>
      <p:sp>
        <p:nvSpPr>
          <p:cNvPr id="46" name="Rectangle 14"/>
          <p:cNvSpPr>
            <a:spLocks noChangeArrowheads="1"/>
          </p:cNvSpPr>
          <p:nvPr/>
        </p:nvSpPr>
        <p:spPr bwMode="auto">
          <a:xfrm>
            <a:off x="2256307" y="4237310"/>
            <a:ext cx="1524000" cy="838200"/>
          </a:xfrm>
          <a:prstGeom prst="rect">
            <a:avLst/>
          </a:prstGeom>
          <a:solidFill>
            <a:srgbClr val="000099"/>
          </a:solidFill>
          <a:ln w="9525">
            <a:solidFill>
              <a:schemeClr val="bg1"/>
            </a:solidFill>
            <a:miter lim="800000"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 sz="20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age(3)</a:t>
            </a:r>
          </a:p>
          <a:p>
            <a:pPr algn="ctr" eaLnBrk="0" hangingPunct="0">
              <a:defRPr/>
            </a:pPr>
            <a:r>
              <a:rPr lang="en-US" altLang="zh-CN" sz="20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=age(2)+2</a:t>
            </a:r>
          </a:p>
        </p:txBody>
      </p:sp>
      <p:sp>
        <p:nvSpPr>
          <p:cNvPr id="47" name="Rectangle 15"/>
          <p:cNvSpPr>
            <a:spLocks noChangeArrowheads="1"/>
          </p:cNvSpPr>
          <p:nvPr/>
        </p:nvSpPr>
        <p:spPr bwMode="auto">
          <a:xfrm>
            <a:off x="3018307" y="5075510"/>
            <a:ext cx="1524000" cy="838200"/>
          </a:xfrm>
          <a:prstGeom prst="rect">
            <a:avLst/>
          </a:prstGeom>
          <a:solidFill>
            <a:srgbClr val="000099"/>
          </a:solidFill>
          <a:ln w="9525">
            <a:solidFill>
              <a:schemeClr val="bg1"/>
            </a:solidFill>
            <a:miter lim="800000"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 sz="20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age(2)</a:t>
            </a:r>
          </a:p>
          <a:p>
            <a:pPr algn="ctr" eaLnBrk="0" hangingPunct="0">
              <a:defRPr/>
            </a:pPr>
            <a:r>
              <a:rPr lang="en-US" altLang="zh-CN" sz="20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=age(1)+2</a:t>
            </a:r>
          </a:p>
        </p:txBody>
      </p:sp>
      <p:sp>
        <p:nvSpPr>
          <p:cNvPr id="48" name="Rectangle 16"/>
          <p:cNvSpPr>
            <a:spLocks noChangeArrowheads="1"/>
          </p:cNvSpPr>
          <p:nvPr/>
        </p:nvSpPr>
        <p:spPr bwMode="auto">
          <a:xfrm>
            <a:off x="4042245" y="5948635"/>
            <a:ext cx="1600200" cy="685800"/>
          </a:xfrm>
          <a:prstGeom prst="rect">
            <a:avLst/>
          </a:prstGeom>
          <a:solidFill>
            <a:srgbClr val="FF0000"/>
          </a:solidFill>
          <a:ln w="9525">
            <a:solidFill>
              <a:schemeClr val="bg1"/>
            </a:solidFill>
            <a:miter lim="800000"/>
            <a:headEnd/>
            <a:tailEnd/>
          </a:ln>
          <a:effectLst>
            <a:outerShdw dist="107763" dir="2700000" algn="ctr" rotWithShape="0">
              <a:srgbClr val="FFFF00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 sz="20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age(1)</a:t>
            </a:r>
          </a:p>
          <a:p>
            <a:pPr algn="ctr" eaLnBrk="0" hangingPunct="0">
              <a:defRPr/>
            </a:pPr>
            <a:r>
              <a:rPr lang="en-US" altLang="zh-CN" sz="20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=10</a:t>
            </a:r>
          </a:p>
        </p:txBody>
      </p:sp>
    </p:spTree>
    <p:extLst>
      <p:ext uri="{BB962C8B-B14F-4D97-AF65-F5344CB8AC3E}">
        <p14:creationId xmlns:p14="http://schemas.microsoft.com/office/powerpoint/2010/main" val="408648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 animBg="1"/>
      <p:bldP spid="44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函数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递归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函数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9C957E8-67D0-4D6B-9E2E-E0F6059B356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17240" y="1967162"/>
            <a:ext cx="4114800" cy="205740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3175" cmpd="thinThick">
            <a:solidFill>
              <a:srgbClr val="0880EE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>
                <a:solidFill>
                  <a:srgbClr val="00FF99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main()</a:t>
            </a:r>
          </a:p>
          <a:p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  { </a:t>
            </a:r>
          </a:p>
          <a:p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lang="en-US" altLang="zh-CN" sz="2800" b="1" dirty="0" err="1">
                <a:latin typeface="Times New Roman" panose="02020603050405020304" pitchFamily="18" charset="0"/>
                <a:ea typeface="楷体_GB2312" pitchFamily="49" charset="-122"/>
              </a:rPr>
              <a:t>printf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(“%d”, age(5));</a:t>
            </a:r>
          </a:p>
          <a:p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   }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742474" y="1971406"/>
            <a:ext cx="4114800" cy="255461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3175" cmpd="thinThick">
            <a:solidFill>
              <a:srgbClr val="0880EE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>
                <a:solidFill>
                  <a:srgbClr val="00FF99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age(</a:t>
            </a:r>
            <a:r>
              <a:rPr lang="en-US" altLang="zh-CN" sz="2800" b="1" dirty="0" err="1"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n)  </a:t>
            </a:r>
          </a:p>
          <a:p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   { </a:t>
            </a:r>
            <a:r>
              <a:rPr lang="en-US" altLang="zh-CN" sz="2800" b="1" dirty="0" err="1"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c;</a:t>
            </a:r>
          </a:p>
          <a:p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      if(n==1) c=10;</a:t>
            </a:r>
          </a:p>
          <a:p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      else c = age(n-1)+2;</a:t>
            </a:r>
          </a:p>
          <a:p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      return(c) ;</a:t>
            </a:r>
          </a:p>
          <a:p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   } </a:t>
            </a:r>
          </a:p>
        </p:txBody>
      </p:sp>
      <p:sp>
        <p:nvSpPr>
          <p:cNvPr id="49" name="Rectangle 7"/>
          <p:cNvSpPr>
            <a:spLocks noChangeArrowheads="1"/>
          </p:cNvSpPr>
          <p:nvPr/>
        </p:nvSpPr>
        <p:spPr bwMode="auto">
          <a:xfrm>
            <a:off x="251520" y="4375219"/>
            <a:ext cx="990600" cy="533400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age(5) </a:t>
            </a:r>
          </a:p>
        </p:txBody>
      </p:sp>
      <p:grpSp>
        <p:nvGrpSpPr>
          <p:cNvPr id="50" name="Group 8"/>
          <p:cNvGrpSpPr>
            <a:grpSpLocks/>
          </p:cNvGrpSpPr>
          <p:nvPr/>
        </p:nvGrpSpPr>
        <p:grpSpPr bwMode="auto">
          <a:xfrm>
            <a:off x="7566720" y="4832419"/>
            <a:ext cx="1409700" cy="1066800"/>
            <a:chOff x="4128" y="1584"/>
            <a:chExt cx="888" cy="672"/>
          </a:xfrm>
        </p:grpSpPr>
        <p:sp>
          <p:nvSpPr>
            <p:cNvPr id="51" name="Line 9"/>
            <p:cNvSpPr>
              <a:spLocks noChangeShapeType="1"/>
            </p:cNvSpPr>
            <p:nvPr/>
          </p:nvSpPr>
          <p:spPr bwMode="auto">
            <a:xfrm>
              <a:off x="4128" y="2112"/>
              <a:ext cx="299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2" name="Rectangle 10"/>
            <p:cNvSpPr>
              <a:spLocks noChangeArrowheads="1"/>
            </p:cNvSpPr>
            <p:nvPr/>
          </p:nvSpPr>
          <p:spPr bwMode="auto">
            <a:xfrm>
              <a:off x="4416" y="1920"/>
              <a:ext cx="528" cy="336"/>
            </a:xfrm>
            <a:prstGeom prst="rect">
              <a:avLst/>
            </a:prstGeom>
            <a:noFill/>
            <a:ln w="127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c=10 </a:t>
              </a:r>
            </a:p>
          </p:txBody>
        </p:sp>
        <p:sp>
          <p:nvSpPr>
            <p:cNvPr id="53" name="Rectangle 11"/>
            <p:cNvSpPr>
              <a:spLocks noChangeArrowheads="1"/>
            </p:cNvSpPr>
            <p:nvPr/>
          </p:nvSpPr>
          <p:spPr bwMode="auto">
            <a:xfrm>
              <a:off x="4368" y="1584"/>
              <a:ext cx="648" cy="336"/>
            </a:xfrm>
            <a:prstGeom prst="rect">
              <a:avLst/>
            </a:prstGeom>
            <a:noFill/>
            <a:ln w="127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   n=1 </a:t>
              </a:r>
            </a:p>
          </p:txBody>
        </p:sp>
      </p:grpSp>
      <p:grpSp>
        <p:nvGrpSpPr>
          <p:cNvPr id="54" name="Group 12"/>
          <p:cNvGrpSpPr>
            <a:grpSpLocks/>
          </p:cNvGrpSpPr>
          <p:nvPr/>
        </p:nvGrpSpPr>
        <p:grpSpPr bwMode="auto">
          <a:xfrm>
            <a:off x="2537520" y="4832419"/>
            <a:ext cx="1676400" cy="1066800"/>
            <a:chOff x="1056" y="2160"/>
            <a:chExt cx="1056" cy="672"/>
          </a:xfrm>
        </p:grpSpPr>
        <p:sp>
          <p:nvSpPr>
            <p:cNvPr id="55" name="Line 13"/>
            <p:cNvSpPr>
              <a:spLocks noChangeShapeType="1"/>
            </p:cNvSpPr>
            <p:nvPr/>
          </p:nvSpPr>
          <p:spPr bwMode="auto">
            <a:xfrm>
              <a:off x="1056" y="2688"/>
              <a:ext cx="203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6" name="Rectangle 14"/>
            <p:cNvSpPr>
              <a:spLocks noChangeArrowheads="1"/>
            </p:cNvSpPr>
            <p:nvPr/>
          </p:nvSpPr>
          <p:spPr bwMode="auto">
            <a:xfrm>
              <a:off x="1259" y="2496"/>
              <a:ext cx="853" cy="336"/>
            </a:xfrm>
            <a:prstGeom prst="rect">
              <a:avLst/>
            </a:prstGeom>
            <a:noFill/>
            <a:ln w="127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c=age(3)+2 </a:t>
              </a:r>
            </a:p>
          </p:txBody>
        </p:sp>
        <p:sp>
          <p:nvSpPr>
            <p:cNvPr id="57" name="Rectangle 15"/>
            <p:cNvSpPr>
              <a:spLocks noChangeArrowheads="1"/>
            </p:cNvSpPr>
            <p:nvPr/>
          </p:nvSpPr>
          <p:spPr bwMode="auto">
            <a:xfrm>
              <a:off x="1458" y="2160"/>
              <a:ext cx="414" cy="336"/>
            </a:xfrm>
            <a:prstGeom prst="rect">
              <a:avLst/>
            </a:prstGeom>
            <a:noFill/>
            <a:ln w="127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solidFill>
                    <a:schemeClr val="accent2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n=4 </a:t>
              </a:r>
            </a:p>
          </p:txBody>
        </p:sp>
      </p:grpSp>
      <p:grpSp>
        <p:nvGrpSpPr>
          <p:cNvPr id="58" name="Group 16"/>
          <p:cNvGrpSpPr>
            <a:grpSpLocks/>
          </p:cNvGrpSpPr>
          <p:nvPr/>
        </p:nvGrpSpPr>
        <p:grpSpPr bwMode="auto">
          <a:xfrm>
            <a:off x="4213920" y="4832419"/>
            <a:ext cx="1676400" cy="1066800"/>
            <a:chOff x="1056" y="2160"/>
            <a:chExt cx="1056" cy="672"/>
          </a:xfrm>
        </p:grpSpPr>
        <p:sp>
          <p:nvSpPr>
            <p:cNvPr id="59" name="Line 17"/>
            <p:cNvSpPr>
              <a:spLocks noChangeShapeType="1"/>
            </p:cNvSpPr>
            <p:nvPr/>
          </p:nvSpPr>
          <p:spPr bwMode="auto">
            <a:xfrm>
              <a:off x="1056" y="2688"/>
              <a:ext cx="203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0" name="Rectangle 18"/>
            <p:cNvSpPr>
              <a:spLocks noChangeArrowheads="1"/>
            </p:cNvSpPr>
            <p:nvPr/>
          </p:nvSpPr>
          <p:spPr bwMode="auto">
            <a:xfrm>
              <a:off x="1259" y="2496"/>
              <a:ext cx="853" cy="336"/>
            </a:xfrm>
            <a:prstGeom prst="rect">
              <a:avLst/>
            </a:prstGeom>
            <a:noFill/>
            <a:ln w="127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c=age(2)+2 </a:t>
              </a:r>
            </a:p>
          </p:txBody>
        </p:sp>
        <p:sp>
          <p:nvSpPr>
            <p:cNvPr id="61" name="Rectangle 19"/>
            <p:cNvSpPr>
              <a:spLocks noChangeArrowheads="1"/>
            </p:cNvSpPr>
            <p:nvPr/>
          </p:nvSpPr>
          <p:spPr bwMode="auto">
            <a:xfrm>
              <a:off x="1458" y="2160"/>
              <a:ext cx="414" cy="336"/>
            </a:xfrm>
            <a:prstGeom prst="rect">
              <a:avLst/>
            </a:prstGeom>
            <a:noFill/>
            <a:ln w="127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solidFill>
                    <a:schemeClr val="accent2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n=3 </a:t>
              </a:r>
            </a:p>
          </p:txBody>
        </p:sp>
      </p:grpSp>
      <p:grpSp>
        <p:nvGrpSpPr>
          <p:cNvPr id="62" name="Group 20"/>
          <p:cNvGrpSpPr>
            <a:grpSpLocks/>
          </p:cNvGrpSpPr>
          <p:nvPr/>
        </p:nvGrpSpPr>
        <p:grpSpPr bwMode="auto">
          <a:xfrm>
            <a:off x="5890320" y="4832419"/>
            <a:ext cx="1676400" cy="1066800"/>
            <a:chOff x="1056" y="2160"/>
            <a:chExt cx="1056" cy="672"/>
          </a:xfrm>
        </p:grpSpPr>
        <p:sp>
          <p:nvSpPr>
            <p:cNvPr id="63" name="Line 21"/>
            <p:cNvSpPr>
              <a:spLocks noChangeShapeType="1"/>
            </p:cNvSpPr>
            <p:nvPr/>
          </p:nvSpPr>
          <p:spPr bwMode="auto">
            <a:xfrm>
              <a:off x="1056" y="2688"/>
              <a:ext cx="203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4" name="Rectangle 22"/>
            <p:cNvSpPr>
              <a:spLocks noChangeArrowheads="1"/>
            </p:cNvSpPr>
            <p:nvPr/>
          </p:nvSpPr>
          <p:spPr bwMode="auto">
            <a:xfrm>
              <a:off x="1259" y="2496"/>
              <a:ext cx="853" cy="336"/>
            </a:xfrm>
            <a:prstGeom prst="rect">
              <a:avLst/>
            </a:prstGeom>
            <a:noFill/>
            <a:ln w="127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c=age(1)+2 </a:t>
              </a:r>
            </a:p>
          </p:txBody>
        </p:sp>
        <p:sp>
          <p:nvSpPr>
            <p:cNvPr id="65" name="Rectangle 23"/>
            <p:cNvSpPr>
              <a:spLocks noChangeArrowheads="1"/>
            </p:cNvSpPr>
            <p:nvPr/>
          </p:nvSpPr>
          <p:spPr bwMode="auto">
            <a:xfrm>
              <a:off x="1458" y="2160"/>
              <a:ext cx="414" cy="336"/>
            </a:xfrm>
            <a:prstGeom prst="rect">
              <a:avLst/>
            </a:prstGeom>
            <a:noFill/>
            <a:ln w="127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solidFill>
                    <a:schemeClr val="accent2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n=2 </a:t>
              </a:r>
            </a:p>
          </p:txBody>
        </p:sp>
      </p:grpSp>
      <p:grpSp>
        <p:nvGrpSpPr>
          <p:cNvPr id="66" name="Group 24"/>
          <p:cNvGrpSpPr>
            <a:grpSpLocks/>
          </p:cNvGrpSpPr>
          <p:nvPr/>
        </p:nvGrpSpPr>
        <p:grpSpPr bwMode="auto">
          <a:xfrm>
            <a:off x="708720" y="4832419"/>
            <a:ext cx="1811338" cy="1066800"/>
            <a:chOff x="528" y="2592"/>
            <a:chExt cx="1141" cy="672"/>
          </a:xfrm>
        </p:grpSpPr>
        <p:sp>
          <p:nvSpPr>
            <p:cNvPr id="67" name="Line 25"/>
            <p:cNvSpPr>
              <a:spLocks noChangeShapeType="1"/>
            </p:cNvSpPr>
            <p:nvPr/>
          </p:nvSpPr>
          <p:spPr bwMode="auto">
            <a:xfrm>
              <a:off x="528" y="3120"/>
              <a:ext cx="28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" name="Rectangle 26"/>
            <p:cNvSpPr>
              <a:spLocks noChangeArrowheads="1"/>
            </p:cNvSpPr>
            <p:nvPr/>
          </p:nvSpPr>
          <p:spPr bwMode="auto">
            <a:xfrm>
              <a:off x="816" y="2928"/>
              <a:ext cx="853" cy="336"/>
            </a:xfrm>
            <a:prstGeom prst="rect">
              <a:avLst/>
            </a:prstGeom>
            <a:noFill/>
            <a:ln w="127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c=age(4)+2 </a:t>
              </a:r>
            </a:p>
          </p:txBody>
        </p:sp>
        <p:sp>
          <p:nvSpPr>
            <p:cNvPr id="69" name="Rectangle 27"/>
            <p:cNvSpPr>
              <a:spLocks noChangeArrowheads="1"/>
            </p:cNvSpPr>
            <p:nvPr/>
          </p:nvSpPr>
          <p:spPr bwMode="auto">
            <a:xfrm>
              <a:off x="1008" y="2592"/>
              <a:ext cx="414" cy="336"/>
            </a:xfrm>
            <a:prstGeom prst="rect">
              <a:avLst/>
            </a:prstGeom>
            <a:noFill/>
            <a:ln w="127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solidFill>
                    <a:schemeClr val="accent2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n=5 </a:t>
              </a:r>
            </a:p>
          </p:txBody>
        </p:sp>
        <p:sp>
          <p:nvSpPr>
            <p:cNvPr id="70" name="Line 28"/>
            <p:cNvSpPr>
              <a:spLocks noChangeShapeType="1"/>
            </p:cNvSpPr>
            <p:nvPr/>
          </p:nvSpPr>
          <p:spPr bwMode="auto">
            <a:xfrm>
              <a:off x="528" y="2640"/>
              <a:ext cx="0" cy="48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" name="Group 29"/>
          <p:cNvGrpSpPr>
            <a:grpSpLocks/>
          </p:cNvGrpSpPr>
          <p:nvPr/>
        </p:nvGrpSpPr>
        <p:grpSpPr bwMode="auto">
          <a:xfrm>
            <a:off x="6195120" y="5899219"/>
            <a:ext cx="2286000" cy="838200"/>
            <a:chOff x="3888" y="3072"/>
            <a:chExt cx="1440" cy="528"/>
          </a:xfrm>
        </p:grpSpPr>
        <p:sp>
          <p:nvSpPr>
            <p:cNvPr id="72" name="Line 30"/>
            <p:cNvSpPr>
              <a:spLocks noChangeShapeType="1"/>
            </p:cNvSpPr>
            <p:nvPr/>
          </p:nvSpPr>
          <p:spPr bwMode="auto">
            <a:xfrm>
              <a:off x="5328" y="3072"/>
              <a:ext cx="0" cy="38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3" name="Rectangle 31"/>
            <p:cNvSpPr>
              <a:spLocks noChangeArrowheads="1"/>
            </p:cNvSpPr>
            <p:nvPr/>
          </p:nvSpPr>
          <p:spPr bwMode="auto">
            <a:xfrm>
              <a:off x="3888" y="3264"/>
              <a:ext cx="853" cy="336"/>
            </a:xfrm>
            <a:prstGeom prst="rect">
              <a:avLst/>
            </a:prstGeom>
            <a:noFill/>
            <a:ln w="127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c=10+2=12 </a:t>
              </a:r>
            </a:p>
          </p:txBody>
        </p:sp>
        <p:sp>
          <p:nvSpPr>
            <p:cNvPr id="74" name="Line 32"/>
            <p:cNvSpPr>
              <a:spLocks noChangeShapeType="1"/>
            </p:cNvSpPr>
            <p:nvPr/>
          </p:nvSpPr>
          <p:spPr bwMode="auto">
            <a:xfrm flipH="1">
              <a:off x="4752" y="3456"/>
              <a:ext cx="57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5" name="Group 33"/>
          <p:cNvGrpSpPr>
            <a:grpSpLocks/>
          </p:cNvGrpSpPr>
          <p:nvPr/>
        </p:nvGrpSpPr>
        <p:grpSpPr bwMode="auto">
          <a:xfrm>
            <a:off x="4518720" y="6204019"/>
            <a:ext cx="1676400" cy="533400"/>
            <a:chOff x="2832" y="3264"/>
            <a:chExt cx="1056" cy="336"/>
          </a:xfrm>
        </p:grpSpPr>
        <p:sp>
          <p:nvSpPr>
            <p:cNvPr id="76" name="Rectangle 34"/>
            <p:cNvSpPr>
              <a:spLocks noChangeArrowheads="1"/>
            </p:cNvSpPr>
            <p:nvPr/>
          </p:nvSpPr>
          <p:spPr bwMode="auto">
            <a:xfrm>
              <a:off x="2832" y="3264"/>
              <a:ext cx="853" cy="336"/>
            </a:xfrm>
            <a:prstGeom prst="rect">
              <a:avLst/>
            </a:prstGeom>
            <a:noFill/>
            <a:ln w="127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c=12+2=14</a:t>
              </a:r>
            </a:p>
          </p:txBody>
        </p:sp>
        <p:sp>
          <p:nvSpPr>
            <p:cNvPr id="77" name="Line 35"/>
            <p:cNvSpPr>
              <a:spLocks noChangeShapeType="1"/>
            </p:cNvSpPr>
            <p:nvPr/>
          </p:nvSpPr>
          <p:spPr bwMode="auto">
            <a:xfrm flipH="1">
              <a:off x="3696" y="3456"/>
              <a:ext cx="19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8" name="Group 36"/>
          <p:cNvGrpSpPr>
            <a:grpSpLocks/>
          </p:cNvGrpSpPr>
          <p:nvPr/>
        </p:nvGrpSpPr>
        <p:grpSpPr bwMode="auto">
          <a:xfrm>
            <a:off x="2842320" y="6204019"/>
            <a:ext cx="1676400" cy="533400"/>
            <a:chOff x="2832" y="3264"/>
            <a:chExt cx="1056" cy="336"/>
          </a:xfrm>
        </p:grpSpPr>
        <p:sp>
          <p:nvSpPr>
            <p:cNvPr id="79" name="Rectangle 37"/>
            <p:cNvSpPr>
              <a:spLocks noChangeArrowheads="1"/>
            </p:cNvSpPr>
            <p:nvPr/>
          </p:nvSpPr>
          <p:spPr bwMode="auto">
            <a:xfrm>
              <a:off x="2832" y="3264"/>
              <a:ext cx="853" cy="336"/>
            </a:xfrm>
            <a:prstGeom prst="rect">
              <a:avLst/>
            </a:prstGeom>
            <a:noFill/>
            <a:ln w="127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c=14+2=16</a:t>
              </a:r>
            </a:p>
          </p:txBody>
        </p:sp>
        <p:sp>
          <p:nvSpPr>
            <p:cNvPr id="80" name="Line 38"/>
            <p:cNvSpPr>
              <a:spLocks noChangeShapeType="1"/>
            </p:cNvSpPr>
            <p:nvPr/>
          </p:nvSpPr>
          <p:spPr bwMode="auto">
            <a:xfrm flipH="1">
              <a:off x="3696" y="3456"/>
              <a:ext cx="19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" name="Group 39"/>
          <p:cNvGrpSpPr>
            <a:grpSpLocks/>
          </p:cNvGrpSpPr>
          <p:nvPr/>
        </p:nvGrpSpPr>
        <p:grpSpPr bwMode="auto">
          <a:xfrm>
            <a:off x="1165920" y="6204019"/>
            <a:ext cx="1676400" cy="533400"/>
            <a:chOff x="2832" y="3264"/>
            <a:chExt cx="1056" cy="336"/>
          </a:xfrm>
        </p:grpSpPr>
        <p:sp>
          <p:nvSpPr>
            <p:cNvPr id="82" name="Rectangle 40"/>
            <p:cNvSpPr>
              <a:spLocks noChangeArrowheads="1"/>
            </p:cNvSpPr>
            <p:nvPr/>
          </p:nvSpPr>
          <p:spPr bwMode="auto">
            <a:xfrm>
              <a:off x="2832" y="3264"/>
              <a:ext cx="853" cy="336"/>
            </a:xfrm>
            <a:prstGeom prst="rect">
              <a:avLst/>
            </a:prstGeom>
            <a:noFill/>
            <a:ln w="127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c=16+2=18</a:t>
              </a:r>
            </a:p>
          </p:txBody>
        </p:sp>
        <p:sp>
          <p:nvSpPr>
            <p:cNvPr id="83" name="Line 41"/>
            <p:cNvSpPr>
              <a:spLocks noChangeShapeType="1"/>
            </p:cNvSpPr>
            <p:nvPr/>
          </p:nvSpPr>
          <p:spPr bwMode="auto">
            <a:xfrm flipH="1">
              <a:off x="3696" y="3456"/>
              <a:ext cx="19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36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3" y="1117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函数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递归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函数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9C957E8-67D0-4D6B-9E2E-E0F6059B356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614563" y="1892010"/>
            <a:ext cx="7932138" cy="2809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 algn="just" eaLnBrk="1" hangingPunct="1">
              <a:lnSpc>
                <a:spcPct val="150000"/>
              </a:lnSpc>
            </a:pPr>
            <a:r>
              <a:rPr kumimoji="1" lang="zh-CN" altLang="en-US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kumimoji="1" lang="en-US" altLang="zh-CN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  </a:t>
            </a:r>
            <a:r>
              <a:rPr kumimoji="1"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说</a:t>
            </a:r>
            <a:r>
              <a:rPr kumimoji="1"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有一只调皮的小猴子</a:t>
            </a:r>
            <a:r>
              <a:rPr kumimoji="1"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kumimoji="1"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摘了一堆水果</a:t>
            </a:r>
            <a:r>
              <a:rPr kumimoji="1"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kumimoji="1"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第一天吃了水果的一半</a:t>
            </a:r>
            <a:r>
              <a:rPr kumimoji="1"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kumimoji="1"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又多吃了一个</a:t>
            </a:r>
            <a:r>
              <a:rPr kumimoji="1"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;</a:t>
            </a:r>
            <a:r>
              <a:rPr kumimoji="1"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第二天吃了剩下水果的一半</a:t>
            </a:r>
            <a:r>
              <a:rPr kumimoji="1"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kumimoji="1"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又多吃了一个</a:t>
            </a:r>
            <a:r>
              <a:rPr kumimoji="1"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;</a:t>
            </a:r>
            <a:r>
              <a:rPr kumimoji="1"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依次类推</a:t>
            </a:r>
            <a:r>
              <a:rPr kumimoji="1"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…</a:t>
            </a:r>
            <a:r>
              <a:rPr kumimoji="1"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。到</a:t>
            </a:r>
            <a:r>
              <a:rPr kumimoji="1"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第十天</a:t>
            </a:r>
            <a:r>
              <a:rPr kumimoji="1"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kumimoji="1"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发现只剩下了</a:t>
            </a:r>
            <a:r>
              <a:rPr kumimoji="1"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kumimoji="1"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个水果</a:t>
            </a:r>
            <a:r>
              <a:rPr kumimoji="1"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kumimoji="1"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请问这只猴子到底摘了多少个水果</a:t>
            </a:r>
            <a:r>
              <a:rPr kumimoji="1"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?</a:t>
            </a:r>
          </a:p>
          <a:p>
            <a:pPr marL="0" lvl="1" algn="just" eaLnBrk="1" hangingPunct="1">
              <a:lnSpc>
                <a:spcPct val="150000"/>
              </a:lnSpc>
            </a:pPr>
            <a:endParaRPr lang="en-US" altLang="zh-CN" sz="2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2018745" y="4507206"/>
            <a:ext cx="4953000" cy="1524000"/>
          </a:xfrm>
          <a:prstGeom prst="flowChartAlternateProcess">
            <a:avLst/>
          </a:prstGeom>
          <a:noFill/>
          <a:ln w="57150" cmpd="thinThick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457200" indent="-457200" algn="ctr" eaLnBrk="0" hangingPunct="0">
              <a:defRPr/>
            </a:pPr>
            <a:r>
              <a:rPr lang="en-US" altLang="zh-CN" sz="2400" b="1" dirty="0">
                <a:solidFill>
                  <a:srgbClr val="00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            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1                (n=10)</a:t>
            </a:r>
          </a:p>
          <a:p>
            <a:pPr marL="457200" indent="-457200" algn="ctr" eaLnBrk="0" hangingPunct="0"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 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num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(n)=                                            </a:t>
            </a:r>
          </a:p>
          <a:p>
            <a:pPr marL="457200" indent="-457200" algn="ctr" eaLnBrk="0" hangingPunct="0"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                      2* (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num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(n+1)+1)  (n&lt;10)</a:t>
            </a:r>
          </a:p>
        </p:txBody>
      </p:sp>
      <p:sp>
        <p:nvSpPr>
          <p:cNvPr id="11" name="AutoShape 7"/>
          <p:cNvSpPr>
            <a:spLocks/>
          </p:cNvSpPr>
          <p:nvPr/>
        </p:nvSpPr>
        <p:spPr bwMode="auto">
          <a:xfrm>
            <a:off x="3491880" y="4944562"/>
            <a:ext cx="215900" cy="649288"/>
          </a:xfrm>
          <a:prstGeom prst="leftBrace">
            <a:avLst>
              <a:gd name="adj1" fmla="val 24825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zh-CN" sz="2400" b="1">
              <a:solidFill>
                <a:srgbClr val="00FF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2267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3" y="1117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函数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递归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函数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9C957E8-67D0-4D6B-9E2E-E0F6059B356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899592" y="2132856"/>
            <a:ext cx="6408712" cy="3617834"/>
          </a:xfrm>
          <a:prstGeom prst="rect">
            <a:avLst/>
          </a:prstGeom>
          <a:solidFill>
            <a:schemeClr val="accent5">
              <a:lumMod val="90000"/>
            </a:schemeClr>
          </a:solidFill>
          <a:ln w="3175" cmpd="thinThick">
            <a:solidFill>
              <a:srgbClr val="0880EE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 err="1"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800" b="1" dirty="0" err="1">
                <a:latin typeface="Times New Roman" panose="02020603050405020304" pitchFamily="18" charset="0"/>
                <a:ea typeface="楷体_GB2312" pitchFamily="49" charset="-122"/>
              </a:rPr>
              <a:t>func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dirty="0" err="1"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n)</a:t>
            </a:r>
          </a:p>
          <a:p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{</a:t>
            </a:r>
          </a:p>
          <a:p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	if(n==10)</a:t>
            </a:r>
          </a:p>
          <a:p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		return 1;</a:t>
            </a:r>
          </a:p>
          <a:p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	else</a:t>
            </a:r>
          </a:p>
          <a:p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		return (</a:t>
            </a:r>
            <a:r>
              <a:rPr lang="en-US" altLang="zh-CN" sz="2800" b="1" dirty="0" err="1">
                <a:latin typeface="Times New Roman" panose="02020603050405020304" pitchFamily="18" charset="0"/>
                <a:ea typeface="楷体_GB2312" pitchFamily="49" charset="-122"/>
              </a:rPr>
              <a:t>func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(n+1)+1)*2;</a:t>
            </a:r>
          </a:p>
          <a:p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}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1009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9552" y="1967162"/>
            <a:ext cx="7632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例：</a:t>
            </a:r>
            <a:r>
              <a:rPr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利用函数的递归求斐波那契</a:t>
            </a:r>
            <a:r>
              <a:rPr lang="en-AU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Fibonacci</a:t>
            </a:r>
            <a:r>
              <a:rPr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数列的前</a:t>
            </a:r>
            <a:r>
              <a:rPr lang="en-US" altLang="zh-CN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个数。</a:t>
            </a:r>
            <a:endParaRPr lang="en-US" altLang="zh-CN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左大括号 1"/>
          <p:cNvSpPr/>
          <p:nvPr/>
        </p:nvSpPr>
        <p:spPr>
          <a:xfrm>
            <a:off x="1475656" y="3211549"/>
            <a:ext cx="360040" cy="1563304"/>
          </a:xfrm>
          <a:prstGeom prst="leftBrace">
            <a:avLst>
              <a:gd name="adj1" fmla="val 23298"/>
              <a:gd name="adj2" fmla="val 50000"/>
            </a:avLst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函数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递归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79937" y="3116038"/>
            <a:ext cx="76328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F(1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)=1              (n=1)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F(2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)=1              (n=2)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F(n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)=F(n-1)+F(n-2)  (n≥3) </a:t>
            </a:r>
          </a:p>
        </p:txBody>
      </p:sp>
    </p:spTree>
    <p:extLst>
      <p:ext uri="{BB962C8B-B14F-4D97-AF65-F5344CB8AC3E}">
        <p14:creationId xmlns:p14="http://schemas.microsoft.com/office/powerpoint/2010/main" val="391869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9552" y="1967162"/>
            <a:ext cx="7632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例：</a:t>
            </a:r>
            <a:r>
              <a:rPr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利用函数的递归求斐波那契</a:t>
            </a:r>
            <a:r>
              <a:rPr lang="en-AU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Fibonacci</a:t>
            </a:r>
            <a:r>
              <a:rPr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数列的前</a:t>
            </a:r>
            <a:r>
              <a:rPr lang="en-US" altLang="zh-CN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个数。</a:t>
            </a:r>
            <a:endParaRPr lang="en-US" altLang="zh-CN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函数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递归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340272" y="2921585"/>
            <a:ext cx="6480720" cy="3059838"/>
          </a:xfrm>
          <a:prstGeom prst="rect">
            <a:avLst/>
          </a:prstGeom>
          <a:solidFill>
            <a:schemeClr val="accent5">
              <a:lumMod val="90000"/>
            </a:schemeClr>
          </a:solidFill>
          <a:ln w="3175" cmpd="thinThick">
            <a:solidFill>
              <a:srgbClr val="0880EE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 err="1" smtClean="0"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 fib(</a:t>
            </a:r>
            <a:r>
              <a:rPr lang="en-US" altLang="zh-CN" sz="2800" b="1" dirty="0" err="1" smtClean="0"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n)</a:t>
            </a:r>
          </a:p>
          <a:p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{</a:t>
            </a:r>
          </a:p>
          <a:p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	if(n&lt;=1)	</a:t>
            </a:r>
          </a:p>
          <a:p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		return 1;</a:t>
            </a:r>
          </a:p>
          <a:p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	else</a:t>
            </a:r>
          </a:p>
          <a:p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		return </a:t>
            </a:r>
            <a:r>
              <a:rPr lang="en-US" altLang="zh-CN" sz="2800" b="1" dirty="0" err="1">
                <a:latin typeface="Times New Roman" panose="02020603050405020304" pitchFamily="18" charset="0"/>
                <a:ea typeface="楷体_GB2312" pitchFamily="49" charset="-122"/>
              </a:rPr>
              <a:t>func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(n-1)+</a:t>
            </a:r>
            <a:r>
              <a:rPr lang="en-US" altLang="zh-CN" sz="2800" b="1" dirty="0" err="1">
                <a:latin typeface="Times New Roman" panose="02020603050405020304" pitchFamily="18" charset="0"/>
                <a:ea typeface="楷体_GB2312" pitchFamily="49" charset="-122"/>
              </a:rPr>
              <a:t>func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(n-2);</a:t>
            </a:r>
          </a:p>
          <a:p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}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866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9552" y="1967162"/>
            <a:ext cx="7632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例：</a:t>
            </a:r>
            <a:r>
              <a:rPr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利用函数的递归求斐波那契</a:t>
            </a:r>
            <a:r>
              <a:rPr lang="en-AU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Fibonacci</a:t>
            </a:r>
            <a:r>
              <a:rPr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数列的前</a:t>
            </a:r>
            <a:r>
              <a:rPr lang="en-US" altLang="zh-CN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个数。</a:t>
            </a:r>
            <a:endParaRPr lang="en-US" altLang="zh-CN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左大括号 1"/>
          <p:cNvSpPr/>
          <p:nvPr/>
        </p:nvSpPr>
        <p:spPr>
          <a:xfrm>
            <a:off x="1475656" y="3211549"/>
            <a:ext cx="360040" cy="1563304"/>
          </a:xfrm>
          <a:prstGeom prst="leftBrace">
            <a:avLst>
              <a:gd name="adj1" fmla="val 23298"/>
              <a:gd name="adj2" fmla="val 50000"/>
            </a:avLst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函数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递归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79937" y="3116038"/>
            <a:ext cx="76328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F(1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)=1              (n=1)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F(2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)=1              (n=2)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F(n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)=F(n-1)+F(n-2)  (n≥3) </a:t>
            </a:r>
          </a:p>
        </p:txBody>
      </p:sp>
    </p:spTree>
    <p:extLst>
      <p:ext uri="{BB962C8B-B14F-4D97-AF65-F5344CB8AC3E}">
        <p14:creationId xmlns:p14="http://schemas.microsoft.com/office/powerpoint/2010/main" val="279345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9552" y="1967162"/>
            <a:ext cx="7632848" cy="2252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可以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看到，递归写法简单优美，省去考虑很多边界条件的时间。当然，递归算法会保存很多的临时数据，类似于堆栈的过程，如果栈深太深，就会造成内存用尽，程序崩溃的现象</a:t>
            </a:r>
            <a:r>
              <a:rPr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函数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递归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</p:spTree>
    <p:extLst>
      <p:ext uri="{BB962C8B-B14F-4D97-AF65-F5344CB8AC3E}">
        <p14:creationId xmlns:p14="http://schemas.microsoft.com/office/powerpoint/2010/main" val="93599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函数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递归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22808" y="1766599"/>
            <a:ext cx="4724400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kumimoji="1" lang="en-US" altLang="zh-CN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r>
              <a:rPr kumimoji="1"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汉诺塔</a:t>
            </a:r>
            <a:r>
              <a:rPr kumimoji="1"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(Hanoi)</a:t>
            </a:r>
            <a:r>
              <a:rPr kumimoji="1" lang="zh-CN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问题</a:t>
            </a:r>
            <a:endParaRPr kumimoji="1" lang="zh-CN" altLang="en-US" sz="2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3311252" y="3673898"/>
            <a:ext cx="2503488" cy="2281237"/>
            <a:chOff x="2208" y="845"/>
            <a:chExt cx="1577" cy="1437"/>
          </a:xfrm>
        </p:grpSpPr>
        <p:sp>
          <p:nvSpPr>
            <p:cNvPr id="9" name="Line 4"/>
            <p:cNvSpPr>
              <a:spLocks noChangeShapeType="1"/>
            </p:cNvSpPr>
            <p:nvPr/>
          </p:nvSpPr>
          <p:spPr bwMode="auto">
            <a:xfrm>
              <a:off x="2208" y="2256"/>
              <a:ext cx="1577" cy="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" name="Line 5"/>
            <p:cNvSpPr>
              <a:spLocks noChangeShapeType="1"/>
            </p:cNvSpPr>
            <p:nvPr/>
          </p:nvSpPr>
          <p:spPr bwMode="auto">
            <a:xfrm>
              <a:off x="2928" y="960"/>
              <a:ext cx="0" cy="13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2982" y="845"/>
              <a:ext cx="23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>
                  <a:latin typeface="Times New Roman" panose="02020603050405020304" pitchFamily="18" charset="0"/>
                </a:rPr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6135415" y="3740573"/>
            <a:ext cx="2586037" cy="2189162"/>
            <a:chOff x="3987" y="887"/>
            <a:chExt cx="1629" cy="1379"/>
          </a:xfrm>
        </p:grpSpPr>
        <p:sp>
          <p:nvSpPr>
            <p:cNvPr id="14" name="Line 8"/>
            <p:cNvSpPr>
              <a:spLocks noChangeShapeType="1"/>
            </p:cNvSpPr>
            <p:nvPr/>
          </p:nvSpPr>
          <p:spPr bwMode="auto">
            <a:xfrm flipV="1">
              <a:off x="3987" y="2256"/>
              <a:ext cx="1629" cy="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" name="Line 9"/>
            <p:cNvSpPr>
              <a:spLocks noChangeShapeType="1"/>
            </p:cNvSpPr>
            <p:nvPr/>
          </p:nvSpPr>
          <p:spPr bwMode="auto">
            <a:xfrm>
              <a:off x="4770" y="944"/>
              <a:ext cx="0" cy="13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4777" y="887"/>
              <a:ext cx="2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>
                  <a:latin typeface="Times New Roman" panose="02020603050405020304" pitchFamily="18" charset="0"/>
                </a:rPr>
                <a:t>C</a:t>
              </a:r>
            </a:p>
          </p:txBody>
        </p:sp>
      </p:grp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524396" y="2239674"/>
            <a:ext cx="7859712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1047750" indent="-1047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问题</a:t>
            </a:r>
            <a:r>
              <a:rPr kumimoji="1"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:  </a:t>
            </a:r>
            <a:r>
              <a:rPr kumimoji="1"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将</a:t>
            </a:r>
            <a:r>
              <a:rPr kumimoji="1"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kumimoji="1" lang="zh-CN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塔上</a:t>
            </a:r>
            <a:r>
              <a:rPr kumimoji="1"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kumimoji="1" lang="zh-CN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个盘子移至</a:t>
            </a:r>
            <a:r>
              <a:rPr kumimoji="1"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C(</a:t>
            </a:r>
            <a:r>
              <a:rPr kumimoji="1" lang="zh-CN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借助于</a:t>
            </a:r>
            <a:r>
              <a:rPr kumimoji="1"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B)</a:t>
            </a:r>
            <a:r>
              <a:rPr kumimoji="1"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。 </a:t>
            </a:r>
            <a:r>
              <a:rPr kumimoji="1" lang="zh-CN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移动时,保证三个塔始终是大盘在下,小盘在上</a:t>
            </a:r>
            <a:r>
              <a:rPr kumimoji="1"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，并且每次只能移动一个盘子</a:t>
            </a:r>
            <a:r>
              <a:rPr kumimoji="1" lang="zh-CN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kumimoji="1" lang="zh-CN" altLang="en-US" sz="2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>
            <a:off x="415652" y="5913860"/>
            <a:ext cx="2667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>
            <a:off x="1750740" y="3751685"/>
            <a:ext cx="0" cy="2168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0" name="Rectangle 14"/>
          <p:cNvSpPr>
            <a:spLocks noChangeArrowheads="1"/>
          </p:cNvSpPr>
          <p:nvPr/>
        </p:nvSpPr>
        <p:spPr bwMode="auto">
          <a:xfrm>
            <a:off x="1780902" y="3599285"/>
            <a:ext cx="438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21" name="Rectangle 15"/>
          <p:cNvSpPr>
            <a:spLocks noChangeArrowheads="1"/>
          </p:cNvSpPr>
          <p:nvPr/>
        </p:nvSpPr>
        <p:spPr bwMode="auto">
          <a:xfrm>
            <a:off x="949052" y="6066260"/>
            <a:ext cx="1600200" cy="457200"/>
          </a:xfrm>
          <a:prstGeom prst="rect">
            <a:avLst/>
          </a:prstGeom>
          <a:gradFill rotWithShape="0">
            <a:gsLst>
              <a:gs pos="0">
                <a:srgbClr val="CCFFFF"/>
              </a:gs>
              <a:gs pos="50000">
                <a:srgbClr val="CCFFFF">
                  <a:gamma/>
                  <a:tint val="0"/>
                  <a:invGamma/>
                </a:srgbClr>
              </a:gs>
              <a:gs pos="100000">
                <a:srgbClr val="CCFFFF"/>
              </a:gs>
            </a:gsLst>
            <a:lin ang="5400000" scaled="1"/>
          </a:gradFill>
          <a:ln w="9525">
            <a:solidFill>
              <a:srgbClr val="CCFFFF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1026840" y="6051973"/>
            <a:ext cx="16224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</a:rPr>
              <a:t>n</a:t>
            </a:r>
            <a:r>
              <a:rPr kumimoji="1" lang="zh-CN" altLang="zh-CN" sz="2800" b="1">
                <a:latin typeface="Times New Roman" panose="02020603050405020304" pitchFamily="18" charset="0"/>
              </a:rPr>
              <a:t>个盘子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grpSp>
        <p:nvGrpSpPr>
          <p:cNvPr id="23" name="Group 17"/>
          <p:cNvGrpSpPr>
            <a:grpSpLocks/>
          </p:cNvGrpSpPr>
          <p:nvPr/>
        </p:nvGrpSpPr>
        <p:grpSpPr bwMode="auto">
          <a:xfrm>
            <a:off x="720452" y="4542260"/>
            <a:ext cx="2057400" cy="1300163"/>
            <a:chOff x="576" y="1392"/>
            <a:chExt cx="1296" cy="819"/>
          </a:xfrm>
        </p:grpSpPr>
        <p:sp>
          <p:nvSpPr>
            <p:cNvPr id="24" name="Rectangle 18"/>
            <p:cNvSpPr>
              <a:spLocks noChangeArrowheads="1"/>
            </p:cNvSpPr>
            <p:nvPr/>
          </p:nvSpPr>
          <p:spPr bwMode="auto">
            <a:xfrm>
              <a:off x="735" y="1847"/>
              <a:ext cx="978" cy="178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" name="Rectangle 19"/>
            <p:cNvSpPr>
              <a:spLocks noChangeArrowheads="1"/>
            </p:cNvSpPr>
            <p:nvPr/>
          </p:nvSpPr>
          <p:spPr bwMode="auto">
            <a:xfrm>
              <a:off x="834" y="1680"/>
              <a:ext cx="778" cy="167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" name="Rectangle 20"/>
            <p:cNvSpPr>
              <a:spLocks noChangeArrowheads="1"/>
            </p:cNvSpPr>
            <p:nvPr/>
          </p:nvSpPr>
          <p:spPr bwMode="auto">
            <a:xfrm>
              <a:off x="922" y="1537"/>
              <a:ext cx="633" cy="144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" name="Rectangle 21"/>
            <p:cNvSpPr>
              <a:spLocks noChangeArrowheads="1"/>
            </p:cNvSpPr>
            <p:nvPr/>
          </p:nvSpPr>
          <p:spPr bwMode="auto">
            <a:xfrm>
              <a:off x="1021" y="1392"/>
              <a:ext cx="422" cy="144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" name="Rectangle 22"/>
            <p:cNvSpPr>
              <a:spLocks noChangeArrowheads="1"/>
            </p:cNvSpPr>
            <p:nvPr/>
          </p:nvSpPr>
          <p:spPr bwMode="auto">
            <a:xfrm>
              <a:off x="576" y="2019"/>
              <a:ext cx="1296" cy="192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29" name="Group 23"/>
          <p:cNvGrpSpPr>
            <a:grpSpLocks/>
          </p:cNvGrpSpPr>
          <p:nvPr/>
        </p:nvGrpSpPr>
        <p:grpSpPr bwMode="auto">
          <a:xfrm>
            <a:off x="6359252" y="4542260"/>
            <a:ext cx="2057400" cy="1300163"/>
            <a:chOff x="576" y="1392"/>
            <a:chExt cx="1296" cy="819"/>
          </a:xfrm>
        </p:grpSpPr>
        <p:sp>
          <p:nvSpPr>
            <p:cNvPr id="30" name="Rectangle 24"/>
            <p:cNvSpPr>
              <a:spLocks noChangeArrowheads="1"/>
            </p:cNvSpPr>
            <p:nvPr/>
          </p:nvSpPr>
          <p:spPr bwMode="auto">
            <a:xfrm>
              <a:off x="735" y="1847"/>
              <a:ext cx="978" cy="178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" name="Rectangle 25"/>
            <p:cNvSpPr>
              <a:spLocks noChangeArrowheads="1"/>
            </p:cNvSpPr>
            <p:nvPr/>
          </p:nvSpPr>
          <p:spPr bwMode="auto">
            <a:xfrm>
              <a:off x="834" y="1680"/>
              <a:ext cx="778" cy="167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" name="Rectangle 26"/>
            <p:cNvSpPr>
              <a:spLocks noChangeArrowheads="1"/>
            </p:cNvSpPr>
            <p:nvPr/>
          </p:nvSpPr>
          <p:spPr bwMode="auto">
            <a:xfrm>
              <a:off x="922" y="1537"/>
              <a:ext cx="633" cy="144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" name="Rectangle 27"/>
            <p:cNvSpPr>
              <a:spLocks noChangeArrowheads="1"/>
            </p:cNvSpPr>
            <p:nvPr/>
          </p:nvSpPr>
          <p:spPr bwMode="auto">
            <a:xfrm>
              <a:off x="1021" y="1392"/>
              <a:ext cx="422" cy="144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" name="Rectangle 28"/>
            <p:cNvSpPr>
              <a:spLocks noChangeArrowheads="1"/>
            </p:cNvSpPr>
            <p:nvPr/>
          </p:nvSpPr>
          <p:spPr bwMode="auto">
            <a:xfrm>
              <a:off x="576" y="2019"/>
              <a:ext cx="1296" cy="192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1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17" grpId="0" autoUpdateAnimBg="0"/>
      <p:bldP spid="20" grpId="0" autoUpdateAnimBg="0"/>
      <p:bldP spid="21" grpId="0" animBg="1"/>
      <p:bldP spid="22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函数的嵌套调用 </a:t>
            </a:r>
            <a:endParaRPr kumimoji="0" lang="zh-CN" altLang="en-US" sz="32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函数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451489" y="2314470"/>
            <a:ext cx="805253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3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CC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C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语言中不允许作嵌套的函数定义。因此各函数之间是平行的，不存在上一级函数和下一级函数的问题。但是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语言允许在一个函数的定义中出现对另一个函数的调用。这样就出现了函数的嵌套调用。即在被调函数中又调用其它函数。这与其它语言的子程序嵌套的情形是类似的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0875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函数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递归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22808" y="1766599"/>
            <a:ext cx="4724400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kumimoji="1" lang="en-US" altLang="zh-CN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r>
              <a:rPr kumimoji="1"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汉诺塔</a:t>
            </a:r>
            <a:r>
              <a:rPr kumimoji="1"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(Hanoi)</a:t>
            </a:r>
            <a:r>
              <a:rPr kumimoji="1" lang="zh-CN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问题</a:t>
            </a:r>
            <a:endParaRPr kumimoji="1" lang="zh-CN" altLang="en-US" sz="2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13" name="Group 109"/>
          <p:cNvGrpSpPr>
            <a:grpSpLocks/>
          </p:cNvGrpSpPr>
          <p:nvPr/>
        </p:nvGrpSpPr>
        <p:grpSpPr bwMode="auto">
          <a:xfrm>
            <a:off x="4679855" y="3157982"/>
            <a:ext cx="3221038" cy="1082675"/>
            <a:chOff x="0" y="1459"/>
            <a:chExt cx="2029" cy="682"/>
          </a:xfrm>
        </p:grpSpPr>
        <p:grpSp>
          <p:nvGrpSpPr>
            <p:cNvPr id="14" name="Group 32"/>
            <p:cNvGrpSpPr>
              <a:grpSpLocks/>
            </p:cNvGrpSpPr>
            <p:nvPr/>
          </p:nvGrpSpPr>
          <p:grpSpPr bwMode="auto">
            <a:xfrm>
              <a:off x="0" y="1459"/>
              <a:ext cx="636" cy="682"/>
              <a:chOff x="720" y="0"/>
              <a:chExt cx="1248" cy="1565"/>
            </a:xfrm>
          </p:grpSpPr>
          <p:grpSp>
            <p:nvGrpSpPr>
              <p:cNvPr id="28" name="Group 33"/>
              <p:cNvGrpSpPr>
                <a:grpSpLocks/>
              </p:cNvGrpSpPr>
              <p:nvPr/>
            </p:nvGrpSpPr>
            <p:grpSpPr bwMode="auto">
              <a:xfrm>
                <a:off x="720" y="0"/>
                <a:ext cx="1248" cy="1104"/>
                <a:chOff x="720" y="0"/>
                <a:chExt cx="1248" cy="1104"/>
              </a:xfrm>
            </p:grpSpPr>
            <p:sp>
              <p:nvSpPr>
                <p:cNvPr id="30" name="Line 34"/>
                <p:cNvSpPr>
                  <a:spLocks noChangeShapeType="1"/>
                </p:cNvSpPr>
                <p:nvPr/>
              </p:nvSpPr>
              <p:spPr bwMode="auto">
                <a:xfrm>
                  <a:off x="720" y="1104"/>
                  <a:ext cx="12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" name="Line 35"/>
                <p:cNvSpPr>
                  <a:spLocks noChangeShapeType="1"/>
                </p:cNvSpPr>
                <p:nvPr/>
              </p:nvSpPr>
              <p:spPr bwMode="auto">
                <a:xfrm>
                  <a:off x="1296" y="0"/>
                  <a:ext cx="0" cy="11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9" name="Text Box 36"/>
              <p:cNvSpPr txBox="1">
                <a:spLocks noChangeArrowheads="1"/>
              </p:cNvSpPr>
              <p:nvPr/>
            </p:nvSpPr>
            <p:spPr bwMode="auto">
              <a:xfrm>
                <a:off x="1087" y="991"/>
                <a:ext cx="455" cy="5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1" lang="en-US" altLang="zh-CN" sz="2000" dirty="0">
                    <a:latin typeface="Times New Roman" panose="02020603050405020304" pitchFamily="18" charset="0"/>
                  </a:rPr>
                  <a:t>A</a:t>
                </a:r>
              </a:p>
            </p:txBody>
          </p:sp>
        </p:grpSp>
        <p:grpSp>
          <p:nvGrpSpPr>
            <p:cNvPr id="15" name="Group 37"/>
            <p:cNvGrpSpPr>
              <a:grpSpLocks/>
            </p:cNvGrpSpPr>
            <p:nvPr/>
          </p:nvGrpSpPr>
          <p:grpSpPr bwMode="auto">
            <a:xfrm>
              <a:off x="709" y="1459"/>
              <a:ext cx="636" cy="682"/>
              <a:chOff x="2112" y="0"/>
              <a:chExt cx="1248" cy="1565"/>
            </a:xfrm>
          </p:grpSpPr>
          <p:grpSp>
            <p:nvGrpSpPr>
              <p:cNvPr id="24" name="Group 38"/>
              <p:cNvGrpSpPr>
                <a:grpSpLocks/>
              </p:cNvGrpSpPr>
              <p:nvPr/>
            </p:nvGrpSpPr>
            <p:grpSpPr bwMode="auto">
              <a:xfrm>
                <a:off x="2112" y="0"/>
                <a:ext cx="1248" cy="1104"/>
                <a:chOff x="720" y="0"/>
                <a:chExt cx="1248" cy="1104"/>
              </a:xfrm>
            </p:grpSpPr>
            <p:sp>
              <p:nvSpPr>
                <p:cNvPr id="26" name="Line 39"/>
                <p:cNvSpPr>
                  <a:spLocks noChangeShapeType="1"/>
                </p:cNvSpPr>
                <p:nvPr/>
              </p:nvSpPr>
              <p:spPr bwMode="auto">
                <a:xfrm>
                  <a:off x="720" y="1104"/>
                  <a:ext cx="12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" name="Line 40"/>
                <p:cNvSpPr>
                  <a:spLocks noChangeShapeType="1"/>
                </p:cNvSpPr>
                <p:nvPr/>
              </p:nvSpPr>
              <p:spPr bwMode="auto">
                <a:xfrm>
                  <a:off x="1296" y="0"/>
                  <a:ext cx="0" cy="11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5" name="Text Box 41"/>
              <p:cNvSpPr txBox="1">
                <a:spLocks noChangeArrowheads="1"/>
              </p:cNvSpPr>
              <p:nvPr/>
            </p:nvSpPr>
            <p:spPr bwMode="auto">
              <a:xfrm>
                <a:off x="2489" y="991"/>
                <a:ext cx="437" cy="5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1" lang="en-US" altLang="zh-CN" sz="2000" dirty="0">
                    <a:latin typeface="Times New Roman" panose="02020603050405020304" pitchFamily="18" charset="0"/>
                  </a:rPr>
                  <a:t>B</a:t>
                </a:r>
              </a:p>
            </p:txBody>
          </p:sp>
        </p:grpSp>
        <p:grpSp>
          <p:nvGrpSpPr>
            <p:cNvPr id="16" name="Group 42"/>
            <p:cNvGrpSpPr>
              <a:grpSpLocks/>
            </p:cNvGrpSpPr>
            <p:nvPr/>
          </p:nvGrpSpPr>
          <p:grpSpPr bwMode="auto">
            <a:xfrm>
              <a:off x="1393" y="1459"/>
              <a:ext cx="636" cy="682"/>
              <a:chOff x="3456" y="0"/>
              <a:chExt cx="1248" cy="1565"/>
            </a:xfrm>
          </p:grpSpPr>
          <p:grpSp>
            <p:nvGrpSpPr>
              <p:cNvPr id="20" name="Group 43"/>
              <p:cNvGrpSpPr>
                <a:grpSpLocks/>
              </p:cNvGrpSpPr>
              <p:nvPr/>
            </p:nvGrpSpPr>
            <p:grpSpPr bwMode="auto">
              <a:xfrm>
                <a:off x="3456" y="0"/>
                <a:ext cx="1248" cy="1104"/>
                <a:chOff x="720" y="0"/>
                <a:chExt cx="1248" cy="1104"/>
              </a:xfrm>
            </p:grpSpPr>
            <p:sp>
              <p:nvSpPr>
                <p:cNvPr id="22" name="Line 44"/>
                <p:cNvSpPr>
                  <a:spLocks noChangeShapeType="1"/>
                </p:cNvSpPr>
                <p:nvPr/>
              </p:nvSpPr>
              <p:spPr bwMode="auto">
                <a:xfrm>
                  <a:off x="720" y="1104"/>
                  <a:ext cx="12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" name="Line 45"/>
                <p:cNvSpPr>
                  <a:spLocks noChangeShapeType="1"/>
                </p:cNvSpPr>
                <p:nvPr/>
              </p:nvSpPr>
              <p:spPr bwMode="auto">
                <a:xfrm>
                  <a:off x="1296" y="0"/>
                  <a:ext cx="0" cy="11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1" name="Text Box 46"/>
              <p:cNvSpPr txBox="1">
                <a:spLocks noChangeArrowheads="1"/>
              </p:cNvSpPr>
              <p:nvPr/>
            </p:nvSpPr>
            <p:spPr bwMode="auto">
              <a:xfrm>
                <a:off x="3831" y="991"/>
                <a:ext cx="437" cy="5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1" lang="en-US" altLang="zh-CN" sz="2000">
                    <a:latin typeface="Times New Roman" panose="02020603050405020304" pitchFamily="18" charset="0"/>
                  </a:rPr>
                  <a:t>C</a:t>
                </a:r>
              </a:p>
            </p:txBody>
          </p:sp>
        </p:grpSp>
        <p:sp>
          <p:nvSpPr>
            <p:cNvPr id="17" name="Rectangle 47"/>
            <p:cNvSpPr>
              <a:spLocks noChangeArrowheads="1"/>
            </p:cNvSpPr>
            <p:nvPr/>
          </p:nvSpPr>
          <p:spPr bwMode="auto">
            <a:xfrm>
              <a:off x="113" y="1870"/>
              <a:ext cx="391" cy="63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" name="Rectangle 48"/>
            <p:cNvSpPr>
              <a:spLocks noChangeArrowheads="1"/>
            </p:cNvSpPr>
            <p:nvPr/>
          </p:nvSpPr>
          <p:spPr bwMode="auto">
            <a:xfrm>
              <a:off x="881" y="1871"/>
              <a:ext cx="245" cy="62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" name="Rectangle 49"/>
            <p:cNvSpPr>
              <a:spLocks noChangeArrowheads="1"/>
            </p:cNvSpPr>
            <p:nvPr/>
          </p:nvSpPr>
          <p:spPr bwMode="auto">
            <a:xfrm>
              <a:off x="930" y="1808"/>
              <a:ext cx="147" cy="63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2" name="Group 50"/>
          <p:cNvGrpSpPr>
            <a:grpSpLocks/>
          </p:cNvGrpSpPr>
          <p:nvPr/>
        </p:nvGrpSpPr>
        <p:grpSpPr bwMode="auto">
          <a:xfrm>
            <a:off x="837088" y="3134807"/>
            <a:ext cx="3221038" cy="1082675"/>
            <a:chOff x="720" y="0"/>
            <a:chExt cx="3984" cy="1565"/>
          </a:xfrm>
        </p:grpSpPr>
        <p:grpSp>
          <p:nvGrpSpPr>
            <p:cNvPr id="33" name="Group 51"/>
            <p:cNvGrpSpPr>
              <a:grpSpLocks/>
            </p:cNvGrpSpPr>
            <p:nvPr/>
          </p:nvGrpSpPr>
          <p:grpSpPr bwMode="auto">
            <a:xfrm>
              <a:off x="720" y="0"/>
              <a:ext cx="1248" cy="1565"/>
              <a:chOff x="720" y="0"/>
              <a:chExt cx="1248" cy="1565"/>
            </a:xfrm>
          </p:grpSpPr>
          <p:grpSp>
            <p:nvGrpSpPr>
              <p:cNvPr id="53" name="Group 52"/>
              <p:cNvGrpSpPr>
                <a:grpSpLocks/>
              </p:cNvGrpSpPr>
              <p:nvPr/>
            </p:nvGrpSpPr>
            <p:grpSpPr bwMode="auto">
              <a:xfrm>
                <a:off x="720" y="0"/>
                <a:ext cx="1248" cy="1104"/>
                <a:chOff x="720" y="0"/>
                <a:chExt cx="1248" cy="1104"/>
              </a:xfrm>
            </p:grpSpPr>
            <p:sp>
              <p:nvSpPr>
                <p:cNvPr id="55" name="Line 53"/>
                <p:cNvSpPr>
                  <a:spLocks noChangeShapeType="1"/>
                </p:cNvSpPr>
                <p:nvPr/>
              </p:nvSpPr>
              <p:spPr bwMode="auto">
                <a:xfrm>
                  <a:off x="720" y="1104"/>
                  <a:ext cx="12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6" name="Line 54"/>
                <p:cNvSpPr>
                  <a:spLocks noChangeShapeType="1"/>
                </p:cNvSpPr>
                <p:nvPr/>
              </p:nvSpPr>
              <p:spPr bwMode="auto">
                <a:xfrm>
                  <a:off x="1296" y="0"/>
                  <a:ext cx="0" cy="11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54" name="Text Box 55"/>
              <p:cNvSpPr txBox="1">
                <a:spLocks noChangeArrowheads="1"/>
              </p:cNvSpPr>
              <p:nvPr/>
            </p:nvSpPr>
            <p:spPr bwMode="auto">
              <a:xfrm>
                <a:off x="1087" y="991"/>
                <a:ext cx="455" cy="5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1" lang="en-US" altLang="zh-CN" sz="2000">
                    <a:latin typeface="Times New Roman" panose="02020603050405020304" pitchFamily="18" charset="0"/>
                  </a:rPr>
                  <a:t>A</a:t>
                </a:r>
              </a:p>
            </p:txBody>
          </p:sp>
        </p:grpSp>
        <p:grpSp>
          <p:nvGrpSpPr>
            <p:cNvPr id="34" name="Group 56"/>
            <p:cNvGrpSpPr>
              <a:grpSpLocks/>
            </p:cNvGrpSpPr>
            <p:nvPr/>
          </p:nvGrpSpPr>
          <p:grpSpPr bwMode="auto">
            <a:xfrm>
              <a:off x="2112" y="0"/>
              <a:ext cx="1248" cy="1565"/>
              <a:chOff x="2112" y="0"/>
              <a:chExt cx="1248" cy="1565"/>
            </a:xfrm>
          </p:grpSpPr>
          <p:grpSp>
            <p:nvGrpSpPr>
              <p:cNvPr id="49" name="Group 57"/>
              <p:cNvGrpSpPr>
                <a:grpSpLocks/>
              </p:cNvGrpSpPr>
              <p:nvPr/>
            </p:nvGrpSpPr>
            <p:grpSpPr bwMode="auto">
              <a:xfrm>
                <a:off x="2112" y="0"/>
                <a:ext cx="1248" cy="1104"/>
                <a:chOff x="720" y="0"/>
                <a:chExt cx="1248" cy="1104"/>
              </a:xfrm>
            </p:grpSpPr>
            <p:sp>
              <p:nvSpPr>
                <p:cNvPr id="51" name="Line 58"/>
                <p:cNvSpPr>
                  <a:spLocks noChangeShapeType="1"/>
                </p:cNvSpPr>
                <p:nvPr/>
              </p:nvSpPr>
              <p:spPr bwMode="auto">
                <a:xfrm>
                  <a:off x="720" y="1104"/>
                  <a:ext cx="12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2" name="Line 59"/>
                <p:cNvSpPr>
                  <a:spLocks noChangeShapeType="1"/>
                </p:cNvSpPr>
                <p:nvPr/>
              </p:nvSpPr>
              <p:spPr bwMode="auto">
                <a:xfrm>
                  <a:off x="1296" y="0"/>
                  <a:ext cx="0" cy="11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50" name="Text Box 60"/>
              <p:cNvSpPr txBox="1">
                <a:spLocks noChangeArrowheads="1"/>
              </p:cNvSpPr>
              <p:nvPr/>
            </p:nvSpPr>
            <p:spPr bwMode="auto">
              <a:xfrm>
                <a:off x="2489" y="991"/>
                <a:ext cx="437" cy="5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1" lang="en-US" altLang="zh-CN" sz="2000">
                    <a:latin typeface="Times New Roman" panose="02020603050405020304" pitchFamily="18" charset="0"/>
                  </a:rPr>
                  <a:t>B</a:t>
                </a:r>
              </a:p>
            </p:txBody>
          </p:sp>
        </p:grpSp>
        <p:grpSp>
          <p:nvGrpSpPr>
            <p:cNvPr id="41" name="Group 61"/>
            <p:cNvGrpSpPr>
              <a:grpSpLocks/>
            </p:cNvGrpSpPr>
            <p:nvPr/>
          </p:nvGrpSpPr>
          <p:grpSpPr bwMode="auto">
            <a:xfrm>
              <a:off x="3456" y="0"/>
              <a:ext cx="1248" cy="1565"/>
              <a:chOff x="3456" y="0"/>
              <a:chExt cx="1248" cy="1565"/>
            </a:xfrm>
          </p:grpSpPr>
          <p:grpSp>
            <p:nvGrpSpPr>
              <p:cNvPr id="45" name="Group 62"/>
              <p:cNvGrpSpPr>
                <a:grpSpLocks/>
              </p:cNvGrpSpPr>
              <p:nvPr/>
            </p:nvGrpSpPr>
            <p:grpSpPr bwMode="auto">
              <a:xfrm>
                <a:off x="3456" y="0"/>
                <a:ext cx="1248" cy="1104"/>
                <a:chOff x="720" y="0"/>
                <a:chExt cx="1248" cy="1104"/>
              </a:xfrm>
            </p:grpSpPr>
            <p:sp>
              <p:nvSpPr>
                <p:cNvPr id="47" name="Line 63"/>
                <p:cNvSpPr>
                  <a:spLocks noChangeShapeType="1"/>
                </p:cNvSpPr>
                <p:nvPr/>
              </p:nvSpPr>
              <p:spPr bwMode="auto">
                <a:xfrm>
                  <a:off x="720" y="1104"/>
                  <a:ext cx="12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" name="Line 64"/>
                <p:cNvSpPr>
                  <a:spLocks noChangeShapeType="1"/>
                </p:cNvSpPr>
                <p:nvPr/>
              </p:nvSpPr>
              <p:spPr bwMode="auto">
                <a:xfrm>
                  <a:off x="1296" y="0"/>
                  <a:ext cx="0" cy="11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6" name="Text Box 65"/>
              <p:cNvSpPr txBox="1">
                <a:spLocks noChangeArrowheads="1"/>
              </p:cNvSpPr>
              <p:nvPr/>
            </p:nvSpPr>
            <p:spPr bwMode="auto">
              <a:xfrm>
                <a:off x="3831" y="991"/>
                <a:ext cx="437" cy="5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1" lang="en-US" altLang="zh-CN" sz="2000">
                    <a:latin typeface="Times New Roman" panose="02020603050405020304" pitchFamily="18" charset="0"/>
                  </a:rPr>
                  <a:t>C</a:t>
                </a:r>
              </a:p>
            </p:txBody>
          </p:sp>
        </p:grpSp>
        <p:sp>
          <p:nvSpPr>
            <p:cNvPr id="42" name="Rectangle 66"/>
            <p:cNvSpPr>
              <a:spLocks noChangeArrowheads="1"/>
            </p:cNvSpPr>
            <p:nvPr/>
          </p:nvSpPr>
          <p:spPr bwMode="auto">
            <a:xfrm>
              <a:off x="912" y="960"/>
              <a:ext cx="768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3" name="Rectangle 67"/>
            <p:cNvSpPr>
              <a:spLocks noChangeArrowheads="1"/>
            </p:cNvSpPr>
            <p:nvPr/>
          </p:nvSpPr>
          <p:spPr bwMode="auto">
            <a:xfrm>
              <a:off x="1056" y="816"/>
              <a:ext cx="480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4" name="Rectangle 68"/>
            <p:cNvSpPr>
              <a:spLocks noChangeArrowheads="1"/>
            </p:cNvSpPr>
            <p:nvPr/>
          </p:nvSpPr>
          <p:spPr bwMode="auto">
            <a:xfrm>
              <a:off x="1152" y="672"/>
              <a:ext cx="288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57" name="Group 108"/>
          <p:cNvGrpSpPr>
            <a:grpSpLocks/>
          </p:cNvGrpSpPr>
          <p:nvPr/>
        </p:nvGrpSpPr>
        <p:grpSpPr bwMode="auto">
          <a:xfrm>
            <a:off x="799703" y="4836383"/>
            <a:ext cx="3221038" cy="1082675"/>
            <a:chOff x="22" y="2251"/>
            <a:chExt cx="2029" cy="682"/>
          </a:xfrm>
        </p:grpSpPr>
        <p:grpSp>
          <p:nvGrpSpPr>
            <p:cNvPr id="58" name="Group 70"/>
            <p:cNvGrpSpPr>
              <a:grpSpLocks/>
            </p:cNvGrpSpPr>
            <p:nvPr/>
          </p:nvGrpSpPr>
          <p:grpSpPr bwMode="auto">
            <a:xfrm>
              <a:off x="22" y="2251"/>
              <a:ext cx="636" cy="682"/>
              <a:chOff x="720" y="0"/>
              <a:chExt cx="1248" cy="1565"/>
            </a:xfrm>
          </p:grpSpPr>
          <p:grpSp>
            <p:nvGrpSpPr>
              <p:cNvPr id="72" name="Group 71"/>
              <p:cNvGrpSpPr>
                <a:grpSpLocks/>
              </p:cNvGrpSpPr>
              <p:nvPr/>
            </p:nvGrpSpPr>
            <p:grpSpPr bwMode="auto">
              <a:xfrm>
                <a:off x="720" y="0"/>
                <a:ext cx="1248" cy="1104"/>
                <a:chOff x="720" y="0"/>
                <a:chExt cx="1248" cy="1104"/>
              </a:xfrm>
            </p:grpSpPr>
            <p:sp>
              <p:nvSpPr>
                <p:cNvPr id="74" name="Line 72"/>
                <p:cNvSpPr>
                  <a:spLocks noChangeShapeType="1"/>
                </p:cNvSpPr>
                <p:nvPr/>
              </p:nvSpPr>
              <p:spPr bwMode="auto">
                <a:xfrm>
                  <a:off x="720" y="1104"/>
                  <a:ext cx="12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" name="Line 73"/>
                <p:cNvSpPr>
                  <a:spLocks noChangeShapeType="1"/>
                </p:cNvSpPr>
                <p:nvPr/>
              </p:nvSpPr>
              <p:spPr bwMode="auto">
                <a:xfrm>
                  <a:off x="1296" y="0"/>
                  <a:ext cx="0" cy="11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3" name="Text Box 74"/>
              <p:cNvSpPr txBox="1">
                <a:spLocks noChangeArrowheads="1"/>
              </p:cNvSpPr>
              <p:nvPr/>
            </p:nvSpPr>
            <p:spPr bwMode="auto">
              <a:xfrm>
                <a:off x="1087" y="991"/>
                <a:ext cx="455" cy="5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1" lang="en-US" altLang="zh-CN" sz="2000">
                    <a:latin typeface="Times New Roman" panose="02020603050405020304" pitchFamily="18" charset="0"/>
                  </a:rPr>
                  <a:t>A</a:t>
                </a:r>
              </a:p>
            </p:txBody>
          </p:sp>
        </p:grpSp>
        <p:grpSp>
          <p:nvGrpSpPr>
            <p:cNvPr id="59" name="Group 75"/>
            <p:cNvGrpSpPr>
              <a:grpSpLocks/>
            </p:cNvGrpSpPr>
            <p:nvPr/>
          </p:nvGrpSpPr>
          <p:grpSpPr bwMode="auto">
            <a:xfrm>
              <a:off x="731" y="2251"/>
              <a:ext cx="636" cy="682"/>
              <a:chOff x="2112" y="0"/>
              <a:chExt cx="1248" cy="1565"/>
            </a:xfrm>
          </p:grpSpPr>
          <p:grpSp>
            <p:nvGrpSpPr>
              <p:cNvPr id="68" name="Group 76"/>
              <p:cNvGrpSpPr>
                <a:grpSpLocks/>
              </p:cNvGrpSpPr>
              <p:nvPr/>
            </p:nvGrpSpPr>
            <p:grpSpPr bwMode="auto">
              <a:xfrm>
                <a:off x="2112" y="0"/>
                <a:ext cx="1248" cy="1104"/>
                <a:chOff x="720" y="0"/>
                <a:chExt cx="1248" cy="1104"/>
              </a:xfrm>
            </p:grpSpPr>
            <p:sp>
              <p:nvSpPr>
                <p:cNvPr id="70" name="Line 77"/>
                <p:cNvSpPr>
                  <a:spLocks noChangeShapeType="1"/>
                </p:cNvSpPr>
                <p:nvPr/>
              </p:nvSpPr>
              <p:spPr bwMode="auto">
                <a:xfrm>
                  <a:off x="720" y="1104"/>
                  <a:ext cx="12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" name="Line 78"/>
                <p:cNvSpPr>
                  <a:spLocks noChangeShapeType="1"/>
                </p:cNvSpPr>
                <p:nvPr/>
              </p:nvSpPr>
              <p:spPr bwMode="auto">
                <a:xfrm>
                  <a:off x="1296" y="0"/>
                  <a:ext cx="0" cy="11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9" name="Text Box 79"/>
              <p:cNvSpPr txBox="1">
                <a:spLocks noChangeArrowheads="1"/>
              </p:cNvSpPr>
              <p:nvPr/>
            </p:nvSpPr>
            <p:spPr bwMode="auto">
              <a:xfrm>
                <a:off x="2489" y="991"/>
                <a:ext cx="437" cy="5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1" lang="en-US" altLang="zh-CN" sz="2000">
                    <a:latin typeface="Times New Roman" panose="02020603050405020304" pitchFamily="18" charset="0"/>
                  </a:rPr>
                  <a:t>B</a:t>
                </a:r>
              </a:p>
            </p:txBody>
          </p:sp>
        </p:grpSp>
        <p:grpSp>
          <p:nvGrpSpPr>
            <p:cNvPr id="60" name="Group 80"/>
            <p:cNvGrpSpPr>
              <a:grpSpLocks/>
            </p:cNvGrpSpPr>
            <p:nvPr/>
          </p:nvGrpSpPr>
          <p:grpSpPr bwMode="auto">
            <a:xfrm>
              <a:off x="1415" y="2251"/>
              <a:ext cx="636" cy="682"/>
              <a:chOff x="3456" y="0"/>
              <a:chExt cx="1248" cy="1565"/>
            </a:xfrm>
          </p:grpSpPr>
          <p:grpSp>
            <p:nvGrpSpPr>
              <p:cNvPr id="64" name="Group 81"/>
              <p:cNvGrpSpPr>
                <a:grpSpLocks/>
              </p:cNvGrpSpPr>
              <p:nvPr/>
            </p:nvGrpSpPr>
            <p:grpSpPr bwMode="auto">
              <a:xfrm>
                <a:off x="3456" y="0"/>
                <a:ext cx="1248" cy="1104"/>
                <a:chOff x="720" y="0"/>
                <a:chExt cx="1248" cy="1104"/>
              </a:xfrm>
            </p:grpSpPr>
            <p:sp>
              <p:nvSpPr>
                <p:cNvPr id="66" name="Line 82"/>
                <p:cNvSpPr>
                  <a:spLocks noChangeShapeType="1"/>
                </p:cNvSpPr>
                <p:nvPr/>
              </p:nvSpPr>
              <p:spPr bwMode="auto">
                <a:xfrm>
                  <a:off x="720" y="1104"/>
                  <a:ext cx="12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7" name="Line 83"/>
                <p:cNvSpPr>
                  <a:spLocks noChangeShapeType="1"/>
                </p:cNvSpPr>
                <p:nvPr/>
              </p:nvSpPr>
              <p:spPr bwMode="auto">
                <a:xfrm>
                  <a:off x="1296" y="0"/>
                  <a:ext cx="0" cy="11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5" name="Text Box 84"/>
              <p:cNvSpPr txBox="1">
                <a:spLocks noChangeArrowheads="1"/>
              </p:cNvSpPr>
              <p:nvPr/>
            </p:nvSpPr>
            <p:spPr bwMode="auto">
              <a:xfrm>
                <a:off x="3831" y="991"/>
                <a:ext cx="437" cy="5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1" lang="en-US" altLang="zh-CN" sz="2000">
                    <a:latin typeface="Times New Roman" panose="02020603050405020304" pitchFamily="18" charset="0"/>
                  </a:rPr>
                  <a:t>C</a:t>
                </a:r>
              </a:p>
            </p:txBody>
          </p:sp>
        </p:grpSp>
        <p:sp>
          <p:nvSpPr>
            <p:cNvPr id="61" name="Rectangle 85"/>
            <p:cNvSpPr>
              <a:spLocks noChangeArrowheads="1"/>
            </p:cNvSpPr>
            <p:nvPr/>
          </p:nvSpPr>
          <p:spPr bwMode="auto">
            <a:xfrm>
              <a:off x="1519" y="2669"/>
              <a:ext cx="391" cy="63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" name="Rectangle 86"/>
            <p:cNvSpPr>
              <a:spLocks noChangeArrowheads="1"/>
            </p:cNvSpPr>
            <p:nvPr/>
          </p:nvSpPr>
          <p:spPr bwMode="auto">
            <a:xfrm>
              <a:off x="911" y="2677"/>
              <a:ext cx="245" cy="62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" name="Rectangle 87"/>
            <p:cNvSpPr>
              <a:spLocks noChangeArrowheads="1"/>
            </p:cNvSpPr>
            <p:nvPr/>
          </p:nvSpPr>
          <p:spPr bwMode="auto">
            <a:xfrm>
              <a:off x="960" y="2614"/>
              <a:ext cx="147" cy="63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76" name="Group 107"/>
          <p:cNvGrpSpPr>
            <a:grpSpLocks/>
          </p:cNvGrpSpPr>
          <p:nvPr/>
        </p:nvGrpSpPr>
        <p:grpSpPr bwMode="auto">
          <a:xfrm>
            <a:off x="4694214" y="4816984"/>
            <a:ext cx="3221038" cy="1082675"/>
            <a:chOff x="22" y="2975"/>
            <a:chExt cx="2029" cy="682"/>
          </a:xfrm>
        </p:grpSpPr>
        <p:grpSp>
          <p:nvGrpSpPr>
            <p:cNvPr id="77" name="Group 89"/>
            <p:cNvGrpSpPr>
              <a:grpSpLocks/>
            </p:cNvGrpSpPr>
            <p:nvPr/>
          </p:nvGrpSpPr>
          <p:grpSpPr bwMode="auto">
            <a:xfrm>
              <a:off x="22" y="2975"/>
              <a:ext cx="636" cy="682"/>
              <a:chOff x="720" y="0"/>
              <a:chExt cx="1248" cy="1565"/>
            </a:xfrm>
          </p:grpSpPr>
          <p:grpSp>
            <p:nvGrpSpPr>
              <p:cNvPr id="91" name="Group 90"/>
              <p:cNvGrpSpPr>
                <a:grpSpLocks/>
              </p:cNvGrpSpPr>
              <p:nvPr/>
            </p:nvGrpSpPr>
            <p:grpSpPr bwMode="auto">
              <a:xfrm>
                <a:off x="720" y="0"/>
                <a:ext cx="1248" cy="1104"/>
                <a:chOff x="720" y="0"/>
                <a:chExt cx="1248" cy="1104"/>
              </a:xfrm>
            </p:grpSpPr>
            <p:sp>
              <p:nvSpPr>
                <p:cNvPr id="93" name="Line 91"/>
                <p:cNvSpPr>
                  <a:spLocks noChangeShapeType="1"/>
                </p:cNvSpPr>
                <p:nvPr/>
              </p:nvSpPr>
              <p:spPr bwMode="auto">
                <a:xfrm>
                  <a:off x="720" y="1104"/>
                  <a:ext cx="12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4" name="Line 92"/>
                <p:cNvSpPr>
                  <a:spLocks noChangeShapeType="1"/>
                </p:cNvSpPr>
                <p:nvPr/>
              </p:nvSpPr>
              <p:spPr bwMode="auto">
                <a:xfrm>
                  <a:off x="1296" y="0"/>
                  <a:ext cx="0" cy="11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92" name="Text Box 93"/>
              <p:cNvSpPr txBox="1">
                <a:spLocks noChangeArrowheads="1"/>
              </p:cNvSpPr>
              <p:nvPr/>
            </p:nvSpPr>
            <p:spPr bwMode="auto">
              <a:xfrm>
                <a:off x="1087" y="991"/>
                <a:ext cx="455" cy="5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1" lang="en-US" altLang="zh-CN" sz="2000">
                    <a:latin typeface="Times New Roman" panose="02020603050405020304" pitchFamily="18" charset="0"/>
                  </a:rPr>
                  <a:t>A</a:t>
                </a:r>
              </a:p>
            </p:txBody>
          </p:sp>
        </p:grpSp>
        <p:grpSp>
          <p:nvGrpSpPr>
            <p:cNvPr id="78" name="Group 94"/>
            <p:cNvGrpSpPr>
              <a:grpSpLocks/>
            </p:cNvGrpSpPr>
            <p:nvPr/>
          </p:nvGrpSpPr>
          <p:grpSpPr bwMode="auto">
            <a:xfrm>
              <a:off x="731" y="2975"/>
              <a:ext cx="636" cy="682"/>
              <a:chOff x="2112" y="0"/>
              <a:chExt cx="1248" cy="1565"/>
            </a:xfrm>
          </p:grpSpPr>
          <p:grpSp>
            <p:nvGrpSpPr>
              <p:cNvPr id="87" name="Group 95"/>
              <p:cNvGrpSpPr>
                <a:grpSpLocks/>
              </p:cNvGrpSpPr>
              <p:nvPr/>
            </p:nvGrpSpPr>
            <p:grpSpPr bwMode="auto">
              <a:xfrm>
                <a:off x="2112" y="0"/>
                <a:ext cx="1248" cy="1104"/>
                <a:chOff x="720" y="0"/>
                <a:chExt cx="1248" cy="1104"/>
              </a:xfrm>
            </p:grpSpPr>
            <p:sp>
              <p:nvSpPr>
                <p:cNvPr id="89" name="Line 96"/>
                <p:cNvSpPr>
                  <a:spLocks noChangeShapeType="1"/>
                </p:cNvSpPr>
                <p:nvPr/>
              </p:nvSpPr>
              <p:spPr bwMode="auto">
                <a:xfrm>
                  <a:off x="720" y="1104"/>
                  <a:ext cx="12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0" name="Line 97"/>
                <p:cNvSpPr>
                  <a:spLocks noChangeShapeType="1"/>
                </p:cNvSpPr>
                <p:nvPr/>
              </p:nvSpPr>
              <p:spPr bwMode="auto">
                <a:xfrm>
                  <a:off x="1296" y="0"/>
                  <a:ext cx="0" cy="11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88" name="Text Box 98"/>
              <p:cNvSpPr txBox="1">
                <a:spLocks noChangeArrowheads="1"/>
              </p:cNvSpPr>
              <p:nvPr/>
            </p:nvSpPr>
            <p:spPr bwMode="auto">
              <a:xfrm>
                <a:off x="2489" y="991"/>
                <a:ext cx="437" cy="5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1" lang="en-US" altLang="zh-CN" sz="2000">
                    <a:latin typeface="Times New Roman" panose="02020603050405020304" pitchFamily="18" charset="0"/>
                  </a:rPr>
                  <a:t>B</a:t>
                </a:r>
              </a:p>
            </p:txBody>
          </p:sp>
        </p:grpSp>
        <p:grpSp>
          <p:nvGrpSpPr>
            <p:cNvPr id="79" name="Group 99"/>
            <p:cNvGrpSpPr>
              <a:grpSpLocks/>
            </p:cNvGrpSpPr>
            <p:nvPr/>
          </p:nvGrpSpPr>
          <p:grpSpPr bwMode="auto">
            <a:xfrm>
              <a:off x="1415" y="2975"/>
              <a:ext cx="636" cy="682"/>
              <a:chOff x="3456" y="0"/>
              <a:chExt cx="1248" cy="1565"/>
            </a:xfrm>
          </p:grpSpPr>
          <p:grpSp>
            <p:nvGrpSpPr>
              <p:cNvPr id="83" name="Group 100"/>
              <p:cNvGrpSpPr>
                <a:grpSpLocks/>
              </p:cNvGrpSpPr>
              <p:nvPr/>
            </p:nvGrpSpPr>
            <p:grpSpPr bwMode="auto">
              <a:xfrm>
                <a:off x="3456" y="0"/>
                <a:ext cx="1248" cy="1104"/>
                <a:chOff x="720" y="0"/>
                <a:chExt cx="1248" cy="1104"/>
              </a:xfrm>
            </p:grpSpPr>
            <p:sp>
              <p:nvSpPr>
                <p:cNvPr id="85" name="Line 101"/>
                <p:cNvSpPr>
                  <a:spLocks noChangeShapeType="1"/>
                </p:cNvSpPr>
                <p:nvPr/>
              </p:nvSpPr>
              <p:spPr bwMode="auto">
                <a:xfrm>
                  <a:off x="720" y="1104"/>
                  <a:ext cx="12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6" name="Line 102"/>
                <p:cNvSpPr>
                  <a:spLocks noChangeShapeType="1"/>
                </p:cNvSpPr>
                <p:nvPr/>
              </p:nvSpPr>
              <p:spPr bwMode="auto">
                <a:xfrm>
                  <a:off x="1296" y="0"/>
                  <a:ext cx="0" cy="11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84" name="Text Box 103"/>
              <p:cNvSpPr txBox="1">
                <a:spLocks noChangeArrowheads="1"/>
              </p:cNvSpPr>
              <p:nvPr/>
            </p:nvSpPr>
            <p:spPr bwMode="auto">
              <a:xfrm>
                <a:off x="3831" y="991"/>
                <a:ext cx="437" cy="5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1" lang="en-US" altLang="zh-CN" sz="2000">
                    <a:latin typeface="Times New Roman" panose="02020603050405020304" pitchFamily="18" charset="0"/>
                  </a:rPr>
                  <a:t>C</a:t>
                </a:r>
              </a:p>
            </p:txBody>
          </p:sp>
        </p:grpSp>
        <p:sp>
          <p:nvSpPr>
            <p:cNvPr id="80" name="Rectangle 104"/>
            <p:cNvSpPr>
              <a:spLocks noChangeArrowheads="1"/>
            </p:cNvSpPr>
            <p:nvPr/>
          </p:nvSpPr>
          <p:spPr bwMode="auto">
            <a:xfrm>
              <a:off x="1519" y="3393"/>
              <a:ext cx="391" cy="63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1" name="Rectangle 105"/>
            <p:cNvSpPr>
              <a:spLocks noChangeArrowheads="1"/>
            </p:cNvSpPr>
            <p:nvPr/>
          </p:nvSpPr>
          <p:spPr bwMode="auto">
            <a:xfrm>
              <a:off x="1585" y="3331"/>
              <a:ext cx="245" cy="62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" name="Rectangle 106"/>
            <p:cNvSpPr>
              <a:spLocks noChangeArrowheads="1"/>
            </p:cNvSpPr>
            <p:nvPr/>
          </p:nvSpPr>
          <p:spPr bwMode="auto">
            <a:xfrm>
              <a:off x="1634" y="3268"/>
              <a:ext cx="147" cy="63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8678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函数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递归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22808" y="1766599"/>
            <a:ext cx="4724400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kumimoji="1" lang="en-US" altLang="zh-CN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r>
              <a:rPr kumimoji="1"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汉诺塔</a:t>
            </a:r>
            <a:r>
              <a:rPr kumimoji="1"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(Hanoi)</a:t>
            </a:r>
            <a:r>
              <a:rPr kumimoji="1" lang="zh-CN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问题</a:t>
            </a:r>
            <a:endParaRPr kumimoji="1" lang="zh-CN" altLang="en-US" sz="2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5" name="AutoShape 2"/>
          <p:cNvSpPr>
            <a:spLocks noChangeArrowheads="1"/>
          </p:cNvSpPr>
          <p:nvPr/>
        </p:nvSpPr>
        <p:spPr bwMode="auto">
          <a:xfrm>
            <a:off x="755576" y="2267126"/>
            <a:ext cx="7658100" cy="3181350"/>
          </a:xfrm>
          <a:prstGeom prst="bracePair">
            <a:avLst>
              <a:gd name="adj" fmla="val 8333"/>
            </a:avLst>
          </a:prstGeom>
          <a:solidFill>
            <a:schemeClr val="accent5">
              <a:lumMod val="90000"/>
            </a:schemeClr>
          </a:solidFill>
          <a:ln w="19050">
            <a:solidFill>
              <a:srgbClr val="9900CC"/>
            </a:solidFill>
            <a:round/>
            <a:headEnd/>
            <a:tailEnd type="none" w="med" len="lg"/>
          </a:ln>
          <a:effectLst>
            <a:outerShdw dist="107763" dir="2700000" algn="ctr" rotWithShape="0">
              <a:schemeClr val="hlink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sz="2000">
              <a:latin typeface="Arial" charset="0"/>
            </a:endParaRPr>
          </a:p>
        </p:txBody>
      </p:sp>
      <p:sp>
        <p:nvSpPr>
          <p:cNvPr id="36" name="Text Box 3"/>
          <p:cNvSpPr txBox="1">
            <a:spLocks noChangeArrowheads="1"/>
          </p:cNvSpPr>
          <p:nvPr/>
        </p:nvSpPr>
        <p:spPr bwMode="auto">
          <a:xfrm>
            <a:off x="1212776" y="2362376"/>
            <a:ext cx="3733800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latin typeface="Times New Roman" panose="02020603050405020304" pitchFamily="18" charset="0"/>
              </a:rPr>
              <a:t>必须用递归方式解决</a:t>
            </a:r>
            <a:endParaRPr kumimoji="1" lang="zh-CN" altLang="en-US" sz="2000" b="1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7" name="Rectangle 4"/>
          <p:cNvSpPr>
            <a:spLocks noChangeArrowheads="1"/>
          </p:cNvSpPr>
          <p:nvPr/>
        </p:nvSpPr>
        <p:spPr bwMode="auto">
          <a:xfrm>
            <a:off x="1536626" y="3086276"/>
            <a:ext cx="63928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1)</a:t>
            </a:r>
            <a:r>
              <a:rPr kumimoji="1" lang="en-US" altLang="zh-CN" sz="2000" b="1">
                <a:latin typeface="Times New Roman" panose="02020603050405020304" pitchFamily="18" charset="0"/>
              </a:rPr>
              <a:t> </a:t>
            </a:r>
            <a:r>
              <a:rPr kumimoji="1" lang="zh-CN" altLang="en-US" sz="2000" b="1">
                <a:latin typeface="Times New Roman" panose="02020603050405020304" pitchFamily="18" charset="0"/>
              </a:rPr>
              <a:t>先将</a:t>
            </a:r>
            <a:r>
              <a:rPr kumimoji="1" lang="en-US" altLang="zh-CN" sz="2000" b="1">
                <a:latin typeface="Times New Roman" panose="02020603050405020304" pitchFamily="18" charset="0"/>
              </a:rPr>
              <a:t>A</a:t>
            </a:r>
            <a:r>
              <a:rPr kumimoji="1" lang="zh-CN" altLang="zh-CN" sz="2000" b="1">
                <a:latin typeface="Times New Roman" panose="02020603050405020304" pitchFamily="18" charset="0"/>
              </a:rPr>
              <a:t>塔</a:t>
            </a:r>
            <a:r>
              <a:rPr kumimoji="1" lang="en-US" altLang="zh-CN" sz="2000" b="1">
                <a:latin typeface="Times New Roman" panose="02020603050405020304" pitchFamily="18" charset="0"/>
              </a:rPr>
              <a:t>n </a:t>
            </a:r>
            <a:r>
              <a:rPr kumimoji="1" lang="en-US" altLang="zh-CN" sz="2000" b="1">
                <a:latin typeface="Times New Roman" panose="02020603050405020304" pitchFamily="18" charset="0"/>
                <a:sym typeface="Symbol" panose="05050102010706020507" pitchFamily="18" charset="2"/>
              </a:rPr>
              <a:t>–1</a:t>
            </a:r>
            <a:r>
              <a:rPr kumimoji="1" lang="zh-CN" altLang="zh-CN" sz="2000" b="1">
                <a:latin typeface="Times New Roman" panose="02020603050405020304" pitchFamily="18" charset="0"/>
                <a:sym typeface="Symbol" panose="05050102010706020507" pitchFamily="18" charset="2"/>
              </a:rPr>
              <a:t>个盘子借助于</a:t>
            </a:r>
            <a:r>
              <a:rPr kumimoji="1" lang="en-US" altLang="zh-CN" sz="2000" b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1" lang="zh-CN" altLang="zh-CN" sz="2000" b="1">
                <a:latin typeface="Times New Roman" panose="02020603050405020304" pitchFamily="18" charset="0"/>
                <a:sym typeface="Symbol" panose="05050102010706020507" pitchFamily="18" charset="2"/>
              </a:rPr>
              <a:t>移至</a:t>
            </a:r>
            <a:r>
              <a:rPr kumimoji="1" lang="en-US" altLang="zh-CN" sz="2000" b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zh-CN" altLang="zh-CN" sz="2000" b="1">
                <a:latin typeface="Times New Roman" panose="02020603050405020304" pitchFamily="18" charset="0"/>
                <a:sym typeface="Symbol" panose="05050102010706020507" pitchFamily="18" charset="2"/>
              </a:rPr>
              <a:t>上</a:t>
            </a:r>
            <a:endParaRPr kumimoji="1" lang="zh-CN" altLang="en-US" sz="2000" b="1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8" name="Rectangle 5"/>
          <p:cNvSpPr>
            <a:spLocks noChangeArrowheads="1"/>
          </p:cNvSpPr>
          <p:nvPr/>
        </p:nvSpPr>
        <p:spPr bwMode="auto">
          <a:xfrm>
            <a:off x="1536626" y="3924476"/>
            <a:ext cx="48545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zh-CN" sz="2000" b="1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2)</a:t>
            </a:r>
            <a:r>
              <a:rPr kumimoji="1" lang="zh-CN" altLang="zh-CN" sz="2000" b="1">
                <a:latin typeface="Times New Roman" panose="02020603050405020304" pitchFamily="18" charset="0"/>
                <a:sym typeface="Symbol" panose="05050102010706020507" pitchFamily="18" charset="2"/>
              </a:rPr>
              <a:t> 将</a:t>
            </a:r>
            <a:r>
              <a:rPr kumimoji="1" lang="en-US" altLang="zh-CN" sz="2000" b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zh-CN" altLang="zh-CN" sz="2000" b="1">
                <a:latin typeface="Times New Roman" panose="02020603050405020304" pitchFamily="18" charset="0"/>
                <a:sym typeface="Symbol" panose="05050102010706020507" pitchFamily="18" charset="2"/>
              </a:rPr>
              <a:t>上剩下的一个移至</a:t>
            </a:r>
            <a:r>
              <a:rPr kumimoji="1" lang="en-US" altLang="zh-CN" sz="2000" b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1" lang="zh-CN" altLang="zh-CN" sz="2000" b="1">
                <a:latin typeface="Times New Roman" panose="02020603050405020304" pitchFamily="18" charset="0"/>
                <a:sym typeface="Symbol" panose="05050102010706020507" pitchFamily="18" charset="2"/>
              </a:rPr>
              <a:t>上</a:t>
            </a:r>
            <a:r>
              <a:rPr kumimoji="1" lang="zh-CN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kumimoji="1" lang="en-US" altLang="zh-CN" sz="20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1536626" y="4748389"/>
            <a:ext cx="61166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zh-CN" sz="2000" b="1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3)</a:t>
            </a:r>
            <a:r>
              <a:rPr kumimoji="1" lang="zh-CN" altLang="zh-CN" sz="2000" b="1">
                <a:latin typeface="Times New Roman" panose="02020603050405020304" pitchFamily="18" charset="0"/>
                <a:sym typeface="Symbol" panose="05050102010706020507" pitchFamily="18" charset="2"/>
              </a:rPr>
              <a:t> 将</a:t>
            </a:r>
            <a:r>
              <a:rPr kumimoji="1" lang="en-US" altLang="zh-CN" sz="2000" b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zh-CN" altLang="zh-CN" sz="2000" b="1">
                <a:latin typeface="Times New Roman" panose="02020603050405020304" pitchFamily="18" charset="0"/>
                <a:sym typeface="Symbol" panose="05050102010706020507" pitchFamily="18" charset="2"/>
              </a:rPr>
              <a:t>上</a:t>
            </a:r>
            <a:r>
              <a:rPr kumimoji="1" lang="en-US" altLang="zh-CN" sz="2000" b="1">
                <a:latin typeface="Times New Roman" panose="02020603050405020304" pitchFamily="18" charset="0"/>
                <a:sym typeface="Symbol" panose="05050102010706020507" pitchFamily="18" charset="2"/>
              </a:rPr>
              <a:t>n –1</a:t>
            </a:r>
            <a:r>
              <a:rPr kumimoji="1" lang="zh-CN" altLang="zh-CN" sz="2000" b="1">
                <a:latin typeface="Times New Roman" panose="02020603050405020304" pitchFamily="18" charset="0"/>
                <a:sym typeface="Symbol" panose="05050102010706020507" pitchFamily="18" charset="2"/>
              </a:rPr>
              <a:t>个盘子借助于</a:t>
            </a:r>
            <a:r>
              <a:rPr kumimoji="1" lang="en-US" altLang="zh-CN" sz="2000" b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zh-CN" altLang="zh-CN" sz="2000" b="1">
                <a:latin typeface="Times New Roman" panose="02020603050405020304" pitchFamily="18" charset="0"/>
                <a:sym typeface="Symbol" panose="05050102010706020507" pitchFamily="18" charset="2"/>
              </a:rPr>
              <a:t>移至</a:t>
            </a:r>
            <a:r>
              <a:rPr kumimoji="1" lang="en-US" altLang="zh-CN" sz="2000" b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1" lang="zh-CN" altLang="zh-CN" sz="2000" b="1">
                <a:latin typeface="Times New Roman" panose="02020603050405020304" pitchFamily="18" charset="0"/>
                <a:sym typeface="Symbol" panose="05050102010706020507" pitchFamily="18" charset="2"/>
              </a:rPr>
              <a:t>上.</a:t>
            </a:r>
            <a:endParaRPr kumimoji="1" lang="en-US" altLang="zh-CN" sz="2000" b="1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0" name="Rectangle 7"/>
          <p:cNvSpPr>
            <a:spLocks noChangeArrowheads="1"/>
          </p:cNvSpPr>
          <p:nvPr/>
        </p:nvSpPr>
        <p:spPr bwMode="auto">
          <a:xfrm>
            <a:off x="690489" y="5583293"/>
            <a:ext cx="7808912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zh-CN" altLang="zh-CN" sz="2000" b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可以看到:</a:t>
            </a:r>
            <a:endParaRPr kumimoji="1" lang="zh-CN" altLang="zh-CN" sz="20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zh-CN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kumimoji="1" lang="zh-CN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1)、3)为同一问题,都为</a:t>
            </a:r>
            <a:r>
              <a:rPr kumimoji="1"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n –1</a:t>
            </a:r>
            <a:r>
              <a:rPr kumimoji="1" lang="zh-CN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个盘子借助于一个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zh-CN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空塔移至另一塔上。</a:t>
            </a:r>
            <a:endParaRPr kumimoji="1" lang="zh-CN" altLang="en-US" sz="20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64914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utoUpdateAnimBg="0"/>
      <p:bldP spid="37" grpId="0" autoUpdateAnimBg="0"/>
      <p:bldP spid="38" grpId="0" autoUpdateAnimBg="0"/>
      <p:bldP spid="39" grpId="0" autoUpdateAnimBg="0"/>
      <p:bldP spid="40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函数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递归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22808" y="1766599"/>
            <a:ext cx="4724400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kumimoji="1" lang="en-US" altLang="zh-CN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r>
              <a:rPr kumimoji="1"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汉诺塔</a:t>
            </a:r>
            <a:r>
              <a:rPr kumimoji="1"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(Hanoi)</a:t>
            </a:r>
            <a:r>
              <a:rPr kumimoji="1" lang="zh-CN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问题</a:t>
            </a:r>
            <a:endParaRPr kumimoji="1" lang="zh-CN" altLang="en-US" sz="2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5" name="Text Box 3"/>
          <p:cNvSpPr txBox="1">
            <a:spLocks noChangeArrowheads="1"/>
          </p:cNvSpPr>
          <p:nvPr/>
        </p:nvSpPr>
        <p:spPr bwMode="auto">
          <a:xfrm>
            <a:off x="755576" y="2482815"/>
            <a:ext cx="5711825" cy="3818610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noFill/>
          </a:ln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200" b="1" dirty="0"/>
              <a:t>void move(char  </a:t>
            </a:r>
            <a:r>
              <a:rPr kumimoji="1" lang="en-US" altLang="zh-CN" sz="2200" b="1" dirty="0" err="1"/>
              <a:t>getone</a:t>
            </a:r>
            <a:r>
              <a:rPr kumimoji="1" lang="en-US" altLang="zh-CN" sz="2200" b="1" dirty="0"/>
              <a:t>, char  </a:t>
            </a:r>
            <a:r>
              <a:rPr kumimoji="1" lang="en-US" altLang="zh-CN" sz="2200" b="1" dirty="0" err="1"/>
              <a:t>putone</a:t>
            </a:r>
            <a:r>
              <a:rPr kumimoji="1" lang="en-US" altLang="zh-CN" sz="2200" b="1" dirty="0"/>
              <a:t>)</a:t>
            </a:r>
          </a:p>
          <a:p>
            <a:pPr eaLnBrk="1" hangingPunct="1"/>
            <a:r>
              <a:rPr kumimoji="1" lang="en-US" altLang="zh-CN" sz="2200" b="1" dirty="0"/>
              <a:t>      {</a:t>
            </a:r>
            <a:r>
              <a:rPr kumimoji="1" lang="en-US" altLang="zh-CN" sz="2200" b="1" dirty="0" err="1"/>
              <a:t>printf</a:t>
            </a:r>
            <a:r>
              <a:rPr kumimoji="1" lang="en-US" altLang="zh-CN" sz="2200" b="1" dirty="0"/>
              <a:t>("%c---&gt;%c\n",</a:t>
            </a:r>
            <a:r>
              <a:rPr kumimoji="1" lang="en-US" altLang="zh-CN" sz="2200" b="1" dirty="0" err="1"/>
              <a:t>getone,putone</a:t>
            </a:r>
            <a:r>
              <a:rPr kumimoji="1" lang="en-US" altLang="zh-CN" sz="2200" b="1" dirty="0"/>
              <a:t>); }</a:t>
            </a:r>
          </a:p>
          <a:p>
            <a:pPr eaLnBrk="1" hangingPunct="1"/>
            <a:endParaRPr kumimoji="1" lang="en-US" altLang="zh-CN" sz="2200" b="1" dirty="0"/>
          </a:p>
          <a:p>
            <a:pPr eaLnBrk="1" hangingPunct="1"/>
            <a:r>
              <a:rPr kumimoji="1" lang="en-US" altLang="zh-CN" sz="2200" b="1" dirty="0"/>
              <a:t>void </a:t>
            </a:r>
            <a:r>
              <a:rPr kumimoji="1" lang="en-US" altLang="zh-CN" sz="2200" b="1" dirty="0" err="1"/>
              <a:t>hanoi</a:t>
            </a:r>
            <a:r>
              <a:rPr kumimoji="1" lang="en-US" altLang="zh-CN" sz="2200" b="1" dirty="0"/>
              <a:t>(</a:t>
            </a:r>
            <a:r>
              <a:rPr kumimoji="1" lang="en-US" altLang="zh-CN" sz="2200" b="1" dirty="0" err="1"/>
              <a:t>int</a:t>
            </a:r>
            <a:r>
              <a:rPr kumimoji="1" lang="en-US" altLang="zh-CN" sz="2200" b="1" dirty="0"/>
              <a:t> </a:t>
            </a:r>
            <a:r>
              <a:rPr kumimoji="1" lang="en-US" altLang="zh-CN" sz="2200" b="1" dirty="0" err="1"/>
              <a:t>n,char</a:t>
            </a:r>
            <a:r>
              <a:rPr kumimoji="1" lang="en-US" altLang="zh-CN" sz="2200" b="1" dirty="0"/>
              <a:t> </a:t>
            </a:r>
            <a:r>
              <a:rPr kumimoji="1" lang="en-US" altLang="zh-CN" sz="2200" b="1" dirty="0" err="1"/>
              <a:t>A,char</a:t>
            </a:r>
            <a:r>
              <a:rPr kumimoji="1" lang="en-US" altLang="zh-CN" sz="2200" b="1" dirty="0"/>
              <a:t> </a:t>
            </a:r>
            <a:r>
              <a:rPr kumimoji="1" lang="en-US" altLang="zh-CN" sz="2200" b="1" dirty="0" err="1"/>
              <a:t>B,char</a:t>
            </a:r>
            <a:r>
              <a:rPr kumimoji="1" lang="en-US" altLang="zh-CN" sz="2200" b="1" dirty="0"/>
              <a:t> C)</a:t>
            </a:r>
          </a:p>
          <a:p>
            <a:pPr eaLnBrk="1" hangingPunct="1"/>
            <a:r>
              <a:rPr kumimoji="1" lang="en-US" altLang="zh-CN" sz="2200" b="1" dirty="0"/>
              <a:t>       {   </a:t>
            </a:r>
            <a:endParaRPr kumimoji="1" lang="en-US" altLang="zh-CN" sz="2200" b="1" dirty="0" smtClean="0"/>
          </a:p>
          <a:p>
            <a:pPr eaLnBrk="1" hangingPunct="1"/>
            <a:r>
              <a:rPr kumimoji="1" lang="en-US" altLang="zh-CN" sz="2200" b="1" dirty="0"/>
              <a:t>	</a:t>
            </a:r>
            <a:r>
              <a:rPr kumimoji="1" lang="en-US" altLang="zh-CN" sz="2200" b="1" dirty="0" smtClean="0"/>
              <a:t>if(n</a:t>
            </a:r>
            <a:r>
              <a:rPr kumimoji="1" lang="en-US" altLang="zh-CN" sz="2200" b="1" dirty="0"/>
              <a:t>==1)  </a:t>
            </a:r>
            <a:r>
              <a:rPr kumimoji="1" lang="en-US" altLang="zh-CN" sz="2200" b="1" dirty="0" smtClean="0"/>
              <a:t>move(A,C</a:t>
            </a:r>
            <a:r>
              <a:rPr kumimoji="1" lang="en-US" altLang="zh-CN" sz="2200" b="1" dirty="0"/>
              <a:t>);</a:t>
            </a:r>
          </a:p>
          <a:p>
            <a:pPr eaLnBrk="1" hangingPunct="1"/>
            <a:r>
              <a:rPr kumimoji="1" lang="en-US" altLang="zh-CN" sz="2200" b="1" dirty="0"/>
              <a:t>           else</a:t>
            </a:r>
          </a:p>
          <a:p>
            <a:pPr eaLnBrk="1" hangingPunct="1"/>
            <a:r>
              <a:rPr kumimoji="1" lang="en-US" altLang="zh-CN" sz="2200" b="1" dirty="0"/>
              <a:t>               {     </a:t>
            </a:r>
            <a:r>
              <a:rPr kumimoji="1" lang="en-US" altLang="zh-CN" sz="2200" b="1" dirty="0" err="1">
                <a:solidFill>
                  <a:schemeClr val="accent2"/>
                </a:solidFill>
              </a:rPr>
              <a:t>hanoi</a:t>
            </a:r>
            <a:r>
              <a:rPr kumimoji="1" lang="en-US" altLang="zh-CN" sz="2200" b="1" dirty="0">
                <a:solidFill>
                  <a:schemeClr val="accent2"/>
                </a:solidFill>
              </a:rPr>
              <a:t>(n-1,A,C,B);</a:t>
            </a:r>
          </a:p>
          <a:p>
            <a:pPr eaLnBrk="1" hangingPunct="1"/>
            <a:r>
              <a:rPr kumimoji="1" lang="en-US" altLang="zh-CN" sz="2200" b="1" dirty="0"/>
              <a:t>	          </a:t>
            </a:r>
            <a:r>
              <a:rPr kumimoji="1" lang="en-US" altLang="zh-CN" sz="2200" b="1" dirty="0" smtClean="0"/>
              <a:t>move(A,C);</a:t>
            </a:r>
            <a:endParaRPr kumimoji="1" lang="en-US" altLang="zh-CN" sz="2200" b="1" dirty="0"/>
          </a:p>
          <a:p>
            <a:pPr eaLnBrk="1" hangingPunct="1"/>
            <a:r>
              <a:rPr kumimoji="1" lang="en-US" altLang="zh-CN" sz="2200" b="1" dirty="0"/>
              <a:t>	          </a:t>
            </a:r>
            <a:r>
              <a:rPr kumimoji="1" lang="en-US" altLang="zh-CN" sz="2200" b="1" dirty="0" err="1" smtClean="0">
                <a:solidFill>
                  <a:schemeClr val="accent2"/>
                </a:solidFill>
              </a:rPr>
              <a:t>hanoi</a:t>
            </a:r>
            <a:r>
              <a:rPr kumimoji="1" lang="en-US" altLang="zh-CN" sz="2200" b="1" dirty="0" smtClean="0">
                <a:solidFill>
                  <a:schemeClr val="accent2"/>
                </a:solidFill>
              </a:rPr>
              <a:t>(n-1,B,A,C</a:t>
            </a:r>
            <a:r>
              <a:rPr kumimoji="1" lang="en-US" altLang="zh-CN" sz="2200" b="1" dirty="0">
                <a:solidFill>
                  <a:schemeClr val="accent2"/>
                </a:solidFill>
              </a:rPr>
              <a:t>);</a:t>
            </a:r>
            <a:r>
              <a:rPr kumimoji="1" lang="en-US" altLang="zh-CN" sz="2200" b="1" dirty="0"/>
              <a:t>}</a:t>
            </a:r>
          </a:p>
          <a:p>
            <a:pPr eaLnBrk="1" hangingPunct="1"/>
            <a:r>
              <a:rPr kumimoji="1" lang="en-US" altLang="zh-CN" sz="2200" b="1" dirty="0"/>
              <a:t>         </a:t>
            </a:r>
            <a:r>
              <a:rPr kumimoji="1" lang="en-US" altLang="zh-CN" sz="2200" b="1" dirty="0" smtClean="0"/>
              <a:t>}</a:t>
            </a:r>
            <a:endParaRPr kumimoji="1" lang="en-US" altLang="zh-CN" sz="2200" b="1" dirty="0"/>
          </a:p>
        </p:txBody>
      </p:sp>
    </p:spTree>
    <p:extLst>
      <p:ext uri="{BB962C8B-B14F-4D97-AF65-F5344CB8AC3E}">
        <p14:creationId xmlns:p14="http://schemas.microsoft.com/office/powerpoint/2010/main" val="265651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函数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递归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22808" y="1766599"/>
            <a:ext cx="4724400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kumimoji="1" lang="en-US" altLang="zh-CN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r>
              <a:rPr kumimoji="1"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汉诺塔</a:t>
            </a:r>
            <a:r>
              <a:rPr kumimoji="1"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(Hanoi)</a:t>
            </a:r>
            <a:r>
              <a:rPr kumimoji="1" lang="zh-CN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问题</a:t>
            </a:r>
            <a:endParaRPr kumimoji="1" lang="zh-CN" altLang="en-US" sz="2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5" name="Text Box 3"/>
          <p:cNvSpPr txBox="1">
            <a:spLocks noChangeArrowheads="1"/>
          </p:cNvSpPr>
          <p:nvPr/>
        </p:nvSpPr>
        <p:spPr bwMode="auto">
          <a:xfrm>
            <a:off x="755576" y="2435557"/>
            <a:ext cx="5711825" cy="1787285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noFill/>
          </a:ln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200" b="1" dirty="0" smtClean="0"/>
              <a:t>main()</a:t>
            </a:r>
          </a:p>
          <a:p>
            <a:pPr eaLnBrk="1" hangingPunct="1"/>
            <a:r>
              <a:rPr kumimoji="1" lang="en-US" altLang="zh-CN" sz="2200" b="1" dirty="0" smtClean="0"/>
              <a:t>   {      </a:t>
            </a:r>
            <a:r>
              <a:rPr kumimoji="1" lang="en-US" altLang="zh-CN" sz="2200" b="1" dirty="0" err="1" smtClean="0"/>
              <a:t>int</a:t>
            </a:r>
            <a:r>
              <a:rPr kumimoji="1" lang="en-US" altLang="zh-CN" sz="2200" b="1" dirty="0" smtClean="0"/>
              <a:t> n;</a:t>
            </a:r>
          </a:p>
          <a:p>
            <a:pPr eaLnBrk="1" hangingPunct="1"/>
            <a:r>
              <a:rPr kumimoji="1" lang="en-US" altLang="zh-CN" sz="2200" b="1" dirty="0" smtClean="0"/>
              <a:t>          </a:t>
            </a:r>
            <a:r>
              <a:rPr kumimoji="1" lang="en-US" altLang="zh-CN" sz="2200" b="1" dirty="0" err="1" smtClean="0"/>
              <a:t>scanf</a:t>
            </a:r>
            <a:r>
              <a:rPr kumimoji="1" lang="en-US" altLang="zh-CN" sz="2200" b="1" dirty="0" smtClean="0"/>
              <a:t>("%</a:t>
            </a:r>
            <a:r>
              <a:rPr kumimoji="1" lang="en-US" altLang="zh-CN" sz="2200" b="1" dirty="0" err="1" smtClean="0"/>
              <a:t>d",&amp;n</a:t>
            </a:r>
            <a:r>
              <a:rPr kumimoji="1" lang="en-US" altLang="zh-CN" sz="2200" b="1" dirty="0" smtClean="0"/>
              <a:t>);</a:t>
            </a:r>
          </a:p>
          <a:p>
            <a:pPr eaLnBrk="1" hangingPunct="1"/>
            <a:r>
              <a:rPr kumimoji="1" lang="en-US" altLang="zh-CN" sz="2200" b="1" dirty="0" smtClean="0"/>
              <a:t>          </a:t>
            </a:r>
            <a:r>
              <a:rPr kumimoji="1" lang="en-US" altLang="zh-CN" sz="2200" b="1" dirty="0" err="1" smtClean="0"/>
              <a:t>hanoi</a:t>
            </a:r>
            <a:r>
              <a:rPr kumimoji="1" lang="en-US" altLang="zh-CN" sz="2200" b="1" dirty="0" smtClean="0"/>
              <a:t>(</a:t>
            </a:r>
            <a:r>
              <a:rPr kumimoji="1" lang="en-US" altLang="zh-CN" sz="2200" b="1" dirty="0" err="1" smtClean="0"/>
              <a:t>n,‘A',‘B',‘C</a:t>
            </a:r>
            <a:r>
              <a:rPr kumimoji="1" lang="en-US" altLang="zh-CN" sz="2200" b="1" dirty="0" smtClean="0"/>
              <a:t>');</a:t>
            </a:r>
          </a:p>
          <a:p>
            <a:pPr eaLnBrk="1" hangingPunct="1"/>
            <a:r>
              <a:rPr kumimoji="1" lang="en-US" altLang="zh-CN" sz="2200" b="1" dirty="0" smtClean="0"/>
              <a:t>   }</a:t>
            </a:r>
            <a:endParaRPr kumimoji="1" lang="en-US" altLang="zh-CN" sz="2200" b="1" dirty="0"/>
          </a:p>
        </p:txBody>
      </p:sp>
    </p:spTree>
    <p:extLst>
      <p:ext uri="{BB962C8B-B14F-4D97-AF65-F5344CB8AC3E}">
        <p14:creationId xmlns:p14="http://schemas.microsoft.com/office/powerpoint/2010/main" val="291707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函数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递归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22808" y="1766599"/>
            <a:ext cx="4724400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kumimoji="1" lang="en-US" altLang="zh-CN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r>
              <a:rPr kumimoji="1"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汉诺塔</a:t>
            </a:r>
            <a:r>
              <a:rPr kumimoji="1"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(Hanoi)</a:t>
            </a:r>
            <a:r>
              <a:rPr kumimoji="1" lang="zh-CN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问题</a:t>
            </a:r>
            <a:endParaRPr kumimoji="1" lang="zh-CN" altLang="en-US" sz="2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11560" y="2437999"/>
            <a:ext cx="5864225" cy="4106862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noFill/>
          </a:ln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kumimoji="1" lang="zh-CN" altLang="zh-CN" sz="2800" dirty="0">
                <a:latin typeface="Times New Roman" panose="02020603050405020304" pitchFamily="18" charset="0"/>
              </a:rPr>
              <a:t>         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input the number of diskes:3 </a:t>
            </a:r>
            <a:r>
              <a:rPr kumimoji="1"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</a:t>
            </a:r>
            <a:endParaRPr kumimoji="1" lang="en-US" altLang="zh-CN" sz="2800" b="1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         The step to moving 3 </a:t>
            </a:r>
            <a:r>
              <a:rPr kumimoji="1" lang="en-US" altLang="zh-CN" sz="2800" b="1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diskes</a:t>
            </a:r>
            <a:r>
              <a:rPr kumimoji="1" lang="en-US" altLang="zh-CN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: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           A </a:t>
            </a:r>
            <a:r>
              <a:rPr kumimoji="1"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 &gt;C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A  &gt;B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C  &gt;B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A  &gt;C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B  &gt;A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B  &gt;C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A  &gt;C</a:t>
            </a:r>
          </a:p>
        </p:txBody>
      </p:sp>
    </p:spTree>
    <p:extLst>
      <p:ext uri="{BB962C8B-B14F-4D97-AF65-F5344CB8AC3E}">
        <p14:creationId xmlns:p14="http://schemas.microsoft.com/office/powerpoint/2010/main" val="224601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9552" y="1727875"/>
            <a:ext cx="7632848" cy="590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快速排序算法（</a:t>
            </a:r>
            <a:r>
              <a:rPr lang="en-US" altLang="zh-CN" sz="24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uickSort</a:t>
            </a:r>
            <a:r>
              <a:rPr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24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函数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递归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7504" y="3411917"/>
            <a:ext cx="792088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76250" indent="-4762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</a:t>
            </a: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从待排序列中任取一个元素 </a:t>
            </a:r>
            <a:r>
              <a:rPr kumimoji="1"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kumimoji="1"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例如</a:t>
            </a:r>
            <a:r>
              <a:rPr kumimoji="1"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取中心位置的</a:t>
            </a: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元素</a:t>
            </a:r>
            <a:r>
              <a:rPr kumimoji="1"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) </a:t>
            </a: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作为中心，所有比它小的元素一律前放，所有比它大的元素一律后放，形成左右两</a:t>
            </a:r>
            <a:r>
              <a:rPr kumimoji="1"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个子序列；</a:t>
            </a: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然后再对各</a:t>
            </a:r>
            <a:r>
              <a:rPr kumimoji="1"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子序列重新</a:t>
            </a: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选择中心元素并依此规则调整，直到每个子表的元素只剩一个。此时便为有序序列了。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3568" y="2751401"/>
            <a:ext cx="15388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t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基本思想：</a:t>
            </a:r>
          </a:p>
        </p:txBody>
      </p:sp>
    </p:spTree>
    <p:extLst>
      <p:ext uri="{BB962C8B-B14F-4D97-AF65-F5344CB8AC3E}">
        <p14:creationId xmlns:p14="http://schemas.microsoft.com/office/powerpoint/2010/main" val="2304204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7373" y="1651009"/>
            <a:ext cx="7632848" cy="590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快速排序算法（</a:t>
            </a:r>
            <a:r>
              <a:rPr lang="en-US" altLang="zh-CN" sz="24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uickSort</a:t>
            </a:r>
            <a:r>
              <a:rPr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24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函数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递归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25" name="Text Box 2"/>
          <p:cNvSpPr txBox="1">
            <a:spLocks noChangeArrowheads="1"/>
          </p:cNvSpPr>
          <p:nvPr/>
        </p:nvSpPr>
        <p:spPr bwMode="auto">
          <a:xfrm>
            <a:off x="4419997" y="4162054"/>
            <a:ext cx="3124200" cy="4635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rgbClr val="003300"/>
            </a:solidFill>
            <a:miter lim="800000"/>
            <a:headEnd/>
            <a:tailEnd/>
          </a:ln>
          <a:effectLst/>
        </p:spPr>
        <p:txBody>
          <a:bodyPr bIns="46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dirty="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右</a:t>
            </a:r>
            <a:r>
              <a:rPr lang="zh-CN" altLang="en-US" sz="2400" dirty="0" smtClean="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子序列</a:t>
            </a:r>
            <a:endParaRPr lang="zh-CN" altLang="en-US" sz="2400" dirty="0">
              <a:solidFill>
                <a:srgbClr val="003366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6" name="Text Box 3"/>
          <p:cNvSpPr txBox="1">
            <a:spLocks noChangeArrowheads="1"/>
          </p:cNvSpPr>
          <p:nvPr/>
        </p:nvSpPr>
        <p:spPr bwMode="auto">
          <a:xfrm>
            <a:off x="1295797" y="4163642"/>
            <a:ext cx="2514600" cy="46196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rgbClr val="00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dirty="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左</a:t>
            </a:r>
            <a:r>
              <a:rPr lang="zh-CN" altLang="en-US" sz="2400" dirty="0" smtClean="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子序列</a:t>
            </a:r>
            <a:endParaRPr lang="zh-CN" altLang="en-US" sz="2400" dirty="0">
              <a:solidFill>
                <a:srgbClr val="003366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7" name="AutoShape 4"/>
          <p:cNvSpPr>
            <a:spLocks noChangeArrowheads="1"/>
          </p:cNvSpPr>
          <p:nvPr/>
        </p:nvSpPr>
        <p:spPr bwMode="auto">
          <a:xfrm>
            <a:off x="3962797" y="3400054"/>
            <a:ext cx="304800" cy="685800"/>
          </a:xfrm>
          <a:prstGeom prst="downArrow">
            <a:avLst>
              <a:gd name="adj1" fmla="val 50000"/>
              <a:gd name="adj2" fmla="val 56250"/>
            </a:avLst>
          </a:prstGeom>
          <a:solidFill>
            <a:srgbClr val="00808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4343797" y="3504829"/>
            <a:ext cx="2892425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8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一次划分</a:t>
            </a:r>
            <a:r>
              <a:rPr lang="en-US" altLang="zh-CN">
                <a:solidFill>
                  <a:srgbClr val="8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(</a:t>
            </a:r>
            <a:r>
              <a:rPr lang="zh-CN" altLang="en-US">
                <a:solidFill>
                  <a:srgbClr val="8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一趟</a:t>
            </a:r>
            <a:r>
              <a:rPr lang="en-US" altLang="zh-CN">
                <a:solidFill>
                  <a:srgbClr val="8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)</a:t>
            </a:r>
            <a:endParaRPr lang="en-US" altLang="zh-CN">
              <a:solidFill>
                <a:srgbClr val="800000"/>
              </a:solidFill>
              <a:latin typeface="Arial" panose="020B0604020202020204" pitchFamily="34" charset="0"/>
            </a:endParaRPr>
          </a:p>
        </p:txBody>
      </p:sp>
      <p:sp>
        <p:nvSpPr>
          <p:cNvPr id="29" name="Text Box 6"/>
          <p:cNvSpPr txBox="1">
            <a:spLocks noChangeArrowheads="1"/>
          </p:cNvSpPr>
          <p:nvPr/>
        </p:nvSpPr>
        <p:spPr bwMode="auto">
          <a:xfrm>
            <a:off x="2286397" y="6143254"/>
            <a:ext cx="3841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3600">
                <a:solidFill>
                  <a:srgbClr val="8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分别进行快速排序</a:t>
            </a:r>
            <a:endParaRPr lang="zh-CN" altLang="en-US" sz="3600">
              <a:solidFill>
                <a:srgbClr val="800000"/>
              </a:solidFill>
              <a:latin typeface="Arial" panose="020B0604020202020204" pitchFamily="34" charset="0"/>
            </a:endParaRPr>
          </a:p>
        </p:txBody>
      </p:sp>
      <p:grpSp>
        <p:nvGrpSpPr>
          <p:cNvPr id="30" name="Group 7"/>
          <p:cNvGrpSpPr>
            <a:grpSpLocks/>
          </p:cNvGrpSpPr>
          <p:nvPr/>
        </p:nvGrpSpPr>
        <p:grpSpPr bwMode="auto">
          <a:xfrm>
            <a:off x="1254522" y="2801567"/>
            <a:ext cx="6332537" cy="533400"/>
            <a:chOff x="1387" y="652"/>
            <a:chExt cx="3989" cy="336"/>
          </a:xfrm>
        </p:grpSpPr>
        <p:sp>
          <p:nvSpPr>
            <p:cNvPr id="31" name="Text Box 8"/>
            <p:cNvSpPr txBox="1">
              <a:spLocks noChangeArrowheads="1"/>
            </p:cNvSpPr>
            <p:nvPr/>
          </p:nvSpPr>
          <p:spPr bwMode="auto">
            <a:xfrm>
              <a:off x="1387" y="652"/>
              <a:ext cx="3989" cy="29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rgbClr val="0033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400" dirty="0">
                  <a:solidFill>
                    <a:srgbClr val="003366"/>
                  </a:solidFill>
                  <a:latin typeface="楷体_GB2312" pitchFamily="49" charset="-122"/>
                  <a:ea typeface="楷体_GB2312" pitchFamily="49" charset="-122"/>
                </a:rPr>
                <a:t>待 排 序 </a:t>
              </a:r>
              <a:r>
                <a:rPr lang="zh-CN" altLang="en-US" sz="2400" dirty="0" smtClean="0">
                  <a:solidFill>
                    <a:srgbClr val="003366"/>
                  </a:solidFill>
                  <a:latin typeface="楷体_GB2312" pitchFamily="49" charset="-122"/>
                  <a:ea typeface="楷体_GB2312" pitchFamily="49" charset="-122"/>
                </a:rPr>
                <a:t>序列</a:t>
              </a:r>
              <a:endParaRPr lang="zh-CN" altLang="en-US" sz="2400" dirty="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2" name="Line 9"/>
            <p:cNvSpPr>
              <a:spLocks noChangeShapeType="1"/>
            </p:cNvSpPr>
            <p:nvPr/>
          </p:nvSpPr>
          <p:spPr bwMode="auto">
            <a:xfrm>
              <a:off x="3245" y="652"/>
              <a:ext cx="0" cy="336"/>
            </a:xfrm>
            <a:prstGeom prst="line">
              <a:avLst/>
            </a:prstGeom>
            <a:noFill/>
            <a:ln w="25400">
              <a:solidFill>
                <a:srgbClr val="00336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3" name="Rectangle 10"/>
          <p:cNvSpPr>
            <a:spLocks noChangeArrowheads="1"/>
          </p:cNvSpPr>
          <p:nvPr/>
        </p:nvSpPr>
        <p:spPr bwMode="auto">
          <a:xfrm>
            <a:off x="3810397" y="4141417"/>
            <a:ext cx="609600" cy="461962"/>
          </a:xfrm>
          <a:prstGeom prst="rect">
            <a:avLst/>
          </a:prstGeom>
          <a:solidFill>
            <a:srgbClr val="FFCC99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key</a:t>
            </a: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2162572" y="5570167"/>
            <a:ext cx="4357687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46800" bIns="4680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66"/>
                </a:solidFill>
                <a:latin typeface="Arial Black" panose="020B0A04020102020204" pitchFamily="34" charset="0"/>
              </a:rPr>
              <a:t>a</a:t>
            </a:r>
            <a:r>
              <a:rPr lang="en-US" altLang="zh-CN" sz="2400" baseline="-25000">
                <a:solidFill>
                  <a:srgbClr val="000066"/>
                </a:solidFill>
                <a:latin typeface="Arial Black" panose="020B0A04020102020204" pitchFamily="34" charset="0"/>
              </a:rPr>
              <a:t>left</a:t>
            </a:r>
            <a:r>
              <a:rPr lang="en-US" altLang="zh-CN" sz="2400">
                <a:solidFill>
                  <a:srgbClr val="000066"/>
                </a:solidFill>
                <a:latin typeface="Arial Black" panose="020B0A04020102020204" pitchFamily="34" charset="0"/>
              </a:rPr>
              <a:t>≤</a:t>
            </a:r>
            <a:r>
              <a:rPr lang="en-US" altLang="zh-CN" sz="2400">
                <a:solidFill>
                  <a:srgbClr val="FF0000"/>
                </a:solidFill>
                <a:latin typeface="Arial Black" panose="020B0A04020102020204" pitchFamily="34" charset="0"/>
              </a:rPr>
              <a:t>key</a:t>
            </a:r>
            <a:r>
              <a:rPr lang="en-US" altLang="zh-CN" sz="2400">
                <a:solidFill>
                  <a:srgbClr val="000066"/>
                </a:solidFill>
                <a:latin typeface="Arial Black" panose="020B0A04020102020204" pitchFamily="34" charset="0"/>
              </a:rPr>
              <a:t>≤a</a:t>
            </a:r>
            <a:r>
              <a:rPr lang="en-US" altLang="zh-CN" sz="2400" baseline="-25000">
                <a:solidFill>
                  <a:srgbClr val="000066"/>
                </a:solidFill>
                <a:latin typeface="Arial Black" panose="020B0A04020102020204" pitchFamily="34" charset="0"/>
              </a:rPr>
              <a:t>right</a:t>
            </a:r>
            <a:endParaRPr lang="en-US" altLang="zh-CN" sz="2400">
              <a:solidFill>
                <a:srgbClr val="000066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35" name="AutoShape 12"/>
          <p:cNvCxnSpPr>
            <a:cxnSpLocks noChangeShapeType="1"/>
            <a:stCxn id="29" idx="1"/>
            <a:endCxn id="26" idx="2"/>
          </p:cNvCxnSpPr>
          <p:nvPr/>
        </p:nvCxnSpPr>
        <p:spPr bwMode="auto">
          <a:xfrm rot="10800000" flipH="1">
            <a:off x="2286397" y="4625604"/>
            <a:ext cx="266700" cy="1838325"/>
          </a:xfrm>
          <a:prstGeom prst="bentConnector4">
            <a:avLst>
              <a:gd name="adj1" fmla="val -85713"/>
              <a:gd name="adj2" fmla="val 58722"/>
            </a:avLst>
          </a:prstGeom>
          <a:noFill/>
          <a:ln w="38100">
            <a:solidFill>
              <a:srgbClr val="8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AutoShape 13"/>
          <p:cNvCxnSpPr>
            <a:cxnSpLocks noChangeShapeType="1"/>
            <a:stCxn id="29" idx="3"/>
            <a:endCxn id="25" idx="2"/>
          </p:cNvCxnSpPr>
          <p:nvPr/>
        </p:nvCxnSpPr>
        <p:spPr bwMode="auto">
          <a:xfrm flipH="1" flipV="1">
            <a:off x="5982097" y="4625604"/>
            <a:ext cx="146050" cy="1838325"/>
          </a:xfrm>
          <a:prstGeom prst="bentConnector4">
            <a:avLst>
              <a:gd name="adj1" fmla="val -156523"/>
              <a:gd name="adj2" fmla="val 58718"/>
            </a:avLst>
          </a:prstGeom>
          <a:noFill/>
          <a:ln w="38100">
            <a:solidFill>
              <a:srgbClr val="8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AutoShape 14"/>
          <p:cNvSpPr>
            <a:spLocks noChangeArrowheads="1"/>
          </p:cNvSpPr>
          <p:nvPr/>
        </p:nvSpPr>
        <p:spPr bwMode="auto">
          <a:xfrm>
            <a:off x="2419747" y="2209429"/>
            <a:ext cx="1000125" cy="392113"/>
          </a:xfrm>
          <a:prstGeom prst="wedgeRoundRectCallout">
            <a:avLst>
              <a:gd name="adj1" fmla="val 124912"/>
              <a:gd name="adj2" fmla="val 9592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基准</a:t>
            </a:r>
            <a:endParaRPr lang="zh-CN" altLang="en-US" sz="2400" dirty="0">
              <a:solidFill>
                <a:srgbClr val="003366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135041" y="2871045"/>
            <a:ext cx="569912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key</a:t>
            </a:r>
            <a:endParaRPr lang="zh-CN" altLang="en-US" dirty="0"/>
          </a:p>
        </p:txBody>
      </p:sp>
      <p:sp>
        <p:nvSpPr>
          <p:cNvPr id="39" name="Line 9"/>
          <p:cNvSpPr>
            <a:spLocks noChangeShapeType="1"/>
          </p:cNvSpPr>
          <p:nvPr/>
        </p:nvSpPr>
        <p:spPr bwMode="auto">
          <a:xfrm>
            <a:off x="4596209" y="2801567"/>
            <a:ext cx="0" cy="533400"/>
          </a:xfrm>
          <a:prstGeom prst="line">
            <a:avLst/>
          </a:prstGeom>
          <a:noFill/>
          <a:ln w="25400">
            <a:solidFill>
              <a:srgbClr val="00336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63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 autoUpdateAnimBg="0"/>
      <p:bldP spid="26" grpId="0" animBg="1" autoUpdateAnimBg="0"/>
      <p:bldP spid="27" grpId="0" animBg="1"/>
      <p:bldP spid="28" grpId="0" autoUpdateAnimBg="0"/>
      <p:bldP spid="29" grpId="0" autoUpdateAnimBg="0"/>
      <p:bldP spid="33" grpId="0" animBg="1" autoUpdateAnimBg="0"/>
      <p:bldP spid="34" grpId="0" autoUpdateAnimBg="0"/>
      <p:bldP spid="37" grpId="0" animBg="1" autoUpdateAnimBg="0"/>
      <p:bldP spid="38" grpId="0"/>
      <p:bldP spid="3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9552" y="1727875"/>
            <a:ext cx="7632848" cy="590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快速排序算法（</a:t>
            </a:r>
            <a:r>
              <a:rPr lang="en-US" altLang="zh-CN" sz="24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uickSort</a:t>
            </a:r>
            <a:r>
              <a:rPr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24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函数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递归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39552" y="2599550"/>
            <a:ext cx="7848872" cy="3637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lvl="1" indent="-34290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100000"/>
              <a:buFont typeface="+mj-lt"/>
              <a:buAutoNum type="arabicPeriod"/>
              <a:defRPr/>
            </a:pPr>
            <a:r>
              <a:rPr lang="zh-CN" altLang="en-US" sz="2000" dirty="0" smtClean="0">
                <a:solidFill>
                  <a:schemeClr val="accent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对</a:t>
            </a:r>
            <a:r>
              <a:rPr lang="en-US" altLang="zh-CN" sz="2000" dirty="0" smtClean="0">
                <a:solidFill>
                  <a:schemeClr val="accent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a[L……R]</a:t>
            </a:r>
            <a:r>
              <a:rPr lang="zh-CN" altLang="zh-CN" sz="2000" dirty="0" smtClean="0">
                <a:solidFill>
                  <a:schemeClr val="accent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中记录进行一趟快速排序，</a:t>
            </a:r>
            <a:r>
              <a:rPr lang="zh-CN" altLang="zh-CN" sz="2000" dirty="0" smtClean="0">
                <a:solidFill>
                  <a:schemeClr val="accent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设</a:t>
            </a:r>
            <a:r>
              <a:rPr lang="zh-CN" altLang="en-US" sz="2000" dirty="0" smtClean="0">
                <a:solidFill>
                  <a:schemeClr val="accent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基准</a:t>
            </a:r>
            <a:r>
              <a:rPr lang="zh-CN" altLang="zh-CN" sz="2000" dirty="0" smtClean="0">
                <a:solidFill>
                  <a:schemeClr val="accent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记录</a:t>
            </a:r>
            <a:r>
              <a:rPr lang="en-US" altLang="zh-CN" sz="2000" dirty="0" smtClean="0">
                <a:solidFill>
                  <a:schemeClr val="accent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key=a[(L+R)/2]</a:t>
            </a:r>
            <a:r>
              <a:rPr lang="zh-CN" altLang="en-US" sz="2000" dirty="0" smtClean="0">
                <a:solidFill>
                  <a:schemeClr val="accent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en-US" altLang="zh-CN" sz="2000" dirty="0" smtClean="0">
              <a:solidFill>
                <a:schemeClr val="accent4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57150" lvl="1" indent="-34290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100000"/>
              <a:buFont typeface="+mj-lt"/>
              <a:buAutoNum type="arabicPeriod"/>
              <a:defRPr/>
            </a:pPr>
            <a:r>
              <a:rPr lang="zh-CN" altLang="zh-CN" sz="2000" dirty="0" smtClean="0">
                <a:solidFill>
                  <a:schemeClr val="accent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首先，从</a:t>
            </a:r>
            <a:r>
              <a:rPr lang="en-US" altLang="zh-CN" sz="2000" dirty="0" smtClean="0">
                <a:solidFill>
                  <a:schemeClr val="accent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</a:t>
            </a:r>
            <a:r>
              <a:rPr lang="zh-CN" altLang="zh-CN" sz="2000" dirty="0" smtClean="0">
                <a:solidFill>
                  <a:schemeClr val="accent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所指位置向</a:t>
            </a:r>
            <a:r>
              <a:rPr lang="zh-CN" altLang="en-US" sz="2000" dirty="0" smtClean="0">
                <a:solidFill>
                  <a:schemeClr val="accent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后</a:t>
            </a:r>
            <a:r>
              <a:rPr lang="zh-CN" altLang="zh-CN" sz="2000" dirty="0" smtClean="0">
                <a:solidFill>
                  <a:schemeClr val="accent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搜索第一个关键字</a:t>
            </a:r>
            <a:r>
              <a:rPr lang="zh-CN" altLang="en-US" sz="2000" dirty="0" smtClean="0">
                <a:solidFill>
                  <a:schemeClr val="accent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大于</a:t>
            </a:r>
            <a:r>
              <a:rPr lang="en-US" altLang="zh-CN" sz="2000" dirty="0" smtClean="0">
                <a:solidFill>
                  <a:schemeClr val="accent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key</a:t>
            </a:r>
            <a:r>
              <a:rPr lang="zh-CN" altLang="zh-CN" sz="2000" dirty="0" smtClean="0">
                <a:solidFill>
                  <a:schemeClr val="accent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的记录</a:t>
            </a:r>
            <a:r>
              <a:rPr lang="en-US" altLang="zh-CN" sz="2000" dirty="0" err="1" smtClean="0">
                <a:solidFill>
                  <a:schemeClr val="accent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zh-CN" altLang="zh-CN" sz="2000" dirty="0" smtClean="0">
                <a:solidFill>
                  <a:schemeClr val="accent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en-US" altLang="zh-CN" sz="2000" dirty="0" smtClean="0">
              <a:solidFill>
                <a:schemeClr val="accent4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57150" lvl="1" indent="-34290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100000"/>
              <a:buFont typeface="+mj-lt"/>
              <a:buAutoNum type="arabicPeriod"/>
              <a:defRPr/>
            </a:pPr>
            <a:r>
              <a:rPr lang="zh-CN" altLang="zh-CN" sz="2000" dirty="0" smtClean="0">
                <a:solidFill>
                  <a:schemeClr val="accent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再从</a:t>
            </a:r>
            <a:r>
              <a:rPr lang="en-US" altLang="zh-CN" sz="2000" dirty="0" smtClean="0">
                <a:solidFill>
                  <a:schemeClr val="accent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zh-CN" altLang="zh-CN" sz="2000" dirty="0" smtClean="0">
                <a:solidFill>
                  <a:schemeClr val="accent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所指</a:t>
            </a:r>
            <a:r>
              <a:rPr lang="zh-CN" altLang="en-US" sz="2000" dirty="0" smtClean="0">
                <a:solidFill>
                  <a:schemeClr val="accent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位置向前</a:t>
            </a:r>
            <a:r>
              <a:rPr lang="zh-CN" altLang="zh-CN" sz="2000" dirty="0" smtClean="0">
                <a:solidFill>
                  <a:schemeClr val="accent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搜索，找到第一个关键字</a:t>
            </a:r>
            <a:r>
              <a:rPr lang="zh-CN" altLang="en-US" sz="2000" dirty="0" smtClean="0">
                <a:solidFill>
                  <a:schemeClr val="accent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小于</a:t>
            </a:r>
            <a:r>
              <a:rPr lang="en-US" altLang="zh-CN" sz="2000" dirty="0" smtClean="0">
                <a:solidFill>
                  <a:schemeClr val="accent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key</a:t>
            </a:r>
            <a:r>
              <a:rPr lang="zh-CN" altLang="zh-CN" sz="2000" dirty="0" smtClean="0">
                <a:solidFill>
                  <a:schemeClr val="accent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的记录</a:t>
            </a:r>
            <a:r>
              <a:rPr lang="en-US" altLang="zh-CN" sz="2000" dirty="0" smtClean="0">
                <a:solidFill>
                  <a:schemeClr val="accent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j;</a:t>
            </a:r>
          </a:p>
          <a:p>
            <a:pPr marL="57150" lvl="1" indent="-34290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100000"/>
              <a:buFont typeface="+mj-lt"/>
              <a:buAutoNum type="arabicPeriod"/>
              <a:defRPr/>
            </a:pPr>
            <a:r>
              <a:rPr lang="zh-CN" altLang="en-US" sz="2000" dirty="0" smtClean="0">
                <a:solidFill>
                  <a:schemeClr val="accent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交换</a:t>
            </a:r>
            <a:r>
              <a:rPr lang="en-US" altLang="zh-CN" sz="2000" dirty="0" smtClean="0">
                <a:solidFill>
                  <a:schemeClr val="accent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a[</a:t>
            </a:r>
            <a:r>
              <a:rPr lang="en-US" altLang="zh-CN" sz="2000" dirty="0" err="1" smtClean="0">
                <a:solidFill>
                  <a:schemeClr val="accent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000" dirty="0" smtClean="0">
                <a:solidFill>
                  <a:schemeClr val="accent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]</a:t>
            </a:r>
            <a:r>
              <a:rPr lang="zh-CN" altLang="en-US" sz="2000" dirty="0" smtClean="0">
                <a:solidFill>
                  <a:schemeClr val="accent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2000" dirty="0" smtClean="0">
                <a:solidFill>
                  <a:schemeClr val="accent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a[j]</a:t>
            </a:r>
            <a:r>
              <a:rPr lang="zh-CN" altLang="en-US" sz="2000" dirty="0" smtClean="0">
                <a:solidFill>
                  <a:schemeClr val="accent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zh-CN" altLang="en-US" sz="2000" dirty="0" smtClean="0">
                <a:solidFill>
                  <a:schemeClr val="accent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值。</a:t>
            </a:r>
            <a:endParaRPr lang="en-US" altLang="zh-CN" sz="2000" dirty="0" smtClean="0">
              <a:solidFill>
                <a:schemeClr val="accent4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57150" lvl="1" indent="-34290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100000"/>
              <a:buFont typeface="+mj-lt"/>
              <a:buAutoNum type="arabicPeriod"/>
              <a:defRPr/>
            </a:pPr>
            <a:r>
              <a:rPr lang="zh-CN" altLang="zh-CN" sz="2000" dirty="0" smtClean="0">
                <a:solidFill>
                  <a:schemeClr val="accent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重复上述两步，直至</a:t>
            </a:r>
            <a:r>
              <a:rPr lang="en-US" altLang="zh-CN" sz="2000" dirty="0" err="1" smtClean="0">
                <a:solidFill>
                  <a:schemeClr val="accent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000" dirty="0" smtClean="0">
                <a:solidFill>
                  <a:schemeClr val="accent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&gt;j</a:t>
            </a:r>
            <a:r>
              <a:rPr lang="zh-CN" altLang="zh-CN" sz="2000" dirty="0" smtClean="0">
                <a:solidFill>
                  <a:schemeClr val="accent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为止</a:t>
            </a:r>
            <a:r>
              <a:rPr lang="zh-CN" altLang="en-US" sz="2000" dirty="0" smtClean="0">
                <a:solidFill>
                  <a:schemeClr val="accent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，第一趟排序结束</a:t>
            </a:r>
            <a:r>
              <a:rPr lang="zh-CN" altLang="zh-CN" sz="2000" dirty="0" smtClean="0">
                <a:solidFill>
                  <a:schemeClr val="accent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en-US" altLang="zh-CN" sz="2000" dirty="0" smtClean="0">
              <a:solidFill>
                <a:schemeClr val="accent4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57150" lvl="1" indent="-34290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100000"/>
              <a:buFont typeface="+mj-lt"/>
              <a:buAutoNum type="arabicPeriod"/>
              <a:defRPr/>
            </a:pPr>
            <a:r>
              <a:rPr lang="zh-CN" altLang="zh-CN" sz="2000" dirty="0" smtClean="0">
                <a:solidFill>
                  <a:schemeClr val="accent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再分别对两个子序列进行快速排序，直到每个子序列只含有一个记录为止。</a:t>
            </a:r>
            <a:endParaRPr lang="zh-CN" altLang="en-US" sz="2000" dirty="0">
              <a:solidFill>
                <a:schemeClr val="accent4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253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3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9552" y="1727875"/>
            <a:ext cx="7632848" cy="590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快速排序算法（</a:t>
            </a:r>
            <a:r>
              <a:rPr lang="en-US" altLang="zh-CN" sz="24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uickSort</a:t>
            </a:r>
            <a:r>
              <a:rPr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24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函数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递归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7" name="Text Box 73"/>
          <p:cNvSpPr txBox="1">
            <a:spLocks noChangeArrowheads="1"/>
          </p:cNvSpPr>
          <p:nvPr/>
        </p:nvSpPr>
        <p:spPr bwMode="auto">
          <a:xfrm>
            <a:off x="1438623" y="3226852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43</a:t>
            </a:r>
          </a:p>
        </p:txBody>
      </p:sp>
      <p:sp>
        <p:nvSpPr>
          <p:cNvPr id="11" name="Text Box 74"/>
          <p:cNvSpPr txBox="1">
            <a:spLocks noChangeArrowheads="1"/>
          </p:cNvSpPr>
          <p:nvPr/>
        </p:nvSpPr>
        <p:spPr bwMode="auto">
          <a:xfrm>
            <a:off x="3697635" y="3226852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rgbClr val="FF0000"/>
                </a:solidFill>
                <a:latin typeface="Arial" panose="020B0604020202020204" pitchFamily="34" charset="0"/>
              </a:rPr>
              <a:t>48</a:t>
            </a:r>
          </a:p>
        </p:txBody>
      </p:sp>
      <p:sp>
        <p:nvSpPr>
          <p:cNvPr id="12" name="Text Box 75"/>
          <p:cNvSpPr txBox="1">
            <a:spLocks noChangeArrowheads="1"/>
          </p:cNvSpPr>
          <p:nvPr/>
        </p:nvSpPr>
        <p:spPr bwMode="auto">
          <a:xfrm>
            <a:off x="2945160" y="3226852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65</a:t>
            </a:r>
          </a:p>
        </p:txBody>
      </p:sp>
      <p:sp>
        <p:nvSpPr>
          <p:cNvPr id="13" name="Text Box 76"/>
          <p:cNvSpPr txBox="1">
            <a:spLocks noChangeArrowheads="1"/>
          </p:cNvSpPr>
          <p:nvPr/>
        </p:nvSpPr>
        <p:spPr bwMode="auto">
          <a:xfrm>
            <a:off x="5204173" y="3226852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13</a:t>
            </a:r>
          </a:p>
        </p:txBody>
      </p:sp>
      <p:sp>
        <p:nvSpPr>
          <p:cNvPr id="14" name="Text Box 77"/>
          <p:cNvSpPr txBox="1">
            <a:spLocks noChangeArrowheads="1"/>
          </p:cNvSpPr>
          <p:nvPr/>
        </p:nvSpPr>
        <p:spPr bwMode="auto">
          <a:xfrm>
            <a:off x="2191098" y="3226852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49</a:t>
            </a:r>
          </a:p>
        </p:txBody>
      </p:sp>
      <p:sp>
        <p:nvSpPr>
          <p:cNvPr id="15" name="Text Box 78"/>
          <p:cNvSpPr txBox="1">
            <a:spLocks noChangeArrowheads="1"/>
          </p:cNvSpPr>
          <p:nvPr/>
        </p:nvSpPr>
        <p:spPr bwMode="auto">
          <a:xfrm>
            <a:off x="4451698" y="3226852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76</a:t>
            </a:r>
          </a:p>
        </p:txBody>
      </p:sp>
      <p:sp>
        <p:nvSpPr>
          <p:cNvPr id="16" name="Rectangle 79"/>
          <p:cNvSpPr>
            <a:spLocks noChangeArrowheads="1"/>
          </p:cNvSpPr>
          <p:nvPr/>
        </p:nvSpPr>
        <p:spPr bwMode="auto">
          <a:xfrm>
            <a:off x="1360835" y="3136364"/>
            <a:ext cx="5627688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7" name="Line 80"/>
          <p:cNvSpPr>
            <a:spLocks noChangeShapeType="1"/>
          </p:cNvSpPr>
          <p:nvPr/>
        </p:nvSpPr>
        <p:spPr bwMode="auto">
          <a:xfrm>
            <a:off x="2059335" y="3150652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81"/>
          <p:cNvSpPr>
            <a:spLocks noChangeShapeType="1"/>
          </p:cNvSpPr>
          <p:nvPr/>
        </p:nvSpPr>
        <p:spPr bwMode="auto">
          <a:xfrm>
            <a:off x="2811810" y="3150652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82"/>
          <p:cNvSpPr>
            <a:spLocks noChangeShapeType="1"/>
          </p:cNvSpPr>
          <p:nvPr/>
        </p:nvSpPr>
        <p:spPr bwMode="auto">
          <a:xfrm>
            <a:off x="3565873" y="3150652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83"/>
          <p:cNvSpPr>
            <a:spLocks noChangeShapeType="1"/>
          </p:cNvSpPr>
          <p:nvPr/>
        </p:nvSpPr>
        <p:spPr bwMode="auto">
          <a:xfrm>
            <a:off x="5824885" y="3150652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Line 84"/>
          <p:cNvSpPr>
            <a:spLocks noChangeShapeType="1"/>
          </p:cNvSpPr>
          <p:nvPr/>
        </p:nvSpPr>
        <p:spPr bwMode="auto">
          <a:xfrm>
            <a:off x="5072410" y="3150652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Line 85"/>
          <p:cNvSpPr>
            <a:spLocks noChangeShapeType="1"/>
          </p:cNvSpPr>
          <p:nvPr/>
        </p:nvSpPr>
        <p:spPr bwMode="auto">
          <a:xfrm>
            <a:off x="4318348" y="3150652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Line 86"/>
          <p:cNvSpPr>
            <a:spLocks noChangeShapeType="1"/>
          </p:cNvSpPr>
          <p:nvPr/>
        </p:nvSpPr>
        <p:spPr bwMode="auto">
          <a:xfrm>
            <a:off x="6423373" y="3152239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Text Box 87"/>
          <p:cNvSpPr txBox="1">
            <a:spLocks noChangeArrowheads="1"/>
          </p:cNvSpPr>
          <p:nvPr/>
        </p:nvSpPr>
        <p:spPr bwMode="auto">
          <a:xfrm>
            <a:off x="5877273" y="3212564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27</a:t>
            </a:r>
          </a:p>
        </p:txBody>
      </p:sp>
      <p:sp>
        <p:nvSpPr>
          <p:cNvPr id="25" name="Text Box 89"/>
          <p:cNvSpPr txBox="1">
            <a:spLocks noChangeArrowheads="1"/>
          </p:cNvSpPr>
          <p:nvPr/>
        </p:nvSpPr>
        <p:spPr bwMode="auto">
          <a:xfrm>
            <a:off x="1517998" y="2807752"/>
            <a:ext cx="41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 0</a:t>
            </a:r>
          </a:p>
        </p:txBody>
      </p:sp>
      <p:sp>
        <p:nvSpPr>
          <p:cNvPr id="26" name="Text Box 90"/>
          <p:cNvSpPr txBox="1">
            <a:spLocks noChangeArrowheads="1"/>
          </p:cNvSpPr>
          <p:nvPr/>
        </p:nvSpPr>
        <p:spPr bwMode="auto">
          <a:xfrm>
            <a:off x="3777010" y="2807752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27" name="Text Box 91"/>
          <p:cNvSpPr txBox="1">
            <a:spLocks noChangeArrowheads="1"/>
          </p:cNvSpPr>
          <p:nvPr/>
        </p:nvSpPr>
        <p:spPr bwMode="auto">
          <a:xfrm>
            <a:off x="3024535" y="2807752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8" name="Text Box 92"/>
          <p:cNvSpPr txBox="1">
            <a:spLocks noChangeArrowheads="1"/>
          </p:cNvSpPr>
          <p:nvPr/>
        </p:nvSpPr>
        <p:spPr bwMode="auto">
          <a:xfrm>
            <a:off x="5283548" y="2807752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29" name="Text Box 93"/>
          <p:cNvSpPr txBox="1">
            <a:spLocks noChangeArrowheads="1"/>
          </p:cNvSpPr>
          <p:nvPr/>
        </p:nvSpPr>
        <p:spPr bwMode="auto">
          <a:xfrm>
            <a:off x="2270473" y="2807752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0" name="Text Box 94"/>
          <p:cNvSpPr txBox="1">
            <a:spLocks noChangeArrowheads="1"/>
          </p:cNvSpPr>
          <p:nvPr/>
        </p:nvSpPr>
        <p:spPr bwMode="auto">
          <a:xfrm>
            <a:off x="4531073" y="2807752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1" name="Text Box 95"/>
          <p:cNvSpPr txBox="1">
            <a:spLocks noChangeArrowheads="1"/>
          </p:cNvSpPr>
          <p:nvPr/>
        </p:nvSpPr>
        <p:spPr bwMode="auto">
          <a:xfrm>
            <a:off x="5936010" y="2807752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6</a:t>
            </a:r>
          </a:p>
        </p:txBody>
      </p:sp>
      <p:grpSp>
        <p:nvGrpSpPr>
          <p:cNvPr id="32" name="Group 96"/>
          <p:cNvGrpSpPr>
            <a:grpSpLocks/>
          </p:cNvGrpSpPr>
          <p:nvPr/>
        </p:nvGrpSpPr>
        <p:grpSpPr bwMode="auto">
          <a:xfrm>
            <a:off x="1591023" y="3992027"/>
            <a:ext cx="236537" cy="842962"/>
            <a:chOff x="437" y="1375"/>
            <a:chExt cx="149" cy="531"/>
          </a:xfrm>
        </p:grpSpPr>
        <p:sp>
          <p:nvSpPr>
            <p:cNvPr id="33" name="Text Box 97"/>
            <p:cNvSpPr txBox="1">
              <a:spLocks noChangeArrowheads="1"/>
            </p:cNvSpPr>
            <p:nvPr/>
          </p:nvSpPr>
          <p:spPr bwMode="auto">
            <a:xfrm>
              <a:off x="437" y="1673"/>
              <a:ext cx="14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</a:rPr>
                <a:t>i</a:t>
              </a:r>
              <a:endParaRPr lang="en-US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34" name="Line 98"/>
            <p:cNvSpPr>
              <a:spLocks noChangeShapeType="1"/>
            </p:cNvSpPr>
            <p:nvPr/>
          </p:nvSpPr>
          <p:spPr bwMode="auto">
            <a:xfrm flipV="1">
              <a:off x="512" y="1375"/>
              <a:ext cx="0" cy="29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5" name="Group 99"/>
          <p:cNvGrpSpPr>
            <a:grpSpLocks/>
          </p:cNvGrpSpPr>
          <p:nvPr/>
        </p:nvGrpSpPr>
        <p:grpSpPr bwMode="auto">
          <a:xfrm>
            <a:off x="2359373" y="3992027"/>
            <a:ext cx="236537" cy="819150"/>
            <a:chOff x="3230" y="1375"/>
            <a:chExt cx="149" cy="516"/>
          </a:xfrm>
        </p:grpSpPr>
        <p:sp>
          <p:nvSpPr>
            <p:cNvPr id="36" name="Text Box 100"/>
            <p:cNvSpPr txBox="1">
              <a:spLocks noChangeArrowheads="1"/>
            </p:cNvSpPr>
            <p:nvPr/>
          </p:nvSpPr>
          <p:spPr bwMode="auto">
            <a:xfrm>
              <a:off x="3230" y="1658"/>
              <a:ext cx="14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</a:rPr>
                <a:t>i</a:t>
              </a:r>
              <a:endParaRPr lang="en-US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37" name="Line 101"/>
            <p:cNvSpPr>
              <a:spLocks noChangeShapeType="1"/>
            </p:cNvSpPr>
            <p:nvPr/>
          </p:nvSpPr>
          <p:spPr bwMode="auto">
            <a:xfrm flipV="1">
              <a:off x="3296" y="1375"/>
              <a:ext cx="0" cy="29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" name="Text Box 109"/>
          <p:cNvSpPr txBox="1">
            <a:spLocks noChangeArrowheads="1"/>
          </p:cNvSpPr>
          <p:nvPr/>
        </p:nvSpPr>
        <p:spPr bwMode="auto">
          <a:xfrm>
            <a:off x="1160810" y="5949414"/>
            <a:ext cx="15303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a[i] = 49 &gt; </a:t>
            </a:r>
            <a:r>
              <a:rPr lang="en-US" altLang="zh-TW" sz="1800">
                <a:solidFill>
                  <a:srgbClr val="FF0000"/>
                </a:solidFill>
                <a:latin typeface="Arial" panose="020B0604020202020204" pitchFamily="34" charset="0"/>
              </a:rPr>
              <a:t>48</a:t>
            </a: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39" name="Text Box 111"/>
          <p:cNvSpPr txBox="1">
            <a:spLocks noChangeArrowheads="1"/>
          </p:cNvSpPr>
          <p:nvPr/>
        </p:nvSpPr>
        <p:spPr bwMode="auto">
          <a:xfrm>
            <a:off x="3535710" y="4177764"/>
            <a:ext cx="1620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swap(a[</a:t>
            </a:r>
            <a:r>
              <a:rPr lang="en-US" altLang="zh-CN" sz="1800">
                <a:latin typeface="Arial" panose="020B0604020202020204" pitchFamily="34" charset="0"/>
              </a:rPr>
              <a:t>i</a:t>
            </a:r>
            <a:r>
              <a:rPr lang="en-US" altLang="zh-TW" sz="1800">
                <a:latin typeface="Arial" panose="020B0604020202020204" pitchFamily="34" charset="0"/>
              </a:rPr>
              <a:t>], a[j])</a:t>
            </a:r>
          </a:p>
        </p:txBody>
      </p:sp>
      <p:cxnSp>
        <p:nvCxnSpPr>
          <p:cNvPr id="40" name="肘形连接符 39"/>
          <p:cNvCxnSpPr>
            <a:cxnSpLocks noChangeShapeType="1"/>
            <a:stCxn id="14" idx="2"/>
            <a:endCxn id="24" idx="2"/>
          </p:cNvCxnSpPr>
          <p:nvPr/>
        </p:nvCxnSpPr>
        <p:spPr bwMode="auto">
          <a:xfrm rot="5400000" flipH="1" flipV="1">
            <a:off x="4247704" y="1746508"/>
            <a:ext cx="14287" cy="3686175"/>
          </a:xfrm>
          <a:prstGeom prst="bentConnector3">
            <a:avLst>
              <a:gd name="adj1" fmla="val -1664727"/>
            </a:avLst>
          </a:prstGeom>
          <a:noFill/>
          <a:ln w="9525" algn="ctr">
            <a:solidFill>
              <a:srgbClr val="CC00FF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Text Box 87"/>
          <p:cNvSpPr txBox="1">
            <a:spLocks noChangeArrowheads="1"/>
          </p:cNvSpPr>
          <p:nvPr/>
        </p:nvSpPr>
        <p:spPr bwMode="auto">
          <a:xfrm>
            <a:off x="2192685" y="3250664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27</a:t>
            </a:r>
          </a:p>
        </p:txBody>
      </p:sp>
      <p:sp>
        <p:nvSpPr>
          <p:cNvPr id="42" name="Text Box 74"/>
          <p:cNvSpPr txBox="1">
            <a:spLocks noChangeArrowheads="1"/>
          </p:cNvSpPr>
          <p:nvPr/>
        </p:nvSpPr>
        <p:spPr bwMode="auto">
          <a:xfrm>
            <a:off x="6504335" y="3236377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50</a:t>
            </a:r>
          </a:p>
        </p:txBody>
      </p:sp>
      <p:sp>
        <p:nvSpPr>
          <p:cNvPr id="43" name="Text Box 92"/>
          <p:cNvSpPr txBox="1">
            <a:spLocks noChangeArrowheads="1"/>
          </p:cNvSpPr>
          <p:nvPr/>
        </p:nvSpPr>
        <p:spPr bwMode="auto">
          <a:xfrm>
            <a:off x="6504335" y="2807752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7</a:t>
            </a:r>
          </a:p>
        </p:txBody>
      </p:sp>
      <p:grpSp>
        <p:nvGrpSpPr>
          <p:cNvPr id="44" name="Group 99"/>
          <p:cNvGrpSpPr>
            <a:grpSpLocks/>
          </p:cNvGrpSpPr>
          <p:nvPr/>
        </p:nvGrpSpPr>
        <p:grpSpPr bwMode="auto">
          <a:xfrm>
            <a:off x="6566248" y="3992027"/>
            <a:ext cx="236537" cy="798512"/>
            <a:chOff x="3223" y="1375"/>
            <a:chExt cx="149" cy="503"/>
          </a:xfrm>
        </p:grpSpPr>
        <p:sp>
          <p:nvSpPr>
            <p:cNvPr id="45" name="Text Box 100"/>
            <p:cNvSpPr txBox="1">
              <a:spLocks noChangeArrowheads="1"/>
            </p:cNvSpPr>
            <p:nvPr/>
          </p:nvSpPr>
          <p:spPr bwMode="auto">
            <a:xfrm>
              <a:off x="3223" y="1645"/>
              <a:ext cx="14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j</a:t>
              </a:r>
            </a:p>
          </p:txBody>
        </p:sp>
        <p:sp>
          <p:nvSpPr>
            <p:cNvPr id="46" name="Line 101"/>
            <p:cNvSpPr>
              <a:spLocks noChangeShapeType="1"/>
            </p:cNvSpPr>
            <p:nvPr/>
          </p:nvSpPr>
          <p:spPr bwMode="auto">
            <a:xfrm flipV="1">
              <a:off x="3296" y="1375"/>
              <a:ext cx="0" cy="29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" name="Text Box 109"/>
          <p:cNvSpPr txBox="1">
            <a:spLocks noChangeArrowheads="1"/>
          </p:cNvSpPr>
          <p:nvPr/>
        </p:nvSpPr>
        <p:spPr bwMode="auto">
          <a:xfrm>
            <a:off x="1224310" y="5136614"/>
            <a:ext cx="14033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a[</a:t>
            </a:r>
            <a:r>
              <a:rPr lang="en-US" altLang="zh-CN" sz="1800">
                <a:latin typeface="Arial" panose="020B0604020202020204" pitchFamily="34" charset="0"/>
              </a:rPr>
              <a:t>i</a:t>
            </a:r>
            <a:r>
              <a:rPr lang="en-US" altLang="zh-TW" sz="1800">
                <a:latin typeface="Arial" panose="020B0604020202020204" pitchFamily="34" charset="0"/>
              </a:rPr>
              <a:t>] = 43&lt;</a:t>
            </a:r>
            <a:r>
              <a:rPr lang="en-US" altLang="zh-TW" sz="1800">
                <a:solidFill>
                  <a:srgbClr val="FF0000"/>
                </a:solidFill>
                <a:latin typeface="Arial" panose="020B0604020202020204" pitchFamily="34" charset="0"/>
              </a:rPr>
              <a:t>48</a:t>
            </a:r>
          </a:p>
        </p:txBody>
      </p:sp>
      <p:sp>
        <p:nvSpPr>
          <p:cNvPr id="48" name="Text Box 109"/>
          <p:cNvSpPr txBox="1">
            <a:spLocks noChangeArrowheads="1"/>
          </p:cNvSpPr>
          <p:nvPr/>
        </p:nvSpPr>
        <p:spPr bwMode="auto">
          <a:xfrm>
            <a:off x="1471960" y="5543014"/>
            <a:ext cx="5048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i++</a:t>
            </a:r>
          </a:p>
        </p:txBody>
      </p:sp>
      <p:sp>
        <p:nvSpPr>
          <p:cNvPr id="49" name="Text Box 109"/>
          <p:cNvSpPr txBox="1">
            <a:spLocks noChangeArrowheads="1"/>
          </p:cNvSpPr>
          <p:nvPr/>
        </p:nvSpPr>
        <p:spPr bwMode="auto">
          <a:xfrm>
            <a:off x="3483323" y="2434689"/>
            <a:ext cx="9985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key= </a:t>
            </a:r>
            <a:r>
              <a:rPr lang="en-US" altLang="zh-TW" sz="1800">
                <a:solidFill>
                  <a:srgbClr val="FF0000"/>
                </a:solidFill>
                <a:latin typeface="Arial" panose="020B0604020202020204" pitchFamily="34" charset="0"/>
              </a:rPr>
              <a:t>48</a:t>
            </a: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50" name="Text Box 109"/>
          <p:cNvSpPr txBox="1">
            <a:spLocks noChangeArrowheads="1"/>
          </p:cNvSpPr>
          <p:nvPr/>
        </p:nvSpPr>
        <p:spPr bwMode="auto">
          <a:xfrm>
            <a:off x="5936010" y="5035014"/>
            <a:ext cx="14033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a[</a:t>
            </a:r>
            <a:r>
              <a:rPr lang="en-US" altLang="zh-CN" sz="1800">
                <a:latin typeface="Arial" panose="020B0604020202020204" pitchFamily="34" charset="0"/>
              </a:rPr>
              <a:t>j</a:t>
            </a:r>
            <a:r>
              <a:rPr lang="en-US" altLang="zh-TW" sz="1800">
                <a:latin typeface="Arial" panose="020B0604020202020204" pitchFamily="34" charset="0"/>
              </a:rPr>
              <a:t>] = 50&gt;</a:t>
            </a:r>
            <a:r>
              <a:rPr lang="en-US" altLang="zh-TW" sz="1800">
                <a:solidFill>
                  <a:srgbClr val="FF0000"/>
                </a:solidFill>
                <a:latin typeface="Arial" panose="020B0604020202020204" pitchFamily="34" charset="0"/>
              </a:rPr>
              <a:t>48</a:t>
            </a:r>
          </a:p>
        </p:txBody>
      </p:sp>
      <p:sp>
        <p:nvSpPr>
          <p:cNvPr id="51" name="Text Box 109"/>
          <p:cNvSpPr txBox="1">
            <a:spLocks noChangeArrowheads="1"/>
          </p:cNvSpPr>
          <p:nvPr/>
        </p:nvSpPr>
        <p:spPr bwMode="auto">
          <a:xfrm>
            <a:off x="6247160" y="5477927"/>
            <a:ext cx="390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j--</a:t>
            </a:r>
          </a:p>
        </p:txBody>
      </p:sp>
      <p:grpSp>
        <p:nvGrpSpPr>
          <p:cNvPr id="52" name="Group 99"/>
          <p:cNvGrpSpPr>
            <a:grpSpLocks/>
          </p:cNvGrpSpPr>
          <p:nvPr/>
        </p:nvGrpSpPr>
        <p:grpSpPr bwMode="auto">
          <a:xfrm>
            <a:off x="5926485" y="3992027"/>
            <a:ext cx="236538" cy="798512"/>
            <a:chOff x="3223" y="1375"/>
            <a:chExt cx="149" cy="503"/>
          </a:xfrm>
        </p:grpSpPr>
        <p:sp>
          <p:nvSpPr>
            <p:cNvPr id="53" name="Text Box 100"/>
            <p:cNvSpPr txBox="1">
              <a:spLocks noChangeArrowheads="1"/>
            </p:cNvSpPr>
            <p:nvPr/>
          </p:nvSpPr>
          <p:spPr bwMode="auto">
            <a:xfrm>
              <a:off x="3223" y="1645"/>
              <a:ext cx="14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j</a:t>
              </a:r>
            </a:p>
          </p:txBody>
        </p:sp>
        <p:sp>
          <p:nvSpPr>
            <p:cNvPr id="54" name="Line 101"/>
            <p:cNvSpPr>
              <a:spLocks noChangeShapeType="1"/>
            </p:cNvSpPr>
            <p:nvPr/>
          </p:nvSpPr>
          <p:spPr bwMode="auto">
            <a:xfrm flipV="1">
              <a:off x="3296" y="1375"/>
              <a:ext cx="0" cy="29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5" name="Text Box 109"/>
          <p:cNvSpPr txBox="1">
            <a:spLocks noChangeArrowheads="1"/>
          </p:cNvSpPr>
          <p:nvPr/>
        </p:nvSpPr>
        <p:spPr bwMode="auto">
          <a:xfrm>
            <a:off x="5959823" y="5841464"/>
            <a:ext cx="14017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a[</a:t>
            </a:r>
            <a:r>
              <a:rPr lang="en-US" altLang="zh-CN" sz="1800">
                <a:latin typeface="Arial" panose="020B0604020202020204" pitchFamily="34" charset="0"/>
              </a:rPr>
              <a:t>j</a:t>
            </a:r>
            <a:r>
              <a:rPr lang="en-US" altLang="zh-TW" sz="1800">
                <a:latin typeface="Arial" panose="020B0604020202020204" pitchFamily="34" charset="0"/>
              </a:rPr>
              <a:t>] = 27&lt;</a:t>
            </a:r>
            <a:r>
              <a:rPr lang="en-US" altLang="zh-TW" sz="1800">
                <a:solidFill>
                  <a:srgbClr val="FF0000"/>
                </a:solidFill>
                <a:latin typeface="Arial" panose="020B0604020202020204" pitchFamily="34" charset="0"/>
              </a:rPr>
              <a:t>48</a:t>
            </a:r>
          </a:p>
        </p:txBody>
      </p:sp>
      <p:sp>
        <p:nvSpPr>
          <p:cNvPr id="56" name="Text Box 87"/>
          <p:cNvSpPr txBox="1">
            <a:spLocks noChangeArrowheads="1"/>
          </p:cNvSpPr>
          <p:nvPr/>
        </p:nvSpPr>
        <p:spPr bwMode="auto">
          <a:xfrm>
            <a:off x="5886798" y="3218914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49</a:t>
            </a:r>
          </a:p>
        </p:txBody>
      </p:sp>
      <p:grpSp>
        <p:nvGrpSpPr>
          <p:cNvPr id="57" name="Group 99"/>
          <p:cNvGrpSpPr>
            <a:grpSpLocks/>
          </p:cNvGrpSpPr>
          <p:nvPr/>
        </p:nvGrpSpPr>
        <p:grpSpPr bwMode="auto">
          <a:xfrm>
            <a:off x="3061048" y="3971389"/>
            <a:ext cx="236537" cy="819150"/>
            <a:chOff x="3230" y="1375"/>
            <a:chExt cx="149" cy="516"/>
          </a:xfrm>
        </p:grpSpPr>
        <p:sp>
          <p:nvSpPr>
            <p:cNvPr id="58" name="Text Box 100"/>
            <p:cNvSpPr txBox="1">
              <a:spLocks noChangeArrowheads="1"/>
            </p:cNvSpPr>
            <p:nvPr/>
          </p:nvSpPr>
          <p:spPr bwMode="auto">
            <a:xfrm>
              <a:off x="3230" y="1658"/>
              <a:ext cx="14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</a:rPr>
                <a:t>i</a:t>
              </a:r>
              <a:endParaRPr lang="en-US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59" name="Line 101"/>
            <p:cNvSpPr>
              <a:spLocks noChangeShapeType="1"/>
            </p:cNvSpPr>
            <p:nvPr/>
          </p:nvSpPr>
          <p:spPr bwMode="auto">
            <a:xfrm flipV="1">
              <a:off x="3296" y="1375"/>
              <a:ext cx="0" cy="29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0" name="Group 99"/>
          <p:cNvGrpSpPr>
            <a:grpSpLocks/>
          </p:cNvGrpSpPr>
          <p:nvPr/>
        </p:nvGrpSpPr>
        <p:grpSpPr bwMode="auto">
          <a:xfrm>
            <a:off x="5320060" y="3947577"/>
            <a:ext cx="236538" cy="798512"/>
            <a:chOff x="3223" y="1375"/>
            <a:chExt cx="149" cy="503"/>
          </a:xfrm>
        </p:grpSpPr>
        <p:sp>
          <p:nvSpPr>
            <p:cNvPr id="61" name="Text Box 100"/>
            <p:cNvSpPr txBox="1">
              <a:spLocks noChangeArrowheads="1"/>
            </p:cNvSpPr>
            <p:nvPr/>
          </p:nvSpPr>
          <p:spPr bwMode="auto">
            <a:xfrm>
              <a:off x="3223" y="1645"/>
              <a:ext cx="14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j</a:t>
              </a:r>
            </a:p>
          </p:txBody>
        </p:sp>
        <p:sp>
          <p:nvSpPr>
            <p:cNvPr id="62" name="Line 101"/>
            <p:cNvSpPr>
              <a:spLocks noChangeShapeType="1"/>
            </p:cNvSpPr>
            <p:nvPr/>
          </p:nvSpPr>
          <p:spPr bwMode="auto">
            <a:xfrm flipV="1">
              <a:off x="3296" y="1375"/>
              <a:ext cx="0" cy="29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3" name="Text Box 109"/>
          <p:cNvSpPr txBox="1">
            <a:spLocks noChangeArrowheads="1"/>
          </p:cNvSpPr>
          <p:nvPr/>
        </p:nvSpPr>
        <p:spPr bwMode="auto">
          <a:xfrm>
            <a:off x="2957860" y="4803239"/>
            <a:ext cx="504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i++</a:t>
            </a:r>
          </a:p>
        </p:txBody>
      </p:sp>
      <p:sp>
        <p:nvSpPr>
          <p:cNvPr id="64" name="Text Box 109"/>
          <p:cNvSpPr txBox="1">
            <a:spLocks noChangeArrowheads="1"/>
          </p:cNvSpPr>
          <p:nvPr/>
        </p:nvSpPr>
        <p:spPr bwMode="auto">
          <a:xfrm>
            <a:off x="5283548" y="4766727"/>
            <a:ext cx="390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j--</a:t>
            </a:r>
          </a:p>
        </p:txBody>
      </p:sp>
    </p:spTree>
    <p:extLst>
      <p:ext uri="{BB962C8B-B14F-4D97-AF65-F5344CB8AC3E}">
        <p14:creationId xmlns:p14="http://schemas.microsoft.com/office/powerpoint/2010/main" val="192668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4" grpId="0"/>
      <p:bldP spid="38" grpId="0"/>
      <p:bldP spid="39" grpId="0"/>
      <p:bldP spid="41" grpId="0"/>
      <p:bldP spid="47" grpId="0"/>
      <p:bldP spid="48" grpId="0"/>
      <p:bldP spid="50" grpId="0"/>
      <p:bldP spid="51" grpId="0"/>
      <p:bldP spid="55" grpId="0"/>
      <p:bldP spid="56" grpId="0"/>
      <p:bldP spid="63" grpId="0"/>
      <p:bldP spid="6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9552" y="1727875"/>
            <a:ext cx="7632848" cy="590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快速排序算法（</a:t>
            </a:r>
            <a:r>
              <a:rPr lang="en-US" altLang="zh-CN" sz="24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uickSort</a:t>
            </a:r>
            <a:r>
              <a:rPr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24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函数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递归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55" name="Text Box 73"/>
          <p:cNvSpPr txBox="1">
            <a:spLocks noChangeArrowheads="1"/>
          </p:cNvSpPr>
          <p:nvPr/>
        </p:nvSpPr>
        <p:spPr bwMode="auto">
          <a:xfrm>
            <a:off x="1409428" y="3286762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43</a:t>
            </a:r>
          </a:p>
        </p:txBody>
      </p:sp>
      <p:sp>
        <p:nvSpPr>
          <p:cNvPr id="56" name="Text Box 74"/>
          <p:cNvSpPr txBox="1">
            <a:spLocks noChangeArrowheads="1"/>
          </p:cNvSpPr>
          <p:nvPr/>
        </p:nvSpPr>
        <p:spPr bwMode="auto">
          <a:xfrm>
            <a:off x="3668440" y="3286762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rgbClr val="FF0000"/>
                </a:solidFill>
                <a:latin typeface="Arial" panose="020B0604020202020204" pitchFamily="34" charset="0"/>
              </a:rPr>
              <a:t>48</a:t>
            </a:r>
          </a:p>
        </p:txBody>
      </p:sp>
      <p:sp>
        <p:nvSpPr>
          <p:cNvPr id="57" name="Text Box 75"/>
          <p:cNvSpPr txBox="1">
            <a:spLocks noChangeArrowheads="1"/>
          </p:cNvSpPr>
          <p:nvPr/>
        </p:nvSpPr>
        <p:spPr bwMode="auto">
          <a:xfrm>
            <a:off x="2915965" y="3286762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65</a:t>
            </a:r>
          </a:p>
        </p:txBody>
      </p:sp>
      <p:sp>
        <p:nvSpPr>
          <p:cNvPr id="58" name="Text Box 76"/>
          <p:cNvSpPr txBox="1">
            <a:spLocks noChangeArrowheads="1"/>
          </p:cNvSpPr>
          <p:nvPr/>
        </p:nvSpPr>
        <p:spPr bwMode="auto">
          <a:xfrm>
            <a:off x="5174978" y="3286762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13</a:t>
            </a:r>
          </a:p>
        </p:txBody>
      </p:sp>
      <p:sp>
        <p:nvSpPr>
          <p:cNvPr id="59" name="Text Box 78"/>
          <p:cNvSpPr txBox="1">
            <a:spLocks noChangeArrowheads="1"/>
          </p:cNvSpPr>
          <p:nvPr/>
        </p:nvSpPr>
        <p:spPr bwMode="auto">
          <a:xfrm>
            <a:off x="4422503" y="3286762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76</a:t>
            </a:r>
          </a:p>
        </p:txBody>
      </p:sp>
      <p:sp>
        <p:nvSpPr>
          <p:cNvPr id="60" name="Rectangle 79"/>
          <p:cNvSpPr>
            <a:spLocks noChangeArrowheads="1"/>
          </p:cNvSpPr>
          <p:nvPr/>
        </p:nvSpPr>
        <p:spPr bwMode="auto">
          <a:xfrm>
            <a:off x="1331640" y="3196274"/>
            <a:ext cx="5627688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61" name="Line 80"/>
          <p:cNvSpPr>
            <a:spLocks noChangeShapeType="1"/>
          </p:cNvSpPr>
          <p:nvPr/>
        </p:nvSpPr>
        <p:spPr bwMode="auto">
          <a:xfrm>
            <a:off x="2030140" y="3210562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" name="Line 81"/>
          <p:cNvSpPr>
            <a:spLocks noChangeShapeType="1"/>
          </p:cNvSpPr>
          <p:nvPr/>
        </p:nvSpPr>
        <p:spPr bwMode="auto">
          <a:xfrm>
            <a:off x="2782615" y="3210562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" name="Line 82"/>
          <p:cNvSpPr>
            <a:spLocks noChangeShapeType="1"/>
          </p:cNvSpPr>
          <p:nvPr/>
        </p:nvSpPr>
        <p:spPr bwMode="auto">
          <a:xfrm>
            <a:off x="3536678" y="3210562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" name="Line 83"/>
          <p:cNvSpPr>
            <a:spLocks noChangeShapeType="1"/>
          </p:cNvSpPr>
          <p:nvPr/>
        </p:nvSpPr>
        <p:spPr bwMode="auto">
          <a:xfrm>
            <a:off x="5795690" y="3210562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" name="Line 84"/>
          <p:cNvSpPr>
            <a:spLocks noChangeShapeType="1"/>
          </p:cNvSpPr>
          <p:nvPr/>
        </p:nvSpPr>
        <p:spPr bwMode="auto">
          <a:xfrm>
            <a:off x="5043215" y="3210562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" name="Line 85"/>
          <p:cNvSpPr>
            <a:spLocks noChangeShapeType="1"/>
          </p:cNvSpPr>
          <p:nvPr/>
        </p:nvSpPr>
        <p:spPr bwMode="auto">
          <a:xfrm>
            <a:off x="4289153" y="3210562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" name="Line 86"/>
          <p:cNvSpPr>
            <a:spLocks noChangeShapeType="1"/>
          </p:cNvSpPr>
          <p:nvPr/>
        </p:nvSpPr>
        <p:spPr bwMode="auto">
          <a:xfrm>
            <a:off x="6394178" y="3212149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" name="Text Box 89"/>
          <p:cNvSpPr txBox="1">
            <a:spLocks noChangeArrowheads="1"/>
          </p:cNvSpPr>
          <p:nvPr/>
        </p:nvSpPr>
        <p:spPr bwMode="auto">
          <a:xfrm>
            <a:off x="1488803" y="2867662"/>
            <a:ext cx="41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 0</a:t>
            </a:r>
          </a:p>
        </p:txBody>
      </p:sp>
      <p:sp>
        <p:nvSpPr>
          <p:cNvPr id="69" name="Text Box 90"/>
          <p:cNvSpPr txBox="1">
            <a:spLocks noChangeArrowheads="1"/>
          </p:cNvSpPr>
          <p:nvPr/>
        </p:nvSpPr>
        <p:spPr bwMode="auto">
          <a:xfrm>
            <a:off x="3747815" y="2867662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70" name="Text Box 91"/>
          <p:cNvSpPr txBox="1">
            <a:spLocks noChangeArrowheads="1"/>
          </p:cNvSpPr>
          <p:nvPr/>
        </p:nvSpPr>
        <p:spPr bwMode="auto">
          <a:xfrm>
            <a:off x="2995340" y="2867662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71" name="Text Box 92"/>
          <p:cNvSpPr txBox="1">
            <a:spLocks noChangeArrowheads="1"/>
          </p:cNvSpPr>
          <p:nvPr/>
        </p:nvSpPr>
        <p:spPr bwMode="auto">
          <a:xfrm>
            <a:off x="5254353" y="2867662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72" name="Text Box 93"/>
          <p:cNvSpPr txBox="1">
            <a:spLocks noChangeArrowheads="1"/>
          </p:cNvSpPr>
          <p:nvPr/>
        </p:nvSpPr>
        <p:spPr bwMode="auto">
          <a:xfrm>
            <a:off x="2241278" y="2867662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73" name="Text Box 94"/>
          <p:cNvSpPr txBox="1">
            <a:spLocks noChangeArrowheads="1"/>
          </p:cNvSpPr>
          <p:nvPr/>
        </p:nvSpPr>
        <p:spPr bwMode="auto">
          <a:xfrm>
            <a:off x="4501878" y="2867662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74" name="Text Box 95"/>
          <p:cNvSpPr txBox="1">
            <a:spLocks noChangeArrowheads="1"/>
          </p:cNvSpPr>
          <p:nvPr/>
        </p:nvSpPr>
        <p:spPr bwMode="auto">
          <a:xfrm>
            <a:off x="5906815" y="2867662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75" name="Text Box 109"/>
          <p:cNvSpPr txBox="1">
            <a:spLocks noChangeArrowheads="1"/>
          </p:cNvSpPr>
          <p:nvPr/>
        </p:nvSpPr>
        <p:spPr bwMode="auto">
          <a:xfrm>
            <a:off x="1085578" y="5585462"/>
            <a:ext cx="1530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a[i] = 65 &gt; </a:t>
            </a:r>
            <a:r>
              <a:rPr lang="en-US" altLang="zh-TW" sz="1800">
                <a:solidFill>
                  <a:srgbClr val="FF0000"/>
                </a:solidFill>
                <a:latin typeface="Arial" panose="020B0604020202020204" pitchFamily="34" charset="0"/>
              </a:rPr>
              <a:t>48</a:t>
            </a: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76" name="Text Box 111"/>
          <p:cNvSpPr txBox="1">
            <a:spLocks noChangeArrowheads="1"/>
          </p:cNvSpPr>
          <p:nvPr/>
        </p:nvSpPr>
        <p:spPr bwMode="auto">
          <a:xfrm>
            <a:off x="3450953" y="5452112"/>
            <a:ext cx="16208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swap(a[</a:t>
            </a:r>
            <a:r>
              <a:rPr lang="en-US" altLang="zh-CN" sz="1800">
                <a:latin typeface="Arial" panose="020B0604020202020204" pitchFamily="34" charset="0"/>
              </a:rPr>
              <a:t>i</a:t>
            </a:r>
            <a:r>
              <a:rPr lang="en-US" altLang="zh-TW" sz="1800">
                <a:latin typeface="Arial" panose="020B0604020202020204" pitchFamily="34" charset="0"/>
              </a:rPr>
              <a:t>], a[j])</a:t>
            </a:r>
          </a:p>
        </p:txBody>
      </p:sp>
      <p:sp>
        <p:nvSpPr>
          <p:cNvPr id="77" name="Text Box 87"/>
          <p:cNvSpPr txBox="1">
            <a:spLocks noChangeArrowheads="1"/>
          </p:cNvSpPr>
          <p:nvPr/>
        </p:nvSpPr>
        <p:spPr bwMode="auto">
          <a:xfrm>
            <a:off x="2176190" y="3304224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27</a:t>
            </a:r>
          </a:p>
        </p:txBody>
      </p:sp>
      <p:sp>
        <p:nvSpPr>
          <p:cNvPr id="78" name="Text Box 74"/>
          <p:cNvSpPr txBox="1">
            <a:spLocks noChangeArrowheads="1"/>
          </p:cNvSpPr>
          <p:nvPr/>
        </p:nvSpPr>
        <p:spPr bwMode="auto">
          <a:xfrm>
            <a:off x="6475140" y="3296287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50</a:t>
            </a:r>
          </a:p>
        </p:txBody>
      </p:sp>
      <p:sp>
        <p:nvSpPr>
          <p:cNvPr id="79" name="Text Box 92"/>
          <p:cNvSpPr txBox="1">
            <a:spLocks noChangeArrowheads="1"/>
          </p:cNvSpPr>
          <p:nvPr/>
        </p:nvSpPr>
        <p:spPr bwMode="auto">
          <a:xfrm>
            <a:off x="6475140" y="2867662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80" name="Text Box 109"/>
          <p:cNvSpPr txBox="1">
            <a:spLocks noChangeArrowheads="1"/>
          </p:cNvSpPr>
          <p:nvPr/>
        </p:nvSpPr>
        <p:spPr bwMode="auto">
          <a:xfrm>
            <a:off x="3454128" y="2494599"/>
            <a:ext cx="9985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key= </a:t>
            </a:r>
            <a:r>
              <a:rPr lang="en-US" altLang="zh-TW" sz="1800">
                <a:solidFill>
                  <a:srgbClr val="FF0000"/>
                </a:solidFill>
                <a:latin typeface="Arial" panose="020B0604020202020204" pitchFamily="34" charset="0"/>
              </a:rPr>
              <a:t>48</a:t>
            </a: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81" name="Text Box 109"/>
          <p:cNvSpPr txBox="1">
            <a:spLocks noChangeArrowheads="1"/>
          </p:cNvSpPr>
          <p:nvPr/>
        </p:nvSpPr>
        <p:spPr bwMode="auto">
          <a:xfrm>
            <a:off x="5906815" y="5585462"/>
            <a:ext cx="1403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a[</a:t>
            </a:r>
            <a:r>
              <a:rPr lang="en-US" altLang="zh-CN" sz="1800">
                <a:latin typeface="Arial" panose="020B0604020202020204" pitchFamily="34" charset="0"/>
              </a:rPr>
              <a:t>j</a:t>
            </a:r>
            <a:r>
              <a:rPr lang="en-US" altLang="zh-TW" sz="1800">
                <a:latin typeface="Arial" panose="020B0604020202020204" pitchFamily="34" charset="0"/>
              </a:rPr>
              <a:t>] = 13&lt;</a:t>
            </a:r>
            <a:r>
              <a:rPr lang="en-US" altLang="zh-TW" sz="1800">
                <a:solidFill>
                  <a:srgbClr val="FF0000"/>
                </a:solidFill>
                <a:latin typeface="Arial" panose="020B0604020202020204" pitchFamily="34" charset="0"/>
              </a:rPr>
              <a:t>48</a:t>
            </a:r>
          </a:p>
        </p:txBody>
      </p:sp>
      <p:sp>
        <p:nvSpPr>
          <p:cNvPr id="82" name="Text Box 87"/>
          <p:cNvSpPr txBox="1">
            <a:spLocks noChangeArrowheads="1"/>
          </p:cNvSpPr>
          <p:nvPr/>
        </p:nvSpPr>
        <p:spPr bwMode="auto">
          <a:xfrm>
            <a:off x="5857603" y="3296287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49</a:t>
            </a:r>
          </a:p>
        </p:txBody>
      </p:sp>
      <p:grpSp>
        <p:nvGrpSpPr>
          <p:cNvPr id="83" name="Group 99"/>
          <p:cNvGrpSpPr>
            <a:grpSpLocks/>
          </p:cNvGrpSpPr>
          <p:nvPr/>
        </p:nvGrpSpPr>
        <p:grpSpPr bwMode="auto">
          <a:xfrm>
            <a:off x="3031853" y="4031299"/>
            <a:ext cx="236537" cy="819150"/>
            <a:chOff x="3230" y="1375"/>
            <a:chExt cx="149" cy="516"/>
          </a:xfrm>
        </p:grpSpPr>
        <p:sp>
          <p:nvSpPr>
            <p:cNvPr id="84" name="Text Box 100"/>
            <p:cNvSpPr txBox="1">
              <a:spLocks noChangeArrowheads="1"/>
            </p:cNvSpPr>
            <p:nvPr/>
          </p:nvSpPr>
          <p:spPr bwMode="auto">
            <a:xfrm>
              <a:off x="3230" y="1658"/>
              <a:ext cx="14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</a:rPr>
                <a:t>i</a:t>
              </a:r>
              <a:endParaRPr lang="en-US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85" name="Line 101"/>
            <p:cNvSpPr>
              <a:spLocks noChangeShapeType="1"/>
            </p:cNvSpPr>
            <p:nvPr/>
          </p:nvSpPr>
          <p:spPr bwMode="auto">
            <a:xfrm flipV="1">
              <a:off x="3296" y="1375"/>
              <a:ext cx="0" cy="29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6" name="Group 99"/>
          <p:cNvGrpSpPr>
            <a:grpSpLocks/>
          </p:cNvGrpSpPr>
          <p:nvPr/>
        </p:nvGrpSpPr>
        <p:grpSpPr bwMode="auto">
          <a:xfrm>
            <a:off x="5290865" y="4007487"/>
            <a:ext cx="236538" cy="798512"/>
            <a:chOff x="3223" y="1375"/>
            <a:chExt cx="149" cy="503"/>
          </a:xfrm>
        </p:grpSpPr>
        <p:sp>
          <p:nvSpPr>
            <p:cNvPr id="87" name="Text Box 100"/>
            <p:cNvSpPr txBox="1">
              <a:spLocks noChangeArrowheads="1"/>
            </p:cNvSpPr>
            <p:nvPr/>
          </p:nvSpPr>
          <p:spPr bwMode="auto">
            <a:xfrm>
              <a:off x="3223" y="1645"/>
              <a:ext cx="14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j</a:t>
              </a:r>
            </a:p>
          </p:txBody>
        </p:sp>
        <p:sp>
          <p:nvSpPr>
            <p:cNvPr id="88" name="Line 101"/>
            <p:cNvSpPr>
              <a:spLocks noChangeShapeType="1"/>
            </p:cNvSpPr>
            <p:nvPr/>
          </p:nvSpPr>
          <p:spPr bwMode="auto">
            <a:xfrm flipV="1">
              <a:off x="3296" y="1375"/>
              <a:ext cx="0" cy="29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89" name="肘形连接符 88"/>
          <p:cNvCxnSpPr>
            <a:cxnSpLocks noChangeShapeType="1"/>
            <a:stCxn id="57" idx="2"/>
            <a:endCxn id="58" idx="2"/>
          </p:cNvCxnSpPr>
          <p:nvPr/>
        </p:nvCxnSpPr>
        <p:spPr bwMode="auto">
          <a:xfrm rot="16200000" flipH="1">
            <a:off x="4266134" y="2527143"/>
            <a:ext cx="12700" cy="2259012"/>
          </a:xfrm>
          <a:prstGeom prst="bentConnector3">
            <a:avLst>
              <a:gd name="adj1" fmla="val 1800000"/>
            </a:avLst>
          </a:prstGeom>
          <a:noFill/>
          <a:ln w="9525" algn="ctr">
            <a:solidFill>
              <a:srgbClr val="CC00FF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0" name="Text Box 76"/>
          <p:cNvSpPr txBox="1">
            <a:spLocks noChangeArrowheads="1"/>
          </p:cNvSpPr>
          <p:nvPr/>
        </p:nvSpPr>
        <p:spPr bwMode="auto">
          <a:xfrm>
            <a:off x="5176565" y="3296287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65</a:t>
            </a:r>
          </a:p>
        </p:txBody>
      </p:sp>
      <p:sp>
        <p:nvSpPr>
          <p:cNvPr id="91" name="Text Box 75"/>
          <p:cNvSpPr txBox="1">
            <a:spLocks noChangeArrowheads="1"/>
          </p:cNvSpPr>
          <p:nvPr/>
        </p:nvSpPr>
        <p:spPr bwMode="auto">
          <a:xfrm>
            <a:off x="2888978" y="3266124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13</a:t>
            </a:r>
          </a:p>
        </p:txBody>
      </p:sp>
      <p:sp>
        <p:nvSpPr>
          <p:cNvPr id="92" name="Text Box 109"/>
          <p:cNvSpPr txBox="1">
            <a:spLocks noChangeArrowheads="1"/>
          </p:cNvSpPr>
          <p:nvPr/>
        </p:nvSpPr>
        <p:spPr bwMode="auto">
          <a:xfrm>
            <a:off x="3593828" y="4845687"/>
            <a:ext cx="5064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i++</a:t>
            </a:r>
          </a:p>
        </p:txBody>
      </p:sp>
      <p:sp>
        <p:nvSpPr>
          <p:cNvPr id="93" name="Text Box 109"/>
          <p:cNvSpPr txBox="1">
            <a:spLocks noChangeArrowheads="1"/>
          </p:cNvSpPr>
          <p:nvPr/>
        </p:nvSpPr>
        <p:spPr bwMode="auto">
          <a:xfrm>
            <a:off x="4643165" y="4859974"/>
            <a:ext cx="390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j--</a:t>
            </a:r>
          </a:p>
        </p:txBody>
      </p:sp>
      <p:grpSp>
        <p:nvGrpSpPr>
          <p:cNvPr id="94" name="Group 99"/>
          <p:cNvGrpSpPr>
            <a:grpSpLocks/>
          </p:cNvGrpSpPr>
          <p:nvPr/>
        </p:nvGrpSpPr>
        <p:grpSpPr bwMode="auto">
          <a:xfrm>
            <a:off x="4670153" y="3988437"/>
            <a:ext cx="236537" cy="798512"/>
            <a:chOff x="3223" y="1375"/>
            <a:chExt cx="149" cy="503"/>
          </a:xfrm>
        </p:grpSpPr>
        <p:sp>
          <p:nvSpPr>
            <p:cNvPr id="95" name="Text Box 100"/>
            <p:cNvSpPr txBox="1">
              <a:spLocks noChangeArrowheads="1"/>
            </p:cNvSpPr>
            <p:nvPr/>
          </p:nvSpPr>
          <p:spPr bwMode="auto">
            <a:xfrm>
              <a:off x="3223" y="1645"/>
              <a:ext cx="14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j</a:t>
              </a:r>
            </a:p>
          </p:txBody>
        </p:sp>
        <p:sp>
          <p:nvSpPr>
            <p:cNvPr id="96" name="Line 101"/>
            <p:cNvSpPr>
              <a:spLocks noChangeShapeType="1"/>
            </p:cNvSpPr>
            <p:nvPr/>
          </p:nvSpPr>
          <p:spPr bwMode="auto">
            <a:xfrm flipV="1">
              <a:off x="3296" y="1375"/>
              <a:ext cx="0" cy="29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7" name="Group 99"/>
          <p:cNvGrpSpPr>
            <a:grpSpLocks/>
          </p:cNvGrpSpPr>
          <p:nvPr/>
        </p:nvGrpSpPr>
        <p:grpSpPr bwMode="auto">
          <a:xfrm>
            <a:off x="3738290" y="3996374"/>
            <a:ext cx="236538" cy="819150"/>
            <a:chOff x="3230" y="1375"/>
            <a:chExt cx="149" cy="516"/>
          </a:xfrm>
        </p:grpSpPr>
        <p:sp>
          <p:nvSpPr>
            <p:cNvPr id="98" name="Text Box 100"/>
            <p:cNvSpPr txBox="1">
              <a:spLocks noChangeArrowheads="1"/>
            </p:cNvSpPr>
            <p:nvPr/>
          </p:nvSpPr>
          <p:spPr bwMode="auto">
            <a:xfrm>
              <a:off x="3230" y="1658"/>
              <a:ext cx="14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</a:rPr>
                <a:t>i</a:t>
              </a:r>
              <a:endParaRPr lang="en-US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99" name="Line 101"/>
            <p:cNvSpPr>
              <a:spLocks noChangeShapeType="1"/>
            </p:cNvSpPr>
            <p:nvPr/>
          </p:nvSpPr>
          <p:spPr bwMode="auto">
            <a:xfrm flipV="1">
              <a:off x="3296" y="1375"/>
              <a:ext cx="0" cy="29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460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75" grpId="0"/>
      <p:bldP spid="76" grpId="0"/>
      <p:bldP spid="81" grpId="0"/>
      <p:bldP spid="90" grpId="0"/>
      <p:bldP spid="91" grpId="0"/>
      <p:bldP spid="92" grpId="0"/>
      <p:bldP spid="9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函数的嵌套调用 </a:t>
            </a:r>
            <a:endParaRPr kumimoji="0" lang="zh-CN" altLang="en-US" sz="32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函数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4</a:t>
            </a:fld>
            <a:endParaRPr lang="en-US" altLang="zh-CN"/>
          </a:p>
        </p:txBody>
      </p:sp>
      <p:pic>
        <p:nvPicPr>
          <p:cNvPr id="9" name="Picture 10" descr="h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204864"/>
            <a:ext cx="5976937" cy="35226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51489" y="2314470"/>
            <a:ext cx="805253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3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CC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上图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表示了两层嵌套的情形。其执行过程是：执行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main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函数中调用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函数的语句时，即转去执行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函数，在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函数中调用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b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函数时，又转去执行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函数，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函数执行完毕返回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函数的断点继续执行，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函数执行完毕返回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main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函数的断点继续执行。</a:t>
            </a:r>
          </a:p>
        </p:txBody>
      </p:sp>
    </p:spTree>
    <p:extLst>
      <p:ext uri="{BB962C8B-B14F-4D97-AF65-F5344CB8AC3E}">
        <p14:creationId xmlns:p14="http://schemas.microsoft.com/office/powerpoint/2010/main" val="2214750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9552" y="1727875"/>
            <a:ext cx="7632848" cy="590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快速排序算法（</a:t>
            </a:r>
            <a:r>
              <a:rPr lang="en-US" altLang="zh-CN" sz="24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uickSort</a:t>
            </a:r>
            <a:r>
              <a:rPr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24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函数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递归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6" name="Text Box 73"/>
          <p:cNvSpPr txBox="1">
            <a:spLocks noChangeArrowheads="1"/>
          </p:cNvSpPr>
          <p:nvPr/>
        </p:nvSpPr>
        <p:spPr bwMode="auto">
          <a:xfrm>
            <a:off x="1409428" y="3087440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43</a:t>
            </a:r>
          </a:p>
        </p:txBody>
      </p:sp>
      <p:sp>
        <p:nvSpPr>
          <p:cNvPr id="7" name="Text Box 74"/>
          <p:cNvSpPr txBox="1">
            <a:spLocks noChangeArrowheads="1"/>
          </p:cNvSpPr>
          <p:nvPr/>
        </p:nvSpPr>
        <p:spPr bwMode="auto">
          <a:xfrm>
            <a:off x="3668440" y="3087440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rgbClr val="FF0000"/>
                </a:solidFill>
                <a:latin typeface="Arial" panose="020B0604020202020204" pitchFamily="34" charset="0"/>
              </a:rPr>
              <a:t>48</a:t>
            </a:r>
          </a:p>
        </p:txBody>
      </p:sp>
      <p:sp>
        <p:nvSpPr>
          <p:cNvPr id="9" name="Text Box 78"/>
          <p:cNvSpPr txBox="1">
            <a:spLocks noChangeArrowheads="1"/>
          </p:cNvSpPr>
          <p:nvPr/>
        </p:nvSpPr>
        <p:spPr bwMode="auto">
          <a:xfrm>
            <a:off x="4422503" y="3087440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76</a:t>
            </a:r>
          </a:p>
        </p:txBody>
      </p:sp>
      <p:sp>
        <p:nvSpPr>
          <p:cNvPr id="11" name="Rectangle 79"/>
          <p:cNvSpPr>
            <a:spLocks noChangeArrowheads="1"/>
          </p:cNvSpPr>
          <p:nvPr/>
        </p:nvSpPr>
        <p:spPr bwMode="auto">
          <a:xfrm>
            <a:off x="1331640" y="2996952"/>
            <a:ext cx="5627688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2" name="Line 80"/>
          <p:cNvSpPr>
            <a:spLocks noChangeShapeType="1"/>
          </p:cNvSpPr>
          <p:nvPr/>
        </p:nvSpPr>
        <p:spPr bwMode="auto">
          <a:xfrm>
            <a:off x="2030140" y="301124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81"/>
          <p:cNvSpPr>
            <a:spLocks noChangeShapeType="1"/>
          </p:cNvSpPr>
          <p:nvPr/>
        </p:nvSpPr>
        <p:spPr bwMode="auto">
          <a:xfrm>
            <a:off x="2782615" y="301124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82"/>
          <p:cNvSpPr>
            <a:spLocks noChangeShapeType="1"/>
          </p:cNvSpPr>
          <p:nvPr/>
        </p:nvSpPr>
        <p:spPr bwMode="auto">
          <a:xfrm>
            <a:off x="3536678" y="301124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83"/>
          <p:cNvSpPr>
            <a:spLocks noChangeShapeType="1"/>
          </p:cNvSpPr>
          <p:nvPr/>
        </p:nvSpPr>
        <p:spPr bwMode="auto">
          <a:xfrm>
            <a:off x="5795690" y="301124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84"/>
          <p:cNvSpPr>
            <a:spLocks noChangeShapeType="1"/>
          </p:cNvSpPr>
          <p:nvPr/>
        </p:nvSpPr>
        <p:spPr bwMode="auto">
          <a:xfrm>
            <a:off x="5043215" y="301124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85"/>
          <p:cNvSpPr>
            <a:spLocks noChangeShapeType="1"/>
          </p:cNvSpPr>
          <p:nvPr/>
        </p:nvSpPr>
        <p:spPr bwMode="auto">
          <a:xfrm>
            <a:off x="4289153" y="301124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86"/>
          <p:cNvSpPr>
            <a:spLocks noChangeShapeType="1"/>
          </p:cNvSpPr>
          <p:nvPr/>
        </p:nvSpPr>
        <p:spPr bwMode="auto">
          <a:xfrm>
            <a:off x="6394178" y="3012827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Text Box 89"/>
          <p:cNvSpPr txBox="1">
            <a:spLocks noChangeArrowheads="1"/>
          </p:cNvSpPr>
          <p:nvPr/>
        </p:nvSpPr>
        <p:spPr bwMode="auto">
          <a:xfrm>
            <a:off x="1488803" y="2668340"/>
            <a:ext cx="41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 0</a:t>
            </a:r>
          </a:p>
        </p:txBody>
      </p:sp>
      <p:sp>
        <p:nvSpPr>
          <p:cNvPr id="20" name="Text Box 90"/>
          <p:cNvSpPr txBox="1">
            <a:spLocks noChangeArrowheads="1"/>
          </p:cNvSpPr>
          <p:nvPr/>
        </p:nvSpPr>
        <p:spPr bwMode="auto">
          <a:xfrm>
            <a:off x="3747815" y="266834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21" name="Text Box 91"/>
          <p:cNvSpPr txBox="1">
            <a:spLocks noChangeArrowheads="1"/>
          </p:cNvSpPr>
          <p:nvPr/>
        </p:nvSpPr>
        <p:spPr bwMode="auto">
          <a:xfrm>
            <a:off x="2995340" y="266834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2" name="Text Box 92"/>
          <p:cNvSpPr txBox="1">
            <a:spLocks noChangeArrowheads="1"/>
          </p:cNvSpPr>
          <p:nvPr/>
        </p:nvSpPr>
        <p:spPr bwMode="auto">
          <a:xfrm>
            <a:off x="5254353" y="266834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23" name="Text Box 93"/>
          <p:cNvSpPr txBox="1">
            <a:spLocks noChangeArrowheads="1"/>
          </p:cNvSpPr>
          <p:nvPr/>
        </p:nvSpPr>
        <p:spPr bwMode="auto">
          <a:xfrm>
            <a:off x="2241278" y="266834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4" name="Text Box 94"/>
          <p:cNvSpPr txBox="1">
            <a:spLocks noChangeArrowheads="1"/>
          </p:cNvSpPr>
          <p:nvPr/>
        </p:nvSpPr>
        <p:spPr bwMode="auto">
          <a:xfrm>
            <a:off x="4501878" y="266834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25" name="Text Box 95"/>
          <p:cNvSpPr txBox="1">
            <a:spLocks noChangeArrowheads="1"/>
          </p:cNvSpPr>
          <p:nvPr/>
        </p:nvSpPr>
        <p:spPr bwMode="auto">
          <a:xfrm>
            <a:off x="5906815" y="266834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26" name="Text Box 109"/>
          <p:cNvSpPr txBox="1">
            <a:spLocks noChangeArrowheads="1"/>
          </p:cNvSpPr>
          <p:nvPr/>
        </p:nvSpPr>
        <p:spPr bwMode="auto">
          <a:xfrm>
            <a:off x="1085578" y="5386140"/>
            <a:ext cx="1530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a[i] = 48 </a:t>
            </a:r>
            <a:r>
              <a:rPr lang="en-US" altLang="zh-CN" sz="1800">
                <a:latin typeface="Arial" panose="020B0604020202020204" pitchFamily="34" charset="0"/>
              </a:rPr>
              <a:t>=</a:t>
            </a:r>
            <a:r>
              <a:rPr lang="en-US" altLang="zh-TW" sz="1800">
                <a:latin typeface="Arial" panose="020B0604020202020204" pitchFamily="34" charset="0"/>
              </a:rPr>
              <a:t> </a:t>
            </a:r>
            <a:r>
              <a:rPr lang="en-US" altLang="zh-TW" sz="1800">
                <a:solidFill>
                  <a:srgbClr val="FF0000"/>
                </a:solidFill>
                <a:latin typeface="Arial" panose="020B0604020202020204" pitchFamily="34" charset="0"/>
              </a:rPr>
              <a:t>48</a:t>
            </a: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27" name="Text Box 111"/>
          <p:cNvSpPr txBox="1">
            <a:spLocks noChangeArrowheads="1"/>
          </p:cNvSpPr>
          <p:nvPr/>
        </p:nvSpPr>
        <p:spPr bwMode="auto">
          <a:xfrm>
            <a:off x="3477940" y="4903540"/>
            <a:ext cx="16224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swap(a[</a:t>
            </a:r>
            <a:r>
              <a:rPr lang="en-US" altLang="zh-CN" sz="1800">
                <a:latin typeface="Arial" panose="020B0604020202020204" pitchFamily="34" charset="0"/>
              </a:rPr>
              <a:t>i</a:t>
            </a:r>
            <a:r>
              <a:rPr lang="en-US" altLang="zh-TW" sz="1800">
                <a:latin typeface="Arial" panose="020B0604020202020204" pitchFamily="34" charset="0"/>
              </a:rPr>
              <a:t>], a[j])</a:t>
            </a:r>
          </a:p>
        </p:txBody>
      </p:sp>
      <p:sp>
        <p:nvSpPr>
          <p:cNvPr id="28" name="Text Box 87"/>
          <p:cNvSpPr txBox="1">
            <a:spLocks noChangeArrowheads="1"/>
          </p:cNvSpPr>
          <p:nvPr/>
        </p:nvSpPr>
        <p:spPr bwMode="auto">
          <a:xfrm>
            <a:off x="2176190" y="3104902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27</a:t>
            </a:r>
          </a:p>
        </p:txBody>
      </p:sp>
      <p:sp>
        <p:nvSpPr>
          <p:cNvPr id="29" name="Text Box 74"/>
          <p:cNvSpPr txBox="1">
            <a:spLocks noChangeArrowheads="1"/>
          </p:cNvSpPr>
          <p:nvPr/>
        </p:nvSpPr>
        <p:spPr bwMode="auto">
          <a:xfrm>
            <a:off x="6475140" y="3096965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50</a:t>
            </a:r>
          </a:p>
        </p:txBody>
      </p:sp>
      <p:sp>
        <p:nvSpPr>
          <p:cNvPr id="30" name="Text Box 92"/>
          <p:cNvSpPr txBox="1">
            <a:spLocks noChangeArrowheads="1"/>
          </p:cNvSpPr>
          <p:nvPr/>
        </p:nvSpPr>
        <p:spPr bwMode="auto">
          <a:xfrm>
            <a:off x="6475140" y="2668340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31" name="Text Box 109"/>
          <p:cNvSpPr txBox="1">
            <a:spLocks noChangeArrowheads="1"/>
          </p:cNvSpPr>
          <p:nvPr/>
        </p:nvSpPr>
        <p:spPr bwMode="auto">
          <a:xfrm>
            <a:off x="3454128" y="2295277"/>
            <a:ext cx="9985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key= </a:t>
            </a:r>
            <a:r>
              <a:rPr lang="en-US" altLang="zh-TW" sz="1800">
                <a:solidFill>
                  <a:srgbClr val="FF0000"/>
                </a:solidFill>
                <a:latin typeface="Arial" panose="020B0604020202020204" pitchFamily="34" charset="0"/>
              </a:rPr>
              <a:t>48</a:t>
            </a: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32" name="Text Box 109"/>
          <p:cNvSpPr txBox="1">
            <a:spLocks noChangeArrowheads="1"/>
          </p:cNvSpPr>
          <p:nvPr/>
        </p:nvSpPr>
        <p:spPr bwMode="auto">
          <a:xfrm>
            <a:off x="5906815" y="5386140"/>
            <a:ext cx="1403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Arial" panose="020B0604020202020204" pitchFamily="34" charset="0"/>
              </a:rPr>
              <a:t>a[</a:t>
            </a:r>
            <a:r>
              <a:rPr lang="en-US" altLang="zh-CN" sz="1800" dirty="0">
                <a:latin typeface="Arial" panose="020B0604020202020204" pitchFamily="34" charset="0"/>
              </a:rPr>
              <a:t>j</a:t>
            </a:r>
            <a:r>
              <a:rPr lang="en-US" altLang="zh-TW" sz="1800" dirty="0">
                <a:latin typeface="Arial" panose="020B0604020202020204" pitchFamily="34" charset="0"/>
              </a:rPr>
              <a:t>] = </a:t>
            </a:r>
            <a:r>
              <a:rPr lang="en-US" altLang="zh-TW" sz="1800" dirty="0" smtClean="0">
                <a:latin typeface="Arial" panose="020B0604020202020204" pitchFamily="34" charset="0"/>
              </a:rPr>
              <a:t>76&gt;</a:t>
            </a:r>
            <a:r>
              <a:rPr lang="en-US" altLang="zh-TW" sz="1800" dirty="0" smtClean="0">
                <a:solidFill>
                  <a:srgbClr val="FF0000"/>
                </a:solidFill>
                <a:latin typeface="Arial" panose="020B0604020202020204" pitchFamily="34" charset="0"/>
              </a:rPr>
              <a:t>48</a:t>
            </a:r>
            <a:endParaRPr lang="en-US" altLang="zh-TW" sz="18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33" name="Text Box 87"/>
          <p:cNvSpPr txBox="1">
            <a:spLocks noChangeArrowheads="1"/>
          </p:cNvSpPr>
          <p:nvPr/>
        </p:nvSpPr>
        <p:spPr bwMode="auto">
          <a:xfrm>
            <a:off x="5857603" y="3096965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49</a:t>
            </a:r>
          </a:p>
        </p:txBody>
      </p:sp>
      <p:sp>
        <p:nvSpPr>
          <p:cNvPr id="34" name="Text Box 76"/>
          <p:cNvSpPr txBox="1">
            <a:spLocks noChangeArrowheads="1"/>
          </p:cNvSpPr>
          <p:nvPr/>
        </p:nvSpPr>
        <p:spPr bwMode="auto">
          <a:xfrm>
            <a:off x="5205140" y="3084265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65</a:t>
            </a:r>
          </a:p>
        </p:txBody>
      </p:sp>
      <p:sp>
        <p:nvSpPr>
          <p:cNvPr id="35" name="Text Box 75"/>
          <p:cNvSpPr txBox="1">
            <a:spLocks noChangeArrowheads="1"/>
          </p:cNvSpPr>
          <p:nvPr/>
        </p:nvSpPr>
        <p:spPr bwMode="auto">
          <a:xfrm>
            <a:off x="2971528" y="3106490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13</a:t>
            </a:r>
          </a:p>
        </p:txBody>
      </p:sp>
      <p:grpSp>
        <p:nvGrpSpPr>
          <p:cNvPr id="36" name="Group 99"/>
          <p:cNvGrpSpPr>
            <a:grpSpLocks/>
          </p:cNvGrpSpPr>
          <p:nvPr/>
        </p:nvGrpSpPr>
        <p:grpSpPr bwMode="auto">
          <a:xfrm>
            <a:off x="4670153" y="3789115"/>
            <a:ext cx="236537" cy="798512"/>
            <a:chOff x="3223" y="1375"/>
            <a:chExt cx="149" cy="503"/>
          </a:xfrm>
        </p:grpSpPr>
        <p:sp>
          <p:nvSpPr>
            <p:cNvPr id="37" name="Text Box 100"/>
            <p:cNvSpPr txBox="1">
              <a:spLocks noChangeArrowheads="1"/>
            </p:cNvSpPr>
            <p:nvPr/>
          </p:nvSpPr>
          <p:spPr bwMode="auto">
            <a:xfrm>
              <a:off x="3223" y="1645"/>
              <a:ext cx="14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j</a:t>
              </a:r>
            </a:p>
          </p:txBody>
        </p:sp>
        <p:sp>
          <p:nvSpPr>
            <p:cNvPr id="38" name="Line 101"/>
            <p:cNvSpPr>
              <a:spLocks noChangeShapeType="1"/>
            </p:cNvSpPr>
            <p:nvPr/>
          </p:nvSpPr>
          <p:spPr bwMode="auto">
            <a:xfrm flipV="1">
              <a:off x="3296" y="1375"/>
              <a:ext cx="0" cy="29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" name="Group 99"/>
          <p:cNvGrpSpPr>
            <a:grpSpLocks/>
          </p:cNvGrpSpPr>
          <p:nvPr/>
        </p:nvGrpSpPr>
        <p:grpSpPr bwMode="auto">
          <a:xfrm>
            <a:off x="3738290" y="3797052"/>
            <a:ext cx="236538" cy="819150"/>
            <a:chOff x="3230" y="1375"/>
            <a:chExt cx="149" cy="516"/>
          </a:xfrm>
        </p:grpSpPr>
        <p:sp>
          <p:nvSpPr>
            <p:cNvPr id="40" name="Text Box 100"/>
            <p:cNvSpPr txBox="1">
              <a:spLocks noChangeArrowheads="1"/>
            </p:cNvSpPr>
            <p:nvPr/>
          </p:nvSpPr>
          <p:spPr bwMode="auto">
            <a:xfrm>
              <a:off x="3230" y="1658"/>
              <a:ext cx="14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</a:rPr>
                <a:t>i</a:t>
              </a:r>
              <a:endParaRPr lang="en-US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41" name="Line 101"/>
            <p:cNvSpPr>
              <a:spLocks noChangeShapeType="1"/>
            </p:cNvSpPr>
            <p:nvPr/>
          </p:nvSpPr>
          <p:spPr bwMode="auto">
            <a:xfrm flipV="1">
              <a:off x="3296" y="1375"/>
              <a:ext cx="0" cy="29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2" name="Text Box 109"/>
          <p:cNvSpPr txBox="1">
            <a:spLocks noChangeArrowheads="1"/>
          </p:cNvSpPr>
          <p:nvPr/>
        </p:nvSpPr>
        <p:spPr bwMode="auto">
          <a:xfrm>
            <a:off x="6127478" y="5816352"/>
            <a:ext cx="390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j--</a:t>
            </a:r>
          </a:p>
        </p:txBody>
      </p:sp>
      <p:grpSp>
        <p:nvGrpSpPr>
          <p:cNvPr id="43" name="Group 99"/>
          <p:cNvGrpSpPr>
            <a:grpSpLocks/>
          </p:cNvGrpSpPr>
          <p:nvPr/>
        </p:nvGrpSpPr>
        <p:grpSpPr bwMode="auto">
          <a:xfrm>
            <a:off x="3990703" y="3800227"/>
            <a:ext cx="236537" cy="798513"/>
            <a:chOff x="3223" y="1375"/>
            <a:chExt cx="149" cy="503"/>
          </a:xfrm>
        </p:grpSpPr>
        <p:sp>
          <p:nvSpPr>
            <p:cNvPr id="44" name="Text Box 100"/>
            <p:cNvSpPr txBox="1">
              <a:spLocks noChangeArrowheads="1"/>
            </p:cNvSpPr>
            <p:nvPr/>
          </p:nvSpPr>
          <p:spPr bwMode="auto">
            <a:xfrm>
              <a:off x="3223" y="1645"/>
              <a:ext cx="14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j</a:t>
              </a:r>
            </a:p>
          </p:txBody>
        </p:sp>
        <p:sp>
          <p:nvSpPr>
            <p:cNvPr id="45" name="Line 101"/>
            <p:cNvSpPr>
              <a:spLocks noChangeShapeType="1"/>
            </p:cNvSpPr>
            <p:nvPr/>
          </p:nvSpPr>
          <p:spPr bwMode="auto">
            <a:xfrm flipV="1">
              <a:off x="3296" y="1375"/>
              <a:ext cx="0" cy="29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6" name="Text Box 109"/>
          <p:cNvSpPr txBox="1">
            <a:spLocks noChangeArrowheads="1"/>
          </p:cNvSpPr>
          <p:nvPr/>
        </p:nvSpPr>
        <p:spPr bwMode="auto">
          <a:xfrm>
            <a:off x="5930628" y="6279902"/>
            <a:ext cx="14017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a[</a:t>
            </a:r>
            <a:r>
              <a:rPr lang="en-US" altLang="zh-CN" sz="1800">
                <a:latin typeface="Arial" panose="020B0604020202020204" pitchFamily="34" charset="0"/>
              </a:rPr>
              <a:t>j</a:t>
            </a:r>
            <a:r>
              <a:rPr lang="en-US" altLang="zh-TW" sz="1800">
                <a:latin typeface="Arial" panose="020B0604020202020204" pitchFamily="34" charset="0"/>
              </a:rPr>
              <a:t>] = 48</a:t>
            </a:r>
            <a:r>
              <a:rPr lang="en-US" altLang="zh-CN" sz="1800">
                <a:latin typeface="Arial" panose="020B0604020202020204" pitchFamily="34" charset="0"/>
              </a:rPr>
              <a:t>=</a:t>
            </a:r>
            <a:r>
              <a:rPr lang="en-US" altLang="zh-TW" sz="1800">
                <a:solidFill>
                  <a:srgbClr val="FF0000"/>
                </a:solidFill>
                <a:latin typeface="Arial" panose="020B0604020202020204" pitchFamily="34" charset="0"/>
              </a:rPr>
              <a:t>48</a:t>
            </a:r>
          </a:p>
        </p:txBody>
      </p:sp>
      <p:grpSp>
        <p:nvGrpSpPr>
          <p:cNvPr id="47" name="Group 99"/>
          <p:cNvGrpSpPr>
            <a:grpSpLocks/>
          </p:cNvGrpSpPr>
          <p:nvPr/>
        </p:nvGrpSpPr>
        <p:grpSpPr bwMode="auto">
          <a:xfrm>
            <a:off x="3004865" y="3789115"/>
            <a:ext cx="236538" cy="798512"/>
            <a:chOff x="3223" y="1375"/>
            <a:chExt cx="149" cy="503"/>
          </a:xfrm>
        </p:grpSpPr>
        <p:sp>
          <p:nvSpPr>
            <p:cNvPr id="48" name="Text Box 100"/>
            <p:cNvSpPr txBox="1">
              <a:spLocks noChangeArrowheads="1"/>
            </p:cNvSpPr>
            <p:nvPr/>
          </p:nvSpPr>
          <p:spPr bwMode="auto">
            <a:xfrm>
              <a:off x="3223" y="1645"/>
              <a:ext cx="14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j</a:t>
              </a:r>
            </a:p>
          </p:txBody>
        </p:sp>
        <p:sp>
          <p:nvSpPr>
            <p:cNvPr id="49" name="Line 101"/>
            <p:cNvSpPr>
              <a:spLocks noChangeShapeType="1"/>
            </p:cNvSpPr>
            <p:nvPr/>
          </p:nvSpPr>
          <p:spPr bwMode="auto">
            <a:xfrm flipV="1">
              <a:off x="3296" y="1375"/>
              <a:ext cx="0" cy="29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0" name="Group 99"/>
          <p:cNvGrpSpPr>
            <a:grpSpLocks/>
          </p:cNvGrpSpPr>
          <p:nvPr/>
        </p:nvGrpSpPr>
        <p:grpSpPr bwMode="auto">
          <a:xfrm>
            <a:off x="4446315" y="3785940"/>
            <a:ext cx="236538" cy="819150"/>
            <a:chOff x="3230" y="1375"/>
            <a:chExt cx="149" cy="516"/>
          </a:xfrm>
        </p:grpSpPr>
        <p:sp>
          <p:nvSpPr>
            <p:cNvPr id="51" name="Text Box 100"/>
            <p:cNvSpPr txBox="1">
              <a:spLocks noChangeArrowheads="1"/>
            </p:cNvSpPr>
            <p:nvPr/>
          </p:nvSpPr>
          <p:spPr bwMode="auto">
            <a:xfrm>
              <a:off x="3230" y="1658"/>
              <a:ext cx="14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</a:rPr>
                <a:t>i</a:t>
              </a:r>
              <a:endParaRPr lang="en-US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52" name="Line 101"/>
            <p:cNvSpPr>
              <a:spLocks noChangeShapeType="1"/>
            </p:cNvSpPr>
            <p:nvPr/>
          </p:nvSpPr>
          <p:spPr bwMode="auto">
            <a:xfrm flipV="1">
              <a:off x="3296" y="1375"/>
              <a:ext cx="0" cy="29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3" name="Text Box 109"/>
          <p:cNvSpPr txBox="1">
            <a:spLocks noChangeArrowheads="1"/>
          </p:cNvSpPr>
          <p:nvPr/>
        </p:nvSpPr>
        <p:spPr bwMode="auto">
          <a:xfrm>
            <a:off x="4362178" y="4605090"/>
            <a:ext cx="5048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i++</a:t>
            </a:r>
          </a:p>
        </p:txBody>
      </p:sp>
      <p:sp>
        <p:nvSpPr>
          <p:cNvPr id="54" name="Text Box 109"/>
          <p:cNvSpPr txBox="1">
            <a:spLocks noChangeArrowheads="1"/>
          </p:cNvSpPr>
          <p:nvPr/>
        </p:nvSpPr>
        <p:spPr bwMode="auto">
          <a:xfrm>
            <a:off x="2996928" y="4616202"/>
            <a:ext cx="390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j--</a:t>
            </a:r>
          </a:p>
        </p:txBody>
      </p:sp>
    </p:spTree>
    <p:extLst>
      <p:ext uri="{BB962C8B-B14F-4D97-AF65-F5344CB8AC3E}">
        <p14:creationId xmlns:p14="http://schemas.microsoft.com/office/powerpoint/2010/main" val="202671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32" grpId="0"/>
      <p:bldP spid="42" grpId="0"/>
      <p:bldP spid="46" grpId="0"/>
      <p:bldP spid="53" grpId="0"/>
      <p:bldP spid="5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9552" y="1727875"/>
            <a:ext cx="7632848" cy="590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快速排序算法（</a:t>
            </a:r>
            <a:r>
              <a:rPr lang="en-US" altLang="zh-CN" sz="24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uickSort</a:t>
            </a:r>
            <a:r>
              <a:rPr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24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函数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递归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6" name="Text Box 73"/>
          <p:cNvSpPr txBox="1">
            <a:spLocks noChangeArrowheads="1"/>
          </p:cNvSpPr>
          <p:nvPr/>
        </p:nvSpPr>
        <p:spPr bwMode="auto">
          <a:xfrm>
            <a:off x="1265412" y="3247207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43</a:t>
            </a:r>
          </a:p>
        </p:txBody>
      </p:sp>
      <p:sp>
        <p:nvSpPr>
          <p:cNvPr id="7" name="Text Box 74"/>
          <p:cNvSpPr txBox="1">
            <a:spLocks noChangeArrowheads="1"/>
          </p:cNvSpPr>
          <p:nvPr/>
        </p:nvSpPr>
        <p:spPr bwMode="auto">
          <a:xfrm>
            <a:off x="3524424" y="3247207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rgbClr val="FF0000"/>
                </a:solidFill>
                <a:latin typeface="Arial" panose="020B0604020202020204" pitchFamily="34" charset="0"/>
              </a:rPr>
              <a:t>48</a:t>
            </a:r>
          </a:p>
        </p:txBody>
      </p:sp>
      <p:sp>
        <p:nvSpPr>
          <p:cNvPr id="9" name="Text Box 78"/>
          <p:cNvSpPr txBox="1">
            <a:spLocks noChangeArrowheads="1"/>
          </p:cNvSpPr>
          <p:nvPr/>
        </p:nvSpPr>
        <p:spPr bwMode="auto">
          <a:xfrm>
            <a:off x="4278487" y="3247207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76</a:t>
            </a:r>
          </a:p>
        </p:txBody>
      </p:sp>
      <p:sp>
        <p:nvSpPr>
          <p:cNvPr id="11" name="Rectangle 79"/>
          <p:cNvSpPr>
            <a:spLocks noChangeArrowheads="1"/>
          </p:cNvSpPr>
          <p:nvPr/>
        </p:nvSpPr>
        <p:spPr bwMode="auto">
          <a:xfrm>
            <a:off x="1187624" y="3156719"/>
            <a:ext cx="5627688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2" name="Line 80"/>
          <p:cNvSpPr>
            <a:spLocks noChangeShapeType="1"/>
          </p:cNvSpPr>
          <p:nvPr/>
        </p:nvSpPr>
        <p:spPr bwMode="auto">
          <a:xfrm>
            <a:off x="1886124" y="3171007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81"/>
          <p:cNvSpPr>
            <a:spLocks noChangeShapeType="1"/>
          </p:cNvSpPr>
          <p:nvPr/>
        </p:nvSpPr>
        <p:spPr bwMode="auto">
          <a:xfrm>
            <a:off x="2638599" y="3171007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82"/>
          <p:cNvSpPr>
            <a:spLocks noChangeShapeType="1"/>
          </p:cNvSpPr>
          <p:nvPr/>
        </p:nvSpPr>
        <p:spPr bwMode="auto">
          <a:xfrm>
            <a:off x="3392662" y="3171007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83"/>
          <p:cNvSpPr>
            <a:spLocks noChangeShapeType="1"/>
          </p:cNvSpPr>
          <p:nvPr/>
        </p:nvSpPr>
        <p:spPr bwMode="auto">
          <a:xfrm>
            <a:off x="5651674" y="3171007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84"/>
          <p:cNvSpPr>
            <a:spLocks noChangeShapeType="1"/>
          </p:cNvSpPr>
          <p:nvPr/>
        </p:nvSpPr>
        <p:spPr bwMode="auto">
          <a:xfrm>
            <a:off x="4899199" y="3171007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85"/>
          <p:cNvSpPr>
            <a:spLocks noChangeShapeType="1"/>
          </p:cNvSpPr>
          <p:nvPr/>
        </p:nvSpPr>
        <p:spPr bwMode="auto">
          <a:xfrm>
            <a:off x="4145137" y="3171007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86"/>
          <p:cNvSpPr>
            <a:spLocks noChangeShapeType="1"/>
          </p:cNvSpPr>
          <p:nvPr/>
        </p:nvSpPr>
        <p:spPr bwMode="auto">
          <a:xfrm>
            <a:off x="6250162" y="3172594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Text Box 89"/>
          <p:cNvSpPr txBox="1">
            <a:spLocks noChangeArrowheads="1"/>
          </p:cNvSpPr>
          <p:nvPr/>
        </p:nvSpPr>
        <p:spPr bwMode="auto">
          <a:xfrm>
            <a:off x="1344787" y="2828107"/>
            <a:ext cx="41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 0</a:t>
            </a:r>
          </a:p>
        </p:txBody>
      </p:sp>
      <p:sp>
        <p:nvSpPr>
          <p:cNvPr id="20" name="Text Box 90"/>
          <p:cNvSpPr txBox="1">
            <a:spLocks noChangeArrowheads="1"/>
          </p:cNvSpPr>
          <p:nvPr/>
        </p:nvSpPr>
        <p:spPr bwMode="auto">
          <a:xfrm>
            <a:off x="3603799" y="2828107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21" name="Text Box 91"/>
          <p:cNvSpPr txBox="1">
            <a:spLocks noChangeArrowheads="1"/>
          </p:cNvSpPr>
          <p:nvPr/>
        </p:nvSpPr>
        <p:spPr bwMode="auto">
          <a:xfrm>
            <a:off x="2851324" y="2828107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2" name="Text Box 92"/>
          <p:cNvSpPr txBox="1">
            <a:spLocks noChangeArrowheads="1"/>
          </p:cNvSpPr>
          <p:nvPr/>
        </p:nvSpPr>
        <p:spPr bwMode="auto">
          <a:xfrm>
            <a:off x="5110337" y="2828107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23" name="Text Box 93"/>
          <p:cNvSpPr txBox="1">
            <a:spLocks noChangeArrowheads="1"/>
          </p:cNvSpPr>
          <p:nvPr/>
        </p:nvSpPr>
        <p:spPr bwMode="auto">
          <a:xfrm>
            <a:off x="2097262" y="2828107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4" name="Text Box 94"/>
          <p:cNvSpPr txBox="1">
            <a:spLocks noChangeArrowheads="1"/>
          </p:cNvSpPr>
          <p:nvPr/>
        </p:nvSpPr>
        <p:spPr bwMode="auto">
          <a:xfrm>
            <a:off x="4357862" y="2828107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25" name="Text Box 95"/>
          <p:cNvSpPr txBox="1">
            <a:spLocks noChangeArrowheads="1"/>
          </p:cNvSpPr>
          <p:nvPr/>
        </p:nvSpPr>
        <p:spPr bwMode="auto">
          <a:xfrm>
            <a:off x="5762799" y="2828107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26" name="Text Box 87"/>
          <p:cNvSpPr txBox="1">
            <a:spLocks noChangeArrowheads="1"/>
          </p:cNvSpPr>
          <p:nvPr/>
        </p:nvSpPr>
        <p:spPr bwMode="auto">
          <a:xfrm>
            <a:off x="2032174" y="3264669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27</a:t>
            </a:r>
          </a:p>
        </p:txBody>
      </p:sp>
      <p:sp>
        <p:nvSpPr>
          <p:cNvPr id="27" name="Text Box 74"/>
          <p:cNvSpPr txBox="1">
            <a:spLocks noChangeArrowheads="1"/>
          </p:cNvSpPr>
          <p:nvPr/>
        </p:nvSpPr>
        <p:spPr bwMode="auto">
          <a:xfrm>
            <a:off x="6331124" y="3256732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50</a:t>
            </a:r>
          </a:p>
        </p:txBody>
      </p:sp>
      <p:sp>
        <p:nvSpPr>
          <p:cNvPr id="28" name="Text Box 92"/>
          <p:cNvSpPr txBox="1">
            <a:spLocks noChangeArrowheads="1"/>
          </p:cNvSpPr>
          <p:nvPr/>
        </p:nvSpPr>
        <p:spPr bwMode="auto">
          <a:xfrm>
            <a:off x="6331124" y="2828107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29" name="Text Box 109"/>
          <p:cNvSpPr txBox="1">
            <a:spLocks noChangeArrowheads="1"/>
          </p:cNvSpPr>
          <p:nvPr/>
        </p:nvSpPr>
        <p:spPr bwMode="auto">
          <a:xfrm>
            <a:off x="3310112" y="2455044"/>
            <a:ext cx="9985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key= </a:t>
            </a:r>
            <a:r>
              <a:rPr lang="en-US" altLang="zh-TW" sz="1800">
                <a:solidFill>
                  <a:srgbClr val="FF0000"/>
                </a:solidFill>
                <a:latin typeface="Arial" panose="020B0604020202020204" pitchFamily="34" charset="0"/>
              </a:rPr>
              <a:t>48</a:t>
            </a: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30" name="Text Box 87"/>
          <p:cNvSpPr txBox="1">
            <a:spLocks noChangeArrowheads="1"/>
          </p:cNvSpPr>
          <p:nvPr/>
        </p:nvSpPr>
        <p:spPr bwMode="auto">
          <a:xfrm>
            <a:off x="5713587" y="3256732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49</a:t>
            </a:r>
          </a:p>
        </p:txBody>
      </p:sp>
      <p:sp>
        <p:nvSpPr>
          <p:cNvPr id="31" name="Text Box 76"/>
          <p:cNvSpPr txBox="1">
            <a:spLocks noChangeArrowheads="1"/>
          </p:cNvSpPr>
          <p:nvPr/>
        </p:nvSpPr>
        <p:spPr bwMode="auto">
          <a:xfrm>
            <a:off x="5061124" y="3244032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65</a:t>
            </a:r>
          </a:p>
        </p:txBody>
      </p:sp>
      <p:sp>
        <p:nvSpPr>
          <p:cNvPr id="32" name="Text Box 75"/>
          <p:cNvSpPr txBox="1">
            <a:spLocks noChangeArrowheads="1"/>
          </p:cNvSpPr>
          <p:nvPr/>
        </p:nvSpPr>
        <p:spPr bwMode="auto">
          <a:xfrm>
            <a:off x="2827512" y="3266257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13</a:t>
            </a:r>
          </a:p>
        </p:txBody>
      </p:sp>
      <p:grpSp>
        <p:nvGrpSpPr>
          <p:cNvPr id="33" name="Group 99"/>
          <p:cNvGrpSpPr>
            <a:grpSpLocks/>
          </p:cNvGrpSpPr>
          <p:nvPr/>
        </p:nvGrpSpPr>
        <p:grpSpPr bwMode="auto">
          <a:xfrm>
            <a:off x="2860849" y="3948882"/>
            <a:ext cx="236538" cy="798512"/>
            <a:chOff x="3223" y="1375"/>
            <a:chExt cx="149" cy="503"/>
          </a:xfrm>
        </p:grpSpPr>
        <p:sp>
          <p:nvSpPr>
            <p:cNvPr id="34" name="Text Box 100"/>
            <p:cNvSpPr txBox="1">
              <a:spLocks noChangeArrowheads="1"/>
            </p:cNvSpPr>
            <p:nvPr/>
          </p:nvSpPr>
          <p:spPr bwMode="auto">
            <a:xfrm>
              <a:off x="3223" y="1645"/>
              <a:ext cx="14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j</a:t>
              </a:r>
            </a:p>
          </p:txBody>
        </p:sp>
        <p:sp>
          <p:nvSpPr>
            <p:cNvPr id="35" name="Line 101"/>
            <p:cNvSpPr>
              <a:spLocks noChangeShapeType="1"/>
            </p:cNvSpPr>
            <p:nvPr/>
          </p:nvSpPr>
          <p:spPr bwMode="auto">
            <a:xfrm flipV="1">
              <a:off x="3296" y="1375"/>
              <a:ext cx="0" cy="29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6" name="Group 99"/>
          <p:cNvGrpSpPr>
            <a:grpSpLocks/>
          </p:cNvGrpSpPr>
          <p:nvPr/>
        </p:nvGrpSpPr>
        <p:grpSpPr bwMode="auto">
          <a:xfrm>
            <a:off x="4302299" y="3945707"/>
            <a:ext cx="236538" cy="819150"/>
            <a:chOff x="3230" y="1375"/>
            <a:chExt cx="149" cy="516"/>
          </a:xfrm>
        </p:grpSpPr>
        <p:sp>
          <p:nvSpPr>
            <p:cNvPr id="37" name="Text Box 100"/>
            <p:cNvSpPr txBox="1">
              <a:spLocks noChangeArrowheads="1"/>
            </p:cNvSpPr>
            <p:nvPr/>
          </p:nvSpPr>
          <p:spPr bwMode="auto">
            <a:xfrm>
              <a:off x="3230" y="1658"/>
              <a:ext cx="14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</a:rPr>
                <a:t>i</a:t>
              </a:r>
              <a:endParaRPr lang="en-US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38" name="Line 101"/>
            <p:cNvSpPr>
              <a:spLocks noChangeShapeType="1"/>
            </p:cNvSpPr>
            <p:nvPr/>
          </p:nvSpPr>
          <p:spPr bwMode="auto">
            <a:xfrm flipV="1">
              <a:off x="3296" y="1375"/>
              <a:ext cx="0" cy="29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9" name="AutoShape 110"/>
          <p:cNvSpPr>
            <a:spLocks noChangeArrowheads="1"/>
          </p:cNvSpPr>
          <p:nvPr/>
        </p:nvSpPr>
        <p:spPr bwMode="auto">
          <a:xfrm>
            <a:off x="3502199" y="4874394"/>
            <a:ext cx="463550" cy="642938"/>
          </a:xfrm>
          <a:prstGeom prst="downArrow">
            <a:avLst>
              <a:gd name="adj1" fmla="val 50000"/>
              <a:gd name="adj2" fmla="val 9708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40" name="TextBox 98"/>
          <p:cNvSpPr txBox="1">
            <a:spLocks noChangeArrowheads="1"/>
          </p:cNvSpPr>
          <p:nvPr/>
        </p:nvSpPr>
        <p:spPr bwMode="auto">
          <a:xfrm>
            <a:off x="2287762" y="5588769"/>
            <a:ext cx="33575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第一趟排序结束</a:t>
            </a:r>
          </a:p>
        </p:txBody>
      </p:sp>
    </p:spTree>
    <p:extLst>
      <p:ext uri="{BB962C8B-B14F-4D97-AF65-F5344CB8AC3E}">
        <p14:creationId xmlns:p14="http://schemas.microsoft.com/office/powerpoint/2010/main" val="103340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9552" y="1727875"/>
            <a:ext cx="7632848" cy="590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快速排序算法（</a:t>
            </a:r>
            <a:r>
              <a:rPr lang="en-US" altLang="zh-CN" sz="24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uickSort</a:t>
            </a:r>
            <a:r>
              <a:rPr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24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函数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递归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808" y="2457493"/>
            <a:ext cx="5505648" cy="420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822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5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函数的嵌套调用 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函数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9C957E8-67D0-4D6B-9E2E-E0F6059B356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2" name="Object 7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526309289"/>
              </p:ext>
            </p:extLst>
          </p:nvPr>
        </p:nvGraphicFramePr>
        <p:xfrm>
          <a:off x="4788024" y="2132856"/>
          <a:ext cx="3830638" cy="446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Visio" r:id="rId6" imgW="2623718" imgH="3058058" progId="Visio.Drawing.11">
                  <p:embed/>
                </p:oleObj>
              </mc:Choice>
              <mc:Fallback>
                <p:oleObj name="Visio" r:id="rId6" imgW="2623718" imgH="3058058" progId="Visio.Drawing.11">
                  <p:embed/>
                  <p:pic>
                    <p:nvPicPr>
                      <p:cNvPr id="12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2132856"/>
                        <a:ext cx="3830638" cy="446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440568" y="2113639"/>
            <a:ext cx="420344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lnSpc>
                <a:spcPct val="90000"/>
              </a:lnSpc>
              <a:spcBef>
                <a:spcPct val="20000"/>
              </a:spcBef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栈区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(stack)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：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存放程序运行期间会被释放的数据（非静态局部变量）以及活动的控制信息；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堆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区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(heap)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：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用户可以在程序运行过程中根据需要动态地进行存储空间的分配，这样的分配在堆区进行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；如</a:t>
            </a:r>
            <a:r>
              <a:rPr kumimoji="1" lang="en-AU" altLang="zh-CN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malloc</a:t>
            </a:r>
            <a:r>
              <a:rPr kumimoji="1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函数。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3047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函数的嵌套调用 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函数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9C957E8-67D0-4D6B-9E2E-E0F6059B356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39095" y="2708920"/>
            <a:ext cx="7772400" cy="3041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一个类比：装东西的箩筐</a:t>
            </a:r>
          </a:p>
          <a:p>
            <a:pPr>
              <a:buFontTx/>
              <a:buNone/>
            </a:pP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	箩筐：一个存放东西的容器，框底封了口。</a:t>
            </a:r>
          </a:p>
          <a:p>
            <a:pPr>
              <a:buFontTx/>
              <a:buNone/>
            </a:pP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装东西：东西从箩筐口入；</a:t>
            </a:r>
          </a:p>
          <a:p>
            <a:pPr>
              <a:buFontTx/>
              <a:buNone/>
            </a:pP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取东西：东西从箩筐口出，框顶的东西先被取出。即最先放入的东西最后才能取出；最后放入的东西最先取出（先进后出）。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539095" y="2125292"/>
            <a:ext cx="547211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90000"/>
              </a:lnSpc>
              <a:spcBef>
                <a:spcPct val="20000"/>
              </a:spcBef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重点介绍和函数调用相关的栈区：</a:t>
            </a:r>
          </a:p>
        </p:txBody>
      </p:sp>
    </p:spTree>
    <p:extLst>
      <p:ext uri="{BB962C8B-B14F-4D97-AF65-F5344CB8AC3E}">
        <p14:creationId xmlns:p14="http://schemas.microsoft.com/office/powerpoint/2010/main" val="131881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5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函数的嵌套调用 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函数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9C957E8-67D0-4D6B-9E2E-E0F6059B356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39552" y="1772816"/>
            <a:ext cx="7631113" cy="461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8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栈区</a:t>
            </a:r>
          </a:p>
          <a:p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一片存放用户数据的内存空间；一端“封”了口（栈底），一端“开”着口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栈顶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</a:p>
          <a:p>
            <a:r>
              <a:rPr lang="zh-CN" altLang="en-US" sz="2400" dirty="0" smtClean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保存数据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：数据只能从顶部（</a:t>
            </a:r>
            <a:r>
              <a:rPr lang="zh-CN" altLang="en-US" sz="24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栈顶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）进入；</a:t>
            </a:r>
          </a:p>
          <a:p>
            <a:r>
              <a:rPr lang="zh-CN" altLang="en-US" sz="2400" dirty="0" smtClean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取数据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：栈顶的数据先被取出，</a:t>
            </a:r>
            <a:r>
              <a:rPr lang="zh-CN" altLang="en-US" sz="24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栈底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的数据最后被取出。即数据是“</a:t>
            </a:r>
            <a:r>
              <a:rPr lang="zh-CN" altLang="en-US" sz="24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先进后出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”。数据的进入和退出均在栈顶进行。</a:t>
            </a:r>
          </a:p>
          <a:p>
            <a:r>
              <a:rPr lang="zh-CN" altLang="en-US" sz="2400" dirty="0" smtClean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读数据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：只能读取栈顶的数据。</a:t>
            </a:r>
          </a:p>
          <a:p>
            <a:endParaRPr lang="zh-CN" altLang="en-US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12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170312176"/>
              </p:ext>
            </p:extLst>
          </p:nvPr>
        </p:nvGraphicFramePr>
        <p:xfrm>
          <a:off x="5506840" y="4155308"/>
          <a:ext cx="2663825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Visio" r:id="rId6" imgW="2324405" imgH="2227478" progId="Visio.Drawing.11">
                  <p:embed/>
                </p:oleObj>
              </mc:Choice>
              <mc:Fallback>
                <p:oleObj name="Visio" r:id="rId6" imgW="2324405" imgH="2227478" progId="Visio.Drawing.11">
                  <p:embed/>
                  <p:pic>
                    <p:nvPicPr>
                      <p:cNvPr id="389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6840" y="4155308"/>
                        <a:ext cx="2663825" cy="255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6225978" y="4514083"/>
            <a:ext cx="288925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V="1">
            <a:off x="7018140" y="4729983"/>
            <a:ext cx="73025" cy="4333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4930578" y="6276208"/>
            <a:ext cx="1008062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90000"/>
              </a:lnSpc>
              <a:spcBef>
                <a:spcPct val="20000"/>
              </a:spcBef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zh-CN" altLang="en-US" sz="2000"/>
              <a:t>栈底</a:t>
            </a: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4930578" y="5052246"/>
            <a:ext cx="1008062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90000"/>
              </a:lnSpc>
              <a:spcBef>
                <a:spcPct val="20000"/>
              </a:spcBef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zh-CN" altLang="en-US" sz="2000" dirty="0"/>
              <a:t>栈顶</a:t>
            </a:r>
          </a:p>
        </p:txBody>
      </p:sp>
    </p:spTree>
    <p:extLst>
      <p:ext uri="{BB962C8B-B14F-4D97-AF65-F5344CB8AC3E}">
        <p14:creationId xmlns:p14="http://schemas.microsoft.com/office/powerpoint/2010/main" val="341116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 animBg="1"/>
      <p:bldP spid="15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5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函数的嵌套调用 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函数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9C957E8-67D0-4D6B-9E2E-E0F6059B356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39552" y="1772817"/>
            <a:ext cx="7631113" cy="1800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系统使用栈时，设计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了一个位置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指示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栈</a:t>
            </a:r>
            <a:r>
              <a:rPr lang="en-US" altLang="zh-CN" sz="24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top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，用来指示当前的栈顶位置。通过</a:t>
            </a:r>
            <a:r>
              <a:rPr lang="en-US" altLang="zh-CN" sz="24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top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可以访问当前栈顶数据。数据的进入和退出通过修改</a:t>
            </a:r>
            <a:r>
              <a:rPr lang="en-US" altLang="zh-CN" sz="24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top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的值来实现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</p:txBody>
      </p:sp>
      <p:graphicFrame>
        <p:nvGraphicFramePr>
          <p:cNvPr id="18" name="Object 6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72567465"/>
              </p:ext>
            </p:extLst>
          </p:nvPr>
        </p:nvGraphicFramePr>
        <p:xfrm>
          <a:off x="305988" y="3480941"/>
          <a:ext cx="2952750" cy="282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Visio" r:id="rId6" imgW="2324405" imgH="2227478" progId="Visio.Drawing.11">
                  <p:embed/>
                </p:oleObj>
              </mc:Choice>
              <mc:Fallback>
                <p:oleObj name="Visio" r:id="rId6" imgW="2324405" imgH="2227478" progId="Visio.Drawing.11">
                  <p:embed/>
                  <p:pic>
                    <p:nvPicPr>
                      <p:cNvPr id="3994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8" y="3480941"/>
                        <a:ext cx="2952750" cy="282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7958798"/>
              </p:ext>
            </p:extLst>
          </p:nvPr>
        </p:nvGraphicFramePr>
        <p:xfrm>
          <a:off x="3222226" y="3573016"/>
          <a:ext cx="2881313" cy="276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name="Visio" r:id="rId8" imgW="2324405" imgH="2227478" progId="Visio.Drawing.11">
                  <p:embed/>
                </p:oleObj>
              </mc:Choice>
              <mc:Fallback>
                <p:oleObj name="Visio" r:id="rId8" imgW="2324405" imgH="2227478" progId="Visio.Drawing.11">
                  <p:embed/>
                  <p:pic>
                    <p:nvPicPr>
                      <p:cNvPr id="30413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2226" y="3573016"/>
                        <a:ext cx="2881313" cy="2760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6444406"/>
              </p:ext>
            </p:extLst>
          </p:nvPr>
        </p:nvGraphicFramePr>
        <p:xfrm>
          <a:off x="6101951" y="3377754"/>
          <a:ext cx="3060700" cy="293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" name="Visio" r:id="rId10" imgW="2324405" imgH="2227478" progId="Visio.Drawing.11">
                  <p:embed/>
                </p:oleObj>
              </mc:Choice>
              <mc:Fallback>
                <p:oleObj name="Visio" r:id="rId10" imgW="2324405" imgH="2227478" progId="Visio.Drawing.11">
                  <p:embed/>
                  <p:pic>
                    <p:nvPicPr>
                      <p:cNvPr id="30413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1951" y="3377754"/>
                        <a:ext cx="3060700" cy="293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15"/>
          <p:cNvSpPr txBox="1">
            <a:spLocks noChangeArrowheads="1"/>
          </p:cNvSpPr>
          <p:nvPr/>
        </p:nvSpPr>
        <p:spPr bwMode="auto">
          <a:xfrm>
            <a:off x="3670895" y="6332091"/>
            <a:ext cx="13684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90000"/>
              </a:lnSpc>
              <a:spcBef>
                <a:spcPct val="20000"/>
              </a:spcBef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数据退出</a:t>
            </a:r>
          </a:p>
        </p:txBody>
      </p:sp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6720333" y="6308579"/>
            <a:ext cx="14398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90000"/>
              </a:lnSpc>
              <a:spcBef>
                <a:spcPct val="20000"/>
              </a:spcBef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数据进入</a:t>
            </a:r>
          </a:p>
        </p:txBody>
      </p:sp>
      <p:sp>
        <p:nvSpPr>
          <p:cNvPr id="24" name="Oval 18"/>
          <p:cNvSpPr>
            <a:spLocks noChangeArrowheads="1"/>
          </p:cNvSpPr>
          <p:nvPr/>
        </p:nvSpPr>
        <p:spPr bwMode="auto">
          <a:xfrm>
            <a:off x="3798489" y="4509641"/>
            <a:ext cx="1368425" cy="431800"/>
          </a:xfrm>
          <a:prstGeom prst="ellipse">
            <a:avLst/>
          </a:prstGeom>
          <a:noFill/>
          <a:ln w="28575" algn="ctr">
            <a:solidFill>
              <a:srgbClr val="FF33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20000"/>
              </a:spcBef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6822676" y="4220716"/>
            <a:ext cx="144463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7574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4" grpId="0" animBg="1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函数的嵌套调用 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函数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9C957E8-67D0-4D6B-9E2E-E0F6059B356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39552" y="1772817"/>
            <a:ext cx="7631113" cy="433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函数执行时需要的数据空间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1.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生存期在本次函数执行过程中的数据对象，如</a:t>
            </a:r>
            <a:r>
              <a:rPr lang="zh-CN" altLang="en-US" sz="24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形参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zh-CN" altLang="en-US" sz="24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局部变量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等；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2.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用以管理函数调用过程的信息。当函数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调用函数函数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时，函数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的运行被中断，当前机器的状态信息，如程序计数器（返回地址）、寄存器的值等都必须保存，以便调用结束后，能准确返回到函数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并继续正确执行。</a:t>
            </a:r>
          </a:p>
        </p:txBody>
      </p:sp>
    </p:spTree>
    <p:extLst>
      <p:ext uri="{BB962C8B-B14F-4D97-AF65-F5344CB8AC3E}">
        <p14:creationId xmlns:p14="http://schemas.microsoft.com/office/powerpoint/2010/main" val="427598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6023</TotalTime>
  <Words>2477</Words>
  <Application>Microsoft Office PowerPoint</Application>
  <PresentationFormat>全屏显示(4:3)</PresentationFormat>
  <Paragraphs>519</Paragraphs>
  <Slides>42</Slides>
  <Notes>40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42</vt:i4>
      </vt:variant>
    </vt:vector>
  </HeadingPairs>
  <TitlesOfParts>
    <vt:vector size="59" baseType="lpstr">
      <vt:lpstr>Monotype Sorts</vt:lpstr>
      <vt:lpstr>等线</vt:lpstr>
      <vt:lpstr>华文行楷</vt:lpstr>
      <vt:lpstr>华文楷体</vt:lpstr>
      <vt:lpstr>楷体_GB2312</vt:lpstr>
      <vt:lpstr>隶书</vt:lpstr>
      <vt:lpstr>宋体</vt:lpstr>
      <vt:lpstr>文鼎细圆</vt:lpstr>
      <vt:lpstr>幼圆</vt:lpstr>
      <vt:lpstr>Arial</vt:lpstr>
      <vt:lpstr>Arial Black</vt:lpstr>
      <vt:lpstr>Symbol</vt:lpstr>
      <vt:lpstr>Times New Roman</vt:lpstr>
      <vt:lpstr>Wingdings</vt:lpstr>
      <vt:lpstr>默认设计模板</vt:lpstr>
      <vt:lpstr>Visio</vt:lpstr>
      <vt:lpstr>公式</vt:lpstr>
      <vt:lpstr>高级语言程序设计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荣 生辉</cp:lastModifiedBy>
  <cp:revision>411</cp:revision>
  <dcterms:created xsi:type="dcterms:W3CDTF">2014-03-21T03:02:44Z</dcterms:created>
  <dcterms:modified xsi:type="dcterms:W3CDTF">2018-11-01T14:11:12Z</dcterms:modified>
</cp:coreProperties>
</file>