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85" r:id="rId3"/>
    <p:sldId id="674" r:id="rId4"/>
    <p:sldId id="1270" r:id="rId5"/>
    <p:sldId id="1272" r:id="rId6"/>
    <p:sldId id="1273" r:id="rId7"/>
    <p:sldId id="1274" r:id="rId8"/>
    <p:sldId id="1275" r:id="rId9"/>
    <p:sldId id="1277" r:id="rId10"/>
    <p:sldId id="1276" r:id="rId11"/>
    <p:sldId id="1278" r:id="rId12"/>
    <p:sldId id="1279" r:id="rId13"/>
    <p:sldId id="1280" r:id="rId14"/>
    <p:sldId id="1281" r:id="rId15"/>
    <p:sldId id="1312" r:id="rId16"/>
    <p:sldId id="1282" r:id="rId17"/>
    <p:sldId id="1283" r:id="rId18"/>
    <p:sldId id="1284" r:id="rId19"/>
    <p:sldId id="1285" r:id="rId20"/>
    <p:sldId id="1286" r:id="rId21"/>
    <p:sldId id="1287" r:id="rId22"/>
    <p:sldId id="1288" r:id="rId23"/>
    <p:sldId id="1289" r:id="rId24"/>
    <p:sldId id="1290" r:id="rId25"/>
    <p:sldId id="1291" r:id="rId26"/>
    <p:sldId id="1292" r:id="rId27"/>
    <p:sldId id="1293" r:id="rId28"/>
    <p:sldId id="1294" r:id="rId29"/>
    <p:sldId id="1295" r:id="rId30"/>
    <p:sldId id="1297" r:id="rId31"/>
    <p:sldId id="1299" r:id="rId32"/>
    <p:sldId id="1298" r:id="rId33"/>
    <p:sldId id="1300" r:id="rId34"/>
    <p:sldId id="1301" r:id="rId35"/>
    <p:sldId id="1302" r:id="rId36"/>
    <p:sldId id="1303" r:id="rId37"/>
    <p:sldId id="1304" r:id="rId38"/>
    <p:sldId id="1305" r:id="rId39"/>
    <p:sldId id="1306" r:id="rId40"/>
    <p:sldId id="1307" r:id="rId41"/>
    <p:sldId id="1308" r:id="rId42"/>
    <p:sldId id="1309" r:id="rId43"/>
    <p:sldId id="1310" r:id="rId44"/>
    <p:sldId id="1311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4181"/>
    <a:srgbClr val="2B3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 autoAdjust="0"/>
    <p:restoredTop sz="94042" autoAdjust="0"/>
  </p:normalViewPr>
  <p:slideViewPr>
    <p:cSldViewPr>
      <p:cViewPr varScale="1">
        <p:scale>
          <a:sx n="104" d="100"/>
          <a:sy n="104" d="100"/>
        </p:scale>
        <p:origin x="14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6854D-EEAC-4D45-B766-884B951AB701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79F8-41F2-4626-BB9A-829AFF335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0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05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427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587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927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7165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659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566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418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008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90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92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930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897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090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246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544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4915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818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8929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077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2068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390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834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9887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1531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523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1742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75344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4586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4976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9807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121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120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6523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966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5132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972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482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772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639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296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375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07320-FDA7-4C22-B409-F290B834D4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5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80C0E-052C-4C27-ACAC-E7C4523AC7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C5966-CC58-401F-8DC3-1FE2273288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15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957E8-67D0-4D6B-9E2E-E0F6059B35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06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4FB57-19BA-441F-B387-626DD8F686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32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A62-BFC4-4DB8-8D18-4C129CA149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2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F6BBA-95E0-49AB-986F-884ABFCC9D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7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D7AC9-4311-4E32-BE6A-FBFE6BF205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62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25585-14F4-4E38-99C9-6C29483250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C0745-6F09-4C3C-A6F3-C1609F75AC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73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F1D4-8253-459A-B4E7-0A26879DCA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43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08AE309-E964-4E7F-9122-C2A315CB72F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492896"/>
            <a:ext cx="7632700" cy="1470025"/>
          </a:xfrm>
        </p:spPr>
        <p:txBody>
          <a:bodyPr anchor="ctr"/>
          <a:lstStyle/>
          <a:p>
            <a:r>
              <a:rPr lang="zh-CN" altLang="en-US" sz="5400" b="1" dirty="0" smtClean="0">
                <a:solidFill>
                  <a:srgbClr val="2B367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高级语言程序设计</a:t>
            </a:r>
            <a:endParaRPr lang="zh-CN" altLang="zh-CN" sz="5400" dirty="0">
              <a:solidFill>
                <a:srgbClr val="2B367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294" y="522920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荣生辉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3523793" cy="8718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82369" y="4011285"/>
            <a:ext cx="19287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——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B367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7320-FDA7-4C22-B409-F290B834D433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指針是什么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070575" y="2565243"/>
            <a:ext cx="857250" cy="785813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56325" y="1993743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i</a:t>
            </a:r>
            <a:endParaRPr lang="zh-CN" altLang="en-US" sz="3200" b="1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927700" y="3422493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2000</a:t>
            </a:r>
            <a:endParaRPr lang="zh-CN" altLang="en-US" sz="3200" b="1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070825" y="2695418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3</a:t>
            </a:r>
            <a:endParaRPr lang="zh-CN" altLang="en-US" sz="3200" b="1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249043" y="4710217"/>
            <a:ext cx="1000125" cy="785813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tIns="180000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/>
              <a:t>2000</a:t>
            </a:r>
            <a:endParaRPr lang="zh-CN" altLang="en-US" sz="2800" b="1"/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3748980" y="4138717"/>
            <a:ext cx="2000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i_pointer</a:t>
            </a:r>
            <a:endParaRPr lang="zh-CN" altLang="en-US" sz="3200" b="1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463605" y="4710217"/>
            <a:ext cx="857250" cy="785813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TextBox 17"/>
          <p:cNvSpPr txBox="1">
            <a:spLocks noChangeArrowheads="1"/>
          </p:cNvSpPr>
          <p:nvPr/>
        </p:nvSpPr>
        <p:spPr bwMode="auto">
          <a:xfrm>
            <a:off x="5892105" y="4138717"/>
            <a:ext cx="2214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*i_pointer</a:t>
            </a:r>
            <a:endParaRPr lang="zh-CN" altLang="en-US" sz="3200" b="1"/>
          </a:p>
        </p:txBody>
      </p:sp>
      <p:sp>
        <p:nvSpPr>
          <p:cNvPr id="16" name="TextBox 18"/>
          <p:cNvSpPr txBox="1">
            <a:spLocks noChangeArrowheads="1"/>
          </p:cNvSpPr>
          <p:nvPr/>
        </p:nvSpPr>
        <p:spPr bwMode="auto">
          <a:xfrm>
            <a:off x="6320730" y="5567467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2000</a:t>
            </a:r>
            <a:endParaRPr lang="zh-CN" altLang="en-US" sz="3200" b="1"/>
          </a:p>
        </p:txBody>
      </p:sp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8392418" y="4840392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3</a:t>
            </a:r>
            <a:endParaRPr lang="zh-CN" altLang="en-US" sz="3200" b="1"/>
          </a:p>
        </p:txBody>
      </p:sp>
      <p:cxnSp>
        <p:nvCxnSpPr>
          <p:cNvPr id="18" name="直接箭头连接符 17"/>
          <p:cNvCxnSpPr>
            <a:cxnSpLocks noChangeShapeType="1"/>
            <a:stCxn id="11" idx="3"/>
            <a:endCxn id="14" idx="1"/>
          </p:cNvCxnSpPr>
          <p:nvPr/>
        </p:nvCxnSpPr>
        <p:spPr bwMode="auto">
          <a:xfrm>
            <a:off x="5249168" y="5103917"/>
            <a:ext cx="1214437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887" y="2636681"/>
            <a:ext cx="9525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93" y="4781655"/>
            <a:ext cx="9525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横卷形 20"/>
          <p:cNvSpPr>
            <a:spLocks noChangeArrowheads="1"/>
          </p:cNvSpPr>
          <p:nvPr/>
        </p:nvSpPr>
        <p:spPr bwMode="auto">
          <a:xfrm>
            <a:off x="855762" y="2493806"/>
            <a:ext cx="2357438" cy="785812"/>
          </a:xfrm>
          <a:prstGeom prst="horizontalScroll">
            <a:avLst>
              <a:gd name="adj" fmla="val 12500"/>
            </a:avLst>
          </a:prstGeom>
          <a:solidFill>
            <a:srgbClr val="E1FFE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FF0000"/>
                </a:solidFill>
              </a:rPr>
              <a:t>直接存取</a:t>
            </a:r>
          </a:p>
        </p:txBody>
      </p:sp>
      <p:sp>
        <p:nvSpPr>
          <p:cNvPr id="22" name="横卷形 21"/>
          <p:cNvSpPr>
            <a:spLocks noChangeArrowheads="1"/>
          </p:cNvSpPr>
          <p:nvPr/>
        </p:nvSpPr>
        <p:spPr bwMode="auto">
          <a:xfrm>
            <a:off x="891480" y="4424467"/>
            <a:ext cx="2357438" cy="785813"/>
          </a:xfrm>
          <a:prstGeom prst="horizontalScroll">
            <a:avLst>
              <a:gd name="adj" fmla="val 12500"/>
            </a:avLst>
          </a:prstGeom>
          <a:solidFill>
            <a:srgbClr val="E1FFE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FF0000"/>
                </a:solidFill>
              </a:rPr>
              <a:t>间接存取</a:t>
            </a:r>
          </a:p>
        </p:txBody>
      </p:sp>
    </p:spTree>
    <p:extLst>
      <p:ext uri="{BB962C8B-B14F-4D97-AF65-F5344CB8AC3E}">
        <p14:creationId xmlns:p14="http://schemas.microsoft.com/office/powerpoint/2010/main" val="99479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1" grpId="0" animBg="1"/>
      <p:bldP spid="12" grpId="0"/>
      <p:bldP spid="14" grpId="0" animBg="1"/>
      <p:bldP spid="15" grpId="0"/>
      <p:bldP spid="16" grpId="0"/>
      <p:bldP spid="17" grpId="0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指針是什么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17240" y="2132856"/>
            <a:ext cx="8153400" cy="3429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指向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就是通过地址来体现的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lnSpc>
                <a:spcPct val="150000"/>
              </a:lnSpc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假设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i_pointer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中的值是变量ｉ的地址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(2000)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，这样就在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i_pointer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和变量ｉ之间建立起一种联系，即通过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i_pointer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能知道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的地址，从而找到变量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的内存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单元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884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指針是什么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17240" y="2084979"/>
            <a:ext cx="8153400" cy="350426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由于通过地址能找到所需的变量单元，因此说，地址指向该变量单元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将地址形象化地称为“</a:t>
            </a:r>
            <a:r>
              <a:rPr lang="zh-CN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”。意思是通过它能找到以它为地址的内存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单元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52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指針是什么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03932" y="1946719"/>
            <a:ext cx="8153400" cy="4500562"/>
          </a:xfrm>
        </p:spPr>
        <p:txBody>
          <a:bodyPr/>
          <a:lstStyle/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一个变量的</a:t>
            </a:r>
            <a:r>
              <a:rPr lang="zh-CN" altLang="zh-CN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地址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称为该变量的“</a:t>
            </a:r>
            <a:r>
              <a:rPr lang="zh-CN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例如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，地址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2000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是变量ｉ的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如果有一个变量专门用来存放另一变量的地址（即指针），则它称为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指针变量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i_pointer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就是一个指针变量。指针变量就是地址变量，用来存放地址的变量，指針变量的值是地址（即指针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40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指針是什么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03932" y="1967161"/>
            <a:ext cx="8153400" cy="42780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altLang="zh-CN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和“</a:t>
            </a:r>
            <a:r>
              <a:rPr lang="zh-CN" altLang="zh-CN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指针变量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不同的</a:t>
            </a:r>
            <a:r>
              <a:rPr lang="zh-CN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概念</a:t>
            </a:r>
            <a:r>
              <a:rPr lang="zh-CN" altLang="en-US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可以说变量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的指针是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2000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，而不能说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的指针变量是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2000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指针是一个地址，而指针变量是存放地址的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变量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58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指针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2404343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77" y="1323"/>
              <a:ext cx="124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什么是指针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3339380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463" y="1882"/>
              <a:ext cx="10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指针变量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80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指针变量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552" y="1967162"/>
            <a:ext cx="8064896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：通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过指针变量访问整型变量。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解题思路：先定义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个整型变量，再定义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个指针变量，分别指向这两个整型变量，通过访问指针变量，可以找到它们所指向的变量，从而得到这些变量的值。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079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指针变量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79400" y="1641394"/>
            <a:ext cx="8407400" cy="516289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a=100,b=10; </a:t>
            </a:r>
            <a:endParaRPr lang="zh-CN" altLang="zh-CN" sz="28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*</a:t>
            </a:r>
            <a:r>
              <a:rPr lang="en-US" altLang="zh-CN" sz="2800" dirty="0" smtClean="0"/>
              <a:t>pointer_1, </a:t>
            </a:r>
            <a:r>
              <a:rPr lang="en-US" altLang="zh-CN" sz="2800" dirty="0" smtClean="0">
                <a:solidFill>
                  <a:srgbClr val="FF0000"/>
                </a:solidFill>
              </a:rPr>
              <a:t>*</a:t>
            </a:r>
            <a:r>
              <a:rPr lang="en-US" altLang="zh-CN" sz="2800" dirty="0" smtClean="0"/>
              <a:t>pointer_2; </a:t>
            </a:r>
            <a:endParaRPr lang="zh-CN" altLang="zh-CN" sz="28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B050"/>
                </a:solidFill>
              </a:rPr>
              <a:t>pointer_1</a:t>
            </a:r>
            <a:r>
              <a:rPr lang="en-US" altLang="zh-CN" sz="2800" dirty="0" smtClean="0"/>
              <a:t>=&amp;a; </a:t>
            </a:r>
            <a:endParaRPr lang="zh-CN" altLang="zh-CN" sz="28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B050"/>
                </a:solidFill>
              </a:rPr>
              <a:t>pointer_2</a:t>
            </a:r>
            <a:r>
              <a:rPr lang="en-US" altLang="zh-CN" sz="2800" dirty="0" smtClean="0"/>
              <a:t>=&amp;b;  </a:t>
            </a:r>
            <a:endParaRPr lang="zh-CN" altLang="zh-CN" sz="28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(“a=%</a:t>
            </a:r>
            <a:r>
              <a:rPr lang="en-US" altLang="zh-CN" sz="2800" dirty="0" err="1" smtClean="0"/>
              <a:t>d,b</a:t>
            </a:r>
            <a:r>
              <a:rPr lang="en-US" altLang="zh-CN" sz="2800" dirty="0" smtClean="0"/>
              <a:t>=%d\n”,</a:t>
            </a:r>
            <a:r>
              <a:rPr lang="en-US" altLang="zh-CN" sz="2800" dirty="0" err="1" smtClean="0"/>
              <a:t>a,b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(“*pointer_1=%d,*pointer_2=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     %d\n”,</a:t>
            </a:r>
            <a:r>
              <a:rPr lang="en-US" altLang="zh-CN" sz="2800" dirty="0" smtClean="0">
                <a:solidFill>
                  <a:srgbClr val="9D138D"/>
                </a:solidFill>
              </a:rPr>
              <a:t>*pointer_1</a:t>
            </a:r>
            <a:r>
              <a:rPr lang="en-US" altLang="zh-CN" sz="2800" dirty="0" smtClean="0"/>
              <a:t>,</a:t>
            </a:r>
            <a:r>
              <a:rPr lang="en-US" altLang="zh-CN" sz="2800" dirty="0" smtClean="0">
                <a:solidFill>
                  <a:srgbClr val="9D138D"/>
                </a:solidFill>
              </a:rPr>
              <a:t>*pointer_2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zh-CN" altLang="en-US" sz="2800" dirty="0" smtClean="0"/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4716015" y="1553115"/>
            <a:ext cx="3357563" cy="642937"/>
          </a:xfrm>
          <a:prstGeom prst="wedgeRoundRectCallout">
            <a:avLst>
              <a:gd name="adj1" fmla="val -60425"/>
              <a:gd name="adj2" fmla="val 11255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定义两个指针变量</a:t>
            </a:r>
          </a:p>
        </p:txBody>
      </p:sp>
      <p:sp>
        <p:nvSpPr>
          <p:cNvPr id="11" name="圆角矩形标注 10"/>
          <p:cNvSpPr>
            <a:spLocks noChangeArrowheads="1"/>
          </p:cNvSpPr>
          <p:nvPr/>
        </p:nvSpPr>
        <p:spPr bwMode="auto">
          <a:xfrm>
            <a:off x="4716016" y="2718042"/>
            <a:ext cx="3357563" cy="642938"/>
          </a:xfrm>
          <a:prstGeom prst="wedgeRoundRectCallout">
            <a:avLst>
              <a:gd name="adj1" fmla="val -107280"/>
              <a:gd name="adj2" fmla="val 5456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使</a:t>
            </a:r>
            <a:r>
              <a:rPr lang="en-US" altLang="zh-CN" sz="2800" b="1"/>
              <a:t>pointer_1</a:t>
            </a:r>
            <a:r>
              <a:rPr lang="zh-CN" altLang="en-US" sz="2800" b="1"/>
              <a:t>指向</a:t>
            </a:r>
            <a:r>
              <a:rPr lang="en-US" altLang="zh-CN" sz="2800" b="1"/>
              <a:t>a</a:t>
            </a:r>
            <a:endParaRPr lang="zh-CN" altLang="en-US" sz="2800" b="1"/>
          </a:p>
        </p:txBody>
      </p:sp>
      <p:sp>
        <p:nvSpPr>
          <p:cNvPr id="12" name="圆角矩形标注 11"/>
          <p:cNvSpPr>
            <a:spLocks noChangeArrowheads="1"/>
          </p:cNvSpPr>
          <p:nvPr/>
        </p:nvSpPr>
        <p:spPr bwMode="auto">
          <a:xfrm>
            <a:off x="4716014" y="3395842"/>
            <a:ext cx="3357563" cy="642937"/>
          </a:xfrm>
          <a:prstGeom prst="wedgeRoundRectCallout">
            <a:avLst>
              <a:gd name="adj1" fmla="val -109222"/>
              <a:gd name="adj2" fmla="val 6565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使</a:t>
            </a:r>
            <a:r>
              <a:rPr lang="en-US" altLang="zh-CN" sz="2800" b="1"/>
              <a:t>pointer_2</a:t>
            </a:r>
            <a:r>
              <a:rPr lang="zh-CN" altLang="en-US" sz="2800" b="1"/>
              <a:t>指向</a:t>
            </a:r>
            <a:r>
              <a:rPr lang="en-US" altLang="zh-CN" sz="2800" b="1"/>
              <a:t>b</a:t>
            </a:r>
            <a:endParaRPr lang="zh-CN" altLang="en-US" sz="2800" b="1"/>
          </a:p>
        </p:txBody>
      </p:sp>
      <p:sp>
        <p:nvSpPr>
          <p:cNvPr id="14" name="圆角矩形标注 13"/>
          <p:cNvSpPr>
            <a:spLocks noChangeArrowheads="1"/>
          </p:cNvSpPr>
          <p:nvPr/>
        </p:nvSpPr>
        <p:spPr bwMode="auto">
          <a:xfrm>
            <a:off x="4776341" y="4177595"/>
            <a:ext cx="4143375" cy="642938"/>
          </a:xfrm>
          <a:prstGeom prst="wedgeRoundRectCallout">
            <a:avLst>
              <a:gd name="adj1" fmla="val -53797"/>
              <a:gd name="adj2" fmla="val 7364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FF0000"/>
                </a:solidFill>
              </a:rPr>
              <a:t>直接</a:t>
            </a:r>
            <a:r>
              <a:rPr lang="zh-CN" altLang="zh-CN" sz="2800" b="1" dirty="0"/>
              <a:t>输出变量</a:t>
            </a:r>
            <a:r>
              <a:rPr lang="en-US" altLang="zh-CN" sz="2800" b="1" dirty="0"/>
              <a:t>a</a:t>
            </a:r>
            <a:r>
              <a:rPr lang="zh-CN" altLang="zh-CN" sz="2800" b="1" dirty="0"/>
              <a:t>和</a:t>
            </a:r>
            <a:r>
              <a:rPr lang="en-US" altLang="zh-CN" sz="2800" b="1" dirty="0"/>
              <a:t>b</a:t>
            </a:r>
            <a:r>
              <a:rPr lang="zh-CN" altLang="zh-CN" sz="2800" b="1" dirty="0"/>
              <a:t>的值</a:t>
            </a:r>
            <a:endParaRPr lang="zh-CN" altLang="en-US" sz="2800" b="1" dirty="0"/>
          </a:p>
        </p:txBody>
      </p:sp>
      <p:sp>
        <p:nvSpPr>
          <p:cNvPr id="15" name="圆角矩形标注 14"/>
          <p:cNvSpPr>
            <a:spLocks noChangeArrowheads="1"/>
          </p:cNvSpPr>
          <p:nvPr/>
        </p:nvSpPr>
        <p:spPr bwMode="auto">
          <a:xfrm>
            <a:off x="4776340" y="5037236"/>
            <a:ext cx="4143375" cy="642937"/>
          </a:xfrm>
          <a:prstGeom prst="wedgeRoundRectCallout">
            <a:avLst>
              <a:gd name="adj1" fmla="val -51229"/>
              <a:gd name="adj2" fmla="val 92948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0000"/>
                </a:solidFill>
              </a:rPr>
              <a:t>间接</a:t>
            </a:r>
            <a:r>
              <a:rPr lang="zh-CN" altLang="zh-CN" sz="2800" b="1"/>
              <a:t>输出变量</a:t>
            </a:r>
            <a:r>
              <a:rPr lang="en-US" altLang="zh-CN" sz="2800" b="1"/>
              <a:t>a</a:t>
            </a:r>
            <a:r>
              <a:rPr lang="zh-CN" altLang="zh-CN" sz="2800" b="1"/>
              <a:t>和</a:t>
            </a:r>
            <a:r>
              <a:rPr lang="en-US" altLang="zh-CN" sz="2800" b="1"/>
              <a:t>b</a:t>
            </a:r>
            <a:r>
              <a:rPr lang="zh-CN" altLang="zh-CN" sz="2800" b="1"/>
              <a:t>的值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3617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指针变量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79400" y="1641394"/>
            <a:ext cx="8407400" cy="516289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a=100,b=10; </a:t>
            </a:r>
            <a:endParaRPr lang="zh-CN" altLang="zh-CN" sz="28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*</a:t>
            </a:r>
            <a:r>
              <a:rPr lang="en-US" altLang="zh-CN" sz="2800" dirty="0" smtClean="0"/>
              <a:t>pointer_1, </a:t>
            </a:r>
            <a:r>
              <a:rPr lang="en-US" altLang="zh-CN" sz="2800" dirty="0" smtClean="0">
                <a:solidFill>
                  <a:srgbClr val="FF0000"/>
                </a:solidFill>
              </a:rPr>
              <a:t>*</a:t>
            </a:r>
            <a:r>
              <a:rPr lang="en-US" altLang="zh-CN" sz="2800" dirty="0" smtClean="0"/>
              <a:t>pointer_2; </a:t>
            </a:r>
            <a:endParaRPr lang="zh-CN" altLang="zh-CN" sz="28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B050"/>
                </a:solidFill>
              </a:rPr>
              <a:t>pointer_1</a:t>
            </a:r>
            <a:r>
              <a:rPr lang="en-US" altLang="zh-CN" sz="2800" dirty="0" smtClean="0"/>
              <a:t>=&amp;a; </a:t>
            </a:r>
            <a:endParaRPr lang="zh-CN" altLang="zh-CN" sz="28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B050"/>
                </a:solidFill>
              </a:rPr>
              <a:t>pointer_2</a:t>
            </a:r>
            <a:r>
              <a:rPr lang="en-US" altLang="zh-CN" sz="2800" dirty="0" smtClean="0"/>
              <a:t>=&amp;b;  </a:t>
            </a:r>
            <a:endParaRPr lang="zh-CN" altLang="zh-CN" sz="28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(“a=%</a:t>
            </a:r>
            <a:r>
              <a:rPr lang="en-US" altLang="zh-CN" sz="2800" dirty="0" err="1" smtClean="0"/>
              <a:t>d,b</a:t>
            </a:r>
            <a:r>
              <a:rPr lang="en-US" altLang="zh-CN" sz="2800" dirty="0" smtClean="0"/>
              <a:t>=%d\n”,</a:t>
            </a:r>
            <a:r>
              <a:rPr lang="en-US" altLang="zh-CN" sz="2800" dirty="0" err="1" smtClean="0"/>
              <a:t>a,b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(“*pointer_1=%d,*pointer_2=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     %d\n”,</a:t>
            </a:r>
            <a:r>
              <a:rPr lang="en-US" altLang="zh-CN" sz="2800" dirty="0" smtClean="0">
                <a:solidFill>
                  <a:srgbClr val="9D138D"/>
                </a:solidFill>
              </a:rPr>
              <a:t>*pointer_1</a:t>
            </a:r>
            <a:r>
              <a:rPr lang="en-US" altLang="zh-CN" sz="2800" dirty="0" smtClean="0"/>
              <a:t>,</a:t>
            </a:r>
            <a:r>
              <a:rPr lang="en-US" altLang="zh-CN" sz="2800" dirty="0" smtClean="0">
                <a:solidFill>
                  <a:srgbClr val="9D138D"/>
                </a:solidFill>
              </a:rPr>
              <a:t>*pointer_2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zh-CN" altLang="en-US" sz="2800" dirty="0" smtClean="0"/>
          </a:p>
        </p:txBody>
      </p:sp>
      <p:sp>
        <p:nvSpPr>
          <p:cNvPr id="16" name="圆角矩形标注 15"/>
          <p:cNvSpPr>
            <a:spLocks noChangeArrowheads="1"/>
          </p:cNvSpPr>
          <p:nvPr/>
        </p:nvSpPr>
        <p:spPr bwMode="auto">
          <a:xfrm>
            <a:off x="4761744" y="1340768"/>
            <a:ext cx="4032250" cy="1143000"/>
          </a:xfrm>
          <a:prstGeom prst="wedgeRoundRectCallout">
            <a:avLst>
              <a:gd name="adj1" fmla="val -57823"/>
              <a:gd name="adj2" fmla="val 7204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此处</a:t>
            </a:r>
            <a:r>
              <a:rPr lang="en-US" altLang="zh-CN" sz="3200" b="1">
                <a:solidFill>
                  <a:srgbClr val="FF0000"/>
                </a:solidFill>
              </a:rPr>
              <a:t>*</a:t>
            </a:r>
            <a:r>
              <a:rPr lang="zh-CN" altLang="en-US" sz="2800" b="1"/>
              <a:t>与</a:t>
            </a:r>
            <a:r>
              <a:rPr lang="zh-CN" altLang="en-US" sz="2800" b="1">
                <a:solidFill>
                  <a:srgbClr val="FF0000"/>
                </a:solidFill>
              </a:rPr>
              <a:t>类型名</a:t>
            </a:r>
            <a:r>
              <a:rPr lang="zh-CN" altLang="en-US" sz="2800" b="1"/>
              <a:t>在一起。此时共同定义指针变量</a:t>
            </a:r>
          </a:p>
        </p:txBody>
      </p:sp>
      <p:sp>
        <p:nvSpPr>
          <p:cNvPr id="17" name="椭圆 16"/>
          <p:cNvSpPr>
            <a:spLocks noChangeArrowheads="1"/>
          </p:cNvSpPr>
          <p:nvPr/>
        </p:nvSpPr>
        <p:spPr bwMode="auto">
          <a:xfrm>
            <a:off x="755576" y="2483768"/>
            <a:ext cx="1800200" cy="5715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椭圆 17"/>
          <p:cNvSpPr>
            <a:spLocks noChangeArrowheads="1"/>
          </p:cNvSpPr>
          <p:nvPr/>
        </p:nvSpPr>
        <p:spPr bwMode="auto">
          <a:xfrm>
            <a:off x="2612231" y="2506433"/>
            <a:ext cx="1815753" cy="5715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椭圆 18"/>
          <p:cNvSpPr>
            <a:spLocks noChangeArrowheads="1"/>
          </p:cNvSpPr>
          <p:nvPr/>
        </p:nvSpPr>
        <p:spPr bwMode="auto">
          <a:xfrm>
            <a:off x="1298488" y="5373216"/>
            <a:ext cx="2409416" cy="5715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椭圆 19"/>
          <p:cNvSpPr>
            <a:spLocks noChangeArrowheads="1"/>
          </p:cNvSpPr>
          <p:nvPr/>
        </p:nvSpPr>
        <p:spPr bwMode="auto">
          <a:xfrm>
            <a:off x="3800078" y="5373216"/>
            <a:ext cx="1996058" cy="571500"/>
          </a:xfrm>
          <a:prstGeom prst="ellips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圆角矩形标注 20"/>
          <p:cNvSpPr>
            <a:spLocks noChangeArrowheads="1"/>
          </p:cNvSpPr>
          <p:nvPr/>
        </p:nvSpPr>
        <p:spPr bwMode="auto">
          <a:xfrm>
            <a:off x="3328988" y="3500917"/>
            <a:ext cx="5357812" cy="1143000"/>
          </a:xfrm>
          <a:prstGeom prst="wedgeRoundRectCallout">
            <a:avLst>
              <a:gd name="adj1" fmla="val -52346"/>
              <a:gd name="adj2" fmla="val 117197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此处</a:t>
            </a:r>
            <a:r>
              <a:rPr lang="en-US" altLang="zh-CN" sz="2800" b="1"/>
              <a:t>*</a:t>
            </a:r>
            <a:r>
              <a:rPr lang="zh-CN" altLang="en-US" sz="2800" b="1"/>
              <a:t>与指针变量一起使用。此时</a:t>
            </a:r>
            <a:r>
              <a:rPr lang="zh-CN" altLang="zh-CN" sz="2800" b="1"/>
              <a:t>代表指针变量所指向的变量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381380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怎样定义指针变量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7240" y="1967162"/>
            <a:ext cx="8001000" cy="475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定义指针变量的一般形式为：</a:t>
            </a: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zh-CN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类型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 </a:t>
            </a:r>
            <a:r>
              <a:rPr lang="zh-CN" altLang="zh-CN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指针变量名</a:t>
            </a:r>
            <a:r>
              <a:rPr lang="en-US" altLang="zh-CN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如：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*pointer_1, *pointer_2;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指针变量指定的“</a:t>
            </a:r>
            <a:r>
              <a:rPr lang="zh-CN" altLang="zh-CN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基类型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基类型指定指针变量可指向的变量类型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pointer_1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可以指向整型变量，但不能指向浮点型变量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1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指针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2404343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377" y="1323"/>
              <a:ext cx="1247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什么是指针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3339380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463" y="1882"/>
              <a:ext cx="10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指针变量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04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怎样定义指针变量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42938" y="1714500"/>
            <a:ext cx="8001000" cy="307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下面都是合法的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和初始化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float  *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pointer_3;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char  *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pointer_4;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*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pointer_1=&amp;a,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pointer_2=&amp;b;</a:t>
            </a:r>
            <a:endParaRPr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328788" y="5252567"/>
            <a:ext cx="592931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*pointer_1</a:t>
            </a:r>
            <a:r>
              <a:rPr lang="zh-CN" altLang="zh-CN" sz="3200" b="1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3200" b="1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&amp;a;     </a:t>
            </a:r>
            <a:r>
              <a:rPr lang="zh-CN" altLang="en-US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错误</a:t>
            </a:r>
            <a:endParaRPr lang="en-US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257350" y="5324005"/>
            <a:ext cx="5929313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pointer_3</a:t>
            </a:r>
            <a:r>
              <a:rPr lang="zh-CN" altLang="zh-CN" sz="3200" b="1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3200" b="1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&amp;a;     </a:t>
            </a:r>
            <a:r>
              <a:rPr lang="zh-CN" altLang="en-US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错误</a:t>
            </a:r>
            <a:endParaRPr lang="en-US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328788" y="5252567"/>
            <a:ext cx="592931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pointer_1</a:t>
            </a:r>
            <a:r>
              <a:rPr lang="zh-CN" altLang="zh-CN" sz="3200" b="1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3200" b="1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&amp;a;     </a:t>
            </a:r>
            <a:r>
              <a:rPr lang="zh-CN" altLang="en-US" sz="3200" b="1" kern="0" dirty="0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正确</a:t>
            </a:r>
            <a:endParaRPr lang="en-US" altLang="zh-CN" sz="3200" b="1" kern="0" dirty="0">
              <a:solidFill>
                <a:srgbClr val="9D138D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971600" y="5252567"/>
            <a:ext cx="5929313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pointer_3</a:t>
            </a:r>
            <a:r>
              <a:rPr lang="zh-CN" altLang="zh-CN" sz="3200" b="1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3200" b="1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2000;     </a:t>
            </a:r>
            <a:r>
              <a:rPr lang="zh-CN" altLang="en-US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错误</a:t>
            </a:r>
            <a:endParaRPr lang="en-US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1905" y="464256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后续语句</a:t>
            </a:r>
            <a:endParaRPr lang="en-US" altLang="zh-CN" sz="32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53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怎样引用指针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变量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57188" y="1714500"/>
            <a:ext cx="8286750" cy="450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在引用指针变量时，可能有三种情况：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给指针变量赋值。如：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p=&amp;a;</a:t>
            </a:r>
          </a:p>
          <a:p>
            <a:pPr lvl="1"/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引用指针变量指向的变量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p=&amp;a;  *p=1;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则执行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printf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(“%d”,*p);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将输出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  <a:p>
            <a:pPr lvl="1"/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引用指针变量的值。如：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printf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(“%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o”,p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6506053" y="2289701"/>
            <a:ext cx="2214562" cy="642937"/>
          </a:xfrm>
          <a:prstGeom prst="wedgeRoundRectCallout">
            <a:avLst>
              <a:gd name="adj1" fmla="val -82471"/>
              <a:gd name="adj2" fmla="val -180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</a:t>
            </a:r>
            <a:r>
              <a:rPr lang="en-US" altLang="zh-CN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指向</a:t>
            </a:r>
            <a:r>
              <a:rPr lang="en-US" altLang="zh-CN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sz="2800" b="1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圆角矩形标注 10"/>
          <p:cNvSpPr>
            <a:spLocks noChangeArrowheads="1"/>
          </p:cNvSpPr>
          <p:nvPr/>
        </p:nvSpPr>
        <p:spPr bwMode="auto">
          <a:xfrm>
            <a:off x="3743041" y="2981834"/>
            <a:ext cx="2214563" cy="642938"/>
          </a:xfrm>
          <a:prstGeom prst="wedgeRoundRectCallout">
            <a:avLst>
              <a:gd name="adj1" fmla="val -77049"/>
              <a:gd name="adj2" fmla="val 4704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*p</a:t>
            </a:r>
            <a:r>
              <a:rPr lang="zh-CN" altLang="en-US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相当于</a:t>
            </a:r>
            <a:r>
              <a:rPr lang="en-US" altLang="zh-CN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zh-CN" altLang="en-US" sz="2800" b="1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圆角矩形标注 11"/>
          <p:cNvSpPr>
            <a:spLocks noChangeArrowheads="1"/>
          </p:cNvSpPr>
          <p:nvPr/>
        </p:nvSpPr>
        <p:spPr bwMode="auto">
          <a:xfrm>
            <a:off x="4850323" y="5087144"/>
            <a:ext cx="2286000" cy="1143000"/>
          </a:xfrm>
          <a:prstGeom prst="wedgeRoundRectCallout">
            <a:avLst>
              <a:gd name="adj1" fmla="val 59644"/>
              <a:gd name="adj2" fmla="val -6794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</a:t>
            </a:r>
            <a:r>
              <a:rPr lang="zh-CN" altLang="en-US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八</a:t>
            </a:r>
            <a:r>
              <a:rPr lang="zh-CN" altLang="zh-CN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进制输出</a:t>
            </a:r>
            <a:r>
              <a:rPr lang="en-US" altLang="zh-CN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的地址</a:t>
            </a:r>
            <a:endParaRPr lang="zh-CN" altLang="en-US" sz="2800" b="1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11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怎样引用指针变量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39552" y="1982787"/>
            <a:ext cx="8286750" cy="450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要熟练掌握两个有关的运算符：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(1)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＆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取地址运算符。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&amp;a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是变量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的地址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(2) * 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指针运算符（“间接访问”运算符）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如果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 p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指向变量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a，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则*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就代表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a。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k=*p;       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的值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赋给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k)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*p=1;       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把1赋给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a)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380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怎样引用指针变量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83425" y="1981335"/>
            <a:ext cx="8153400" cy="4495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两个整数，按先大后小的顺序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输出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这两个整数值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解题思路：用指针方法来处理这个问题。不交换整型变量的值，而是交换两个指针变量的值。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441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怎样引用指针变量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pPr/>
              <a:t>24</a:t>
            </a:fld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15713" y="1702474"/>
            <a:ext cx="8153400" cy="4799497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*p1,*p2,*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p,a,b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(“integer numbers:");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scanf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(“%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d,%d”,&amp;a,&amp;b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 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p1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=&amp;a;    p2=&amp;b;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if(a&lt;b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p=p1; p1=p2; p2=p; }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(“a=%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d,b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=%d\n”,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(“%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d,%d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\n”,*p1,*p2);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7860780" y="1937302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>
            <a:off x="467700" y="2276872"/>
            <a:ext cx="2736148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7860780" y="3080302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6432030" y="1937302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432030" y="3080302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5003280" y="2580239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1"/>
          <p:cNvSpPr txBox="1">
            <a:spLocks noChangeArrowheads="1"/>
          </p:cNvSpPr>
          <p:nvPr/>
        </p:nvSpPr>
        <p:spPr bwMode="auto">
          <a:xfrm>
            <a:off x="8044930" y="1427714"/>
            <a:ext cx="5000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8024293" y="3710539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3"/>
          <p:cNvSpPr txBox="1">
            <a:spLocks noChangeArrowheads="1"/>
          </p:cNvSpPr>
          <p:nvPr/>
        </p:nvSpPr>
        <p:spPr bwMode="auto">
          <a:xfrm>
            <a:off x="6500293" y="1353102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p1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TextBox 14"/>
          <p:cNvSpPr txBox="1">
            <a:spLocks noChangeArrowheads="1"/>
          </p:cNvSpPr>
          <p:nvPr/>
        </p:nvSpPr>
        <p:spPr bwMode="auto">
          <a:xfrm>
            <a:off x="6503468" y="3710539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p2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5003280" y="2008739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/>
          <p:cNvCxnSpPr>
            <a:cxnSpLocks noChangeShapeType="1"/>
          </p:cNvCxnSpPr>
          <p:nvPr/>
        </p:nvCxnSpPr>
        <p:spPr bwMode="auto">
          <a:xfrm>
            <a:off x="500063" y="3491911"/>
            <a:ext cx="342386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19"/>
          <p:cNvSpPr txBox="1">
            <a:spLocks noChangeArrowheads="1"/>
          </p:cNvSpPr>
          <p:nvPr/>
        </p:nvSpPr>
        <p:spPr bwMode="auto">
          <a:xfrm>
            <a:off x="8003655" y="2008739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0"/>
          <p:cNvSpPr txBox="1">
            <a:spLocks noChangeArrowheads="1"/>
          </p:cNvSpPr>
          <p:nvPr/>
        </p:nvSpPr>
        <p:spPr bwMode="auto">
          <a:xfrm>
            <a:off x="8003655" y="3151739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连接符 25"/>
          <p:cNvCxnSpPr>
            <a:cxnSpLocks noChangeShapeType="1"/>
          </p:cNvCxnSpPr>
          <p:nvPr/>
        </p:nvCxnSpPr>
        <p:spPr bwMode="auto">
          <a:xfrm>
            <a:off x="500063" y="4057061"/>
            <a:ext cx="2534617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3"/>
          <p:cNvSpPr txBox="1">
            <a:spLocks noChangeArrowheads="1"/>
          </p:cNvSpPr>
          <p:nvPr/>
        </p:nvSpPr>
        <p:spPr bwMode="auto">
          <a:xfrm>
            <a:off x="6416155" y="1983339"/>
            <a:ext cx="7858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&amp;a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>
            <a:cxnSpLocks noChangeShapeType="1"/>
            <a:endCxn id="11" idx="1"/>
          </p:cNvCxnSpPr>
          <p:nvPr/>
        </p:nvCxnSpPr>
        <p:spPr bwMode="auto">
          <a:xfrm>
            <a:off x="7146405" y="2294489"/>
            <a:ext cx="714375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9"/>
          <p:cNvSpPr txBox="1">
            <a:spLocks noChangeArrowheads="1"/>
          </p:cNvSpPr>
          <p:nvPr/>
        </p:nvSpPr>
        <p:spPr bwMode="auto">
          <a:xfrm>
            <a:off x="6432030" y="3151739"/>
            <a:ext cx="785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&amp;b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cxnSpLocks noChangeShapeType="1"/>
          </p:cNvCxnSpPr>
          <p:nvPr/>
        </p:nvCxnSpPr>
        <p:spPr bwMode="auto">
          <a:xfrm>
            <a:off x="7146405" y="3437489"/>
            <a:ext cx="714375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连接符 30"/>
          <p:cNvCxnSpPr>
            <a:cxnSpLocks noChangeShapeType="1"/>
          </p:cNvCxnSpPr>
          <p:nvPr/>
        </p:nvCxnSpPr>
        <p:spPr bwMode="auto">
          <a:xfrm>
            <a:off x="500063" y="4653136"/>
            <a:ext cx="975593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3"/>
          <p:cNvSpPr txBox="1">
            <a:spLocks noChangeArrowheads="1"/>
          </p:cNvSpPr>
          <p:nvPr/>
        </p:nvSpPr>
        <p:spPr bwMode="auto">
          <a:xfrm>
            <a:off x="1496294" y="4104460"/>
            <a:ext cx="1214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成立</a:t>
            </a:r>
          </a:p>
        </p:txBody>
      </p:sp>
      <p:cxnSp>
        <p:nvCxnSpPr>
          <p:cNvPr id="33" name="直接连接符 32"/>
          <p:cNvCxnSpPr>
            <a:cxnSpLocks noChangeShapeType="1"/>
          </p:cNvCxnSpPr>
          <p:nvPr/>
        </p:nvCxnSpPr>
        <p:spPr bwMode="auto">
          <a:xfrm>
            <a:off x="576582" y="5301208"/>
            <a:ext cx="3347346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951714"/>
            <a:ext cx="9286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81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4" grpId="0"/>
      <p:bldP spid="25" grpId="0"/>
      <p:bldP spid="27" grpId="0"/>
      <p:bldP spid="29" grpId="0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怎样引用指针变量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pPr/>
              <a:t>25</a:t>
            </a:fld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15713" y="1702474"/>
            <a:ext cx="8153400" cy="4799497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*p1,*p2,*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p,a,b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(“integer numbers:");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scanf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(“%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d,%d”,&amp;a,&amp;b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 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p1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=&amp;a;    p2=&amp;b;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if(a&lt;b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p=p1; p1=p2; p2=p; }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(“a=%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d,b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=%d\n”,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(“%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d,%d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\n”,*p1,*p2);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/>
          <p:cNvCxnSpPr>
            <a:cxnSpLocks noChangeShapeType="1"/>
          </p:cNvCxnSpPr>
          <p:nvPr/>
        </p:nvCxnSpPr>
        <p:spPr bwMode="auto">
          <a:xfrm>
            <a:off x="755576" y="5229200"/>
            <a:ext cx="853257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连接符 35"/>
          <p:cNvCxnSpPr>
            <a:cxnSpLocks noChangeShapeType="1"/>
          </p:cNvCxnSpPr>
          <p:nvPr/>
        </p:nvCxnSpPr>
        <p:spPr bwMode="auto">
          <a:xfrm flipV="1">
            <a:off x="1763688" y="5229200"/>
            <a:ext cx="864096" cy="3754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直接连接符 36"/>
          <p:cNvCxnSpPr>
            <a:cxnSpLocks noChangeShapeType="1"/>
          </p:cNvCxnSpPr>
          <p:nvPr/>
        </p:nvCxnSpPr>
        <p:spPr bwMode="auto">
          <a:xfrm>
            <a:off x="2741215" y="5229200"/>
            <a:ext cx="966689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矩形 4"/>
          <p:cNvSpPr>
            <a:spLocks noChangeArrowheads="1"/>
          </p:cNvSpPr>
          <p:nvPr/>
        </p:nvSpPr>
        <p:spPr bwMode="auto">
          <a:xfrm>
            <a:off x="7818065" y="1924968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矩形 7"/>
          <p:cNvSpPr>
            <a:spLocks noChangeArrowheads="1"/>
          </p:cNvSpPr>
          <p:nvPr/>
        </p:nvSpPr>
        <p:spPr bwMode="auto">
          <a:xfrm>
            <a:off x="7818065" y="3067968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矩形 8"/>
          <p:cNvSpPr>
            <a:spLocks noChangeArrowheads="1"/>
          </p:cNvSpPr>
          <p:nvPr/>
        </p:nvSpPr>
        <p:spPr bwMode="auto">
          <a:xfrm>
            <a:off x="6389315" y="1924968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" name="矩形 9"/>
          <p:cNvSpPr>
            <a:spLocks noChangeArrowheads="1"/>
          </p:cNvSpPr>
          <p:nvPr/>
        </p:nvSpPr>
        <p:spPr bwMode="auto">
          <a:xfrm>
            <a:off x="6389315" y="3067968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" name="矩形 10"/>
          <p:cNvSpPr>
            <a:spLocks noChangeArrowheads="1"/>
          </p:cNvSpPr>
          <p:nvPr/>
        </p:nvSpPr>
        <p:spPr bwMode="auto">
          <a:xfrm>
            <a:off x="4960565" y="2567905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TextBox 11"/>
          <p:cNvSpPr txBox="1">
            <a:spLocks noChangeArrowheads="1"/>
          </p:cNvSpPr>
          <p:nvPr/>
        </p:nvSpPr>
        <p:spPr bwMode="auto">
          <a:xfrm>
            <a:off x="8002215" y="1415380"/>
            <a:ext cx="5000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a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44" name="TextBox 12"/>
          <p:cNvSpPr txBox="1">
            <a:spLocks noChangeArrowheads="1"/>
          </p:cNvSpPr>
          <p:nvPr/>
        </p:nvSpPr>
        <p:spPr bwMode="auto">
          <a:xfrm>
            <a:off x="7981578" y="3698205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b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45" name="TextBox 13"/>
          <p:cNvSpPr txBox="1">
            <a:spLocks noChangeArrowheads="1"/>
          </p:cNvSpPr>
          <p:nvPr/>
        </p:nvSpPr>
        <p:spPr bwMode="auto">
          <a:xfrm>
            <a:off x="6457578" y="1340768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p1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46" name="TextBox 14"/>
          <p:cNvSpPr txBox="1">
            <a:spLocks noChangeArrowheads="1"/>
          </p:cNvSpPr>
          <p:nvPr/>
        </p:nvSpPr>
        <p:spPr bwMode="auto">
          <a:xfrm>
            <a:off x="6460753" y="3698205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p2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47" name="TextBox 15"/>
          <p:cNvSpPr txBox="1">
            <a:spLocks noChangeArrowheads="1"/>
          </p:cNvSpPr>
          <p:nvPr/>
        </p:nvSpPr>
        <p:spPr bwMode="auto">
          <a:xfrm>
            <a:off x="4960565" y="1996405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FF0000"/>
                </a:solidFill>
              </a:rPr>
              <a:t>p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48" name="TextBox 19"/>
          <p:cNvSpPr txBox="1">
            <a:spLocks noChangeArrowheads="1"/>
          </p:cNvSpPr>
          <p:nvPr/>
        </p:nvSpPr>
        <p:spPr bwMode="auto">
          <a:xfrm>
            <a:off x="7960940" y="1996405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5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49" name="TextBox 20"/>
          <p:cNvSpPr txBox="1">
            <a:spLocks noChangeArrowheads="1"/>
          </p:cNvSpPr>
          <p:nvPr/>
        </p:nvSpPr>
        <p:spPr bwMode="auto">
          <a:xfrm>
            <a:off x="7960940" y="3139405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9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50" name="TextBox 23"/>
          <p:cNvSpPr txBox="1">
            <a:spLocks noChangeArrowheads="1"/>
          </p:cNvSpPr>
          <p:nvPr/>
        </p:nvSpPr>
        <p:spPr bwMode="auto">
          <a:xfrm>
            <a:off x="6373440" y="1971005"/>
            <a:ext cx="7858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CC"/>
                </a:solidFill>
              </a:rPr>
              <a:t>&amp;a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51" name="直接箭头连接符 50"/>
          <p:cNvCxnSpPr>
            <a:cxnSpLocks noChangeShapeType="1"/>
            <a:endCxn id="39" idx="1"/>
          </p:cNvCxnSpPr>
          <p:nvPr/>
        </p:nvCxnSpPr>
        <p:spPr bwMode="auto">
          <a:xfrm rot="16200000" flipH="1">
            <a:off x="6889378" y="2496467"/>
            <a:ext cx="1143000" cy="7143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29"/>
          <p:cNvSpPr txBox="1">
            <a:spLocks noChangeArrowheads="1"/>
          </p:cNvSpPr>
          <p:nvPr/>
        </p:nvSpPr>
        <p:spPr bwMode="auto">
          <a:xfrm>
            <a:off x="6389315" y="3139405"/>
            <a:ext cx="785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CC"/>
                </a:solidFill>
              </a:rPr>
              <a:t>&amp;b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53" name="直接箭头连接符 52"/>
          <p:cNvCxnSpPr>
            <a:cxnSpLocks noChangeShapeType="1"/>
            <a:endCxn id="38" idx="1"/>
          </p:cNvCxnSpPr>
          <p:nvPr/>
        </p:nvCxnSpPr>
        <p:spPr bwMode="auto">
          <a:xfrm rot="5400000" flipH="1" flipV="1">
            <a:off x="6889378" y="2496467"/>
            <a:ext cx="1143000" cy="7143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接连接符 53"/>
          <p:cNvCxnSpPr>
            <a:cxnSpLocks noChangeShapeType="1"/>
            <a:stCxn id="42" idx="3"/>
          </p:cNvCxnSpPr>
          <p:nvPr/>
        </p:nvCxnSpPr>
        <p:spPr bwMode="auto">
          <a:xfrm>
            <a:off x="5674940" y="2925093"/>
            <a:ext cx="242887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直接箭头连接符 54"/>
          <p:cNvCxnSpPr>
            <a:cxnSpLocks noChangeShapeType="1"/>
          </p:cNvCxnSpPr>
          <p:nvPr/>
        </p:nvCxnSpPr>
        <p:spPr bwMode="auto">
          <a:xfrm rot="5400000" flipH="1" flipV="1">
            <a:off x="7961734" y="2781424"/>
            <a:ext cx="28575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直接箭头连接符 45"/>
          <p:cNvCxnSpPr>
            <a:cxnSpLocks noChangeShapeType="1"/>
          </p:cNvCxnSpPr>
          <p:nvPr/>
        </p:nvCxnSpPr>
        <p:spPr bwMode="auto">
          <a:xfrm>
            <a:off x="7103690" y="2282155"/>
            <a:ext cx="714375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直接箭头连接符 46"/>
          <p:cNvCxnSpPr>
            <a:cxnSpLocks noChangeShapeType="1"/>
          </p:cNvCxnSpPr>
          <p:nvPr/>
        </p:nvCxnSpPr>
        <p:spPr bwMode="auto">
          <a:xfrm>
            <a:off x="7103690" y="3425155"/>
            <a:ext cx="714375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47"/>
          <p:cNvSpPr txBox="1">
            <a:spLocks noChangeArrowheads="1"/>
          </p:cNvSpPr>
          <p:nvPr/>
        </p:nvSpPr>
        <p:spPr bwMode="auto">
          <a:xfrm>
            <a:off x="6435353" y="2042443"/>
            <a:ext cx="642937" cy="492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9D138D"/>
                </a:solidFill>
              </a:rPr>
              <a:t>&amp;b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grpSp>
        <p:nvGrpSpPr>
          <p:cNvPr id="59" name="组合 54"/>
          <p:cNvGrpSpPr>
            <a:grpSpLocks/>
          </p:cNvGrpSpPr>
          <p:nvPr/>
        </p:nvGrpSpPr>
        <p:grpSpPr bwMode="auto">
          <a:xfrm rot="761472">
            <a:off x="7281490" y="2123405"/>
            <a:ext cx="357188" cy="357188"/>
            <a:chOff x="7286644" y="3714752"/>
            <a:chExt cx="357190" cy="357190"/>
          </a:xfrm>
        </p:grpSpPr>
        <p:cxnSp>
          <p:nvCxnSpPr>
            <p:cNvPr id="60" name="直接连接符 49"/>
            <p:cNvCxnSpPr>
              <a:cxnSpLocks noChangeShapeType="1"/>
            </p:cNvCxnSpPr>
            <p:nvPr/>
          </p:nvCxnSpPr>
          <p:spPr bwMode="auto">
            <a:xfrm>
              <a:off x="7286644" y="3786190"/>
              <a:ext cx="357190" cy="214314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直接连接符 52"/>
            <p:cNvCxnSpPr>
              <a:cxnSpLocks noChangeShapeType="1"/>
            </p:cNvCxnSpPr>
            <p:nvPr/>
          </p:nvCxnSpPr>
          <p:spPr bwMode="auto">
            <a:xfrm rot="5400000">
              <a:off x="7286644" y="3786190"/>
              <a:ext cx="357190" cy="214314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2" name="TextBox 55"/>
          <p:cNvSpPr txBox="1">
            <a:spLocks noChangeArrowheads="1"/>
          </p:cNvSpPr>
          <p:nvPr/>
        </p:nvSpPr>
        <p:spPr bwMode="auto">
          <a:xfrm>
            <a:off x="6435353" y="3185443"/>
            <a:ext cx="642937" cy="492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9D138D"/>
                </a:solidFill>
              </a:rPr>
              <a:t>&amp;a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grpSp>
        <p:nvGrpSpPr>
          <p:cNvPr id="63" name="组合 56"/>
          <p:cNvGrpSpPr>
            <a:grpSpLocks/>
          </p:cNvGrpSpPr>
          <p:nvPr/>
        </p:nvGrpSpPr>
        <p:grpSpPr bwMode="auto">
          <a:xfrm rot="761472">
            <a:off x="7281490" y="3245768"/>
            <a:ext cx="357188" cy="357187"/>
            <a:chOff x="7286644" y="3714752"/>
            <a:chExt cx="357190" cy="357190"/>
          </a:xfrm>
        </p:grpSpPr>
        <p:cxnSp>
          <p:nvCxnSpPr>
            <p:cNvPr id="64" name="直接连接符 57"/>
            <p:cNvCxnSpPr>
              <a:cxnSpLocks noChangeShapeType="1"/>
            </p:cNvCxnSpPr>
            <p:nvPr/>
          </p:nvCxnSpPr>
          <p:spPr bwMode="auto">
            <a:xfrm>
              <a:off x="7286644" y="3786190"/>
              <a:ext cx="357190" cy="214314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直接连接符 58"/>
            <p:cNvCxnSpPr>
              <a:cxnSpLocks noChangeShapeType="1"/>
            </p:cNvCxnSpPr>
            <p:nvPr/>
          </p:nvCxnSpPr>
          <p:spPr bwMode="auto">
            <a:xfrm rot="5400000">
              <a:off x="7286644" y="3786190"/>
              <a:ext cx="357190" cy="214314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0990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怎样引用指针变量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pPr/>
              <a:t>26</a:t>
            </a:fld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15713" y="1702474"/>
            <a:ext cx="8153400" cy="4799497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*p1,*p2,*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p,a,b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(“integer numbers:");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scanf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(“%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d,%d”,&amp;a,&amp;b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 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p1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=&amp;a;    p2=&amp;b;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if(a&lt;b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p=p1; p1=p2; p2=p; }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(“a=%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d,b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=%d\n”,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(“%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d,%d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\n”,*p1,*p2);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/>
          <p:cNvCxnSpPr>
            <a:cxnSpLocks noChangeShapeType="1"/>
          </p:cNvCxnSpPr>
          <p:nvPr/>
        </p:nvCxnSpPr>
        <p:spPr bwMode="auto">
          <a:xfrm>
            <a:off x="755576" y="5229200"/>
            <a:ext cx="853257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连接符 35"/>
          <p:cNvCxnSpPr>
            <a:cxnSpLocks noChangeShapeType="1"/>
          </p:cNvCxnSpPr>
          <p:nvPr/>
        </p:nvCxnSpPr>
        <p:spPr bwMode="auto">
          <a:xfrm flipV="1">
            <a:off x="1763688" y="5229200"/>
            <a:ext cx="864096" cy="3754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直接连接符 36"/>
          <p:cNvCxnSpPr>
            <a:cxnSpLocks noChangeShapeType="1"/>
          </p:cNvCxnSpPr>
          <p:nvPr/>
        </p:nvCxnSpPr>
        <p:spPr bwMode="auto">
          <a:xfrm>
            <a:off x="2741215" y="5229200"/>
            <a:ext cx="966689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矩形 4"/>
          <p:cNvSpPr>
            <a:spLocks noChangeArrowheads="1"/>
          </p:cNvSpPr>
          <p:nvPr/>
        </p:nvSpPr>
        <p:spPr bwMode="auto">
          <a:xfrm>
            <a:off x="7818065" y="1924968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矩形 7"/>
          <p:cNvSpPr>
            <a:spLocks noChangeArrowheads="1"/>
          </p:cNvSpPr>
          <p:nvPr/>
        </p:nvSpPr>
        <p:spPr bwMode="auto">
          <a:xfrm>
            <a:off x="7818065" y="3067968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矩形 8"/>
          <p:cNvSpPr>
            <a:spLocks noChangeArrowheads="1"/>
          </p:cNvSpPr>
          <p:nvPr/>
        </p:nvSpPr>
        <p:spPr bwMode="auto">
          <a:xfrm>
            <a:off x="6389315" y="1924968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" name="矩形 9"/>
          <p:cNvSpPr>
            <a:spLocks noChangeArrowheads="1"/>
          </p:cNvSpPr>
          <p:nvPr/>
        </p:nvSpPr>
        <p:spPr bwMode="auto">
          <a:xfrm>
            <a:off x="6389315" y="3067968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" name="矩形 10"/>
          <p:cNvSpPr>
            <a:spLocks noChangeArrowheads="1"/>
          </p:cNvSpPr>
          <p:nvPr/>
        </p:nvSpPr>
        <p:spPr bwMode="auto">
          <a:xfrm>
            <a:off x="4960565" y="2567905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TextBox 11"/>
          <p:cNvSpPr txBox="1">
            <a:spLocks noChangeArrowheads="1"/>
          </p:cNvSpPr>
          <p:nvPr/>
        </p:nvSpPr>
        <p:spPr bwMode="auto">
          <a:xfrm>
            <a:off x="8002215" y="1415380"/>
            <a:ext cx="5000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a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44" name="TextBox 12"/>
          <p:cNvSpPr txBox="1">
            <a:spLocks noChangeArrowheads="1"/>
          </p:cNvSpPr>
          <p:nvPr/>
        </p:nvSpPr>
        <p:spPr bwMode="auto">
          <a:xfrm>
            <a:off x="7981578" y="3698205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b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45" name="TextBox 13"/>
          <p:cNvSpPr txBox="1">
            <a:spLocks noChangeArrowheads="1"/>
          </p:cNvSpPr>
          <p:nvPr/>
        </p:nvSpPr>
        <p:spPr bwMode="auto">
          <a:xfrm>
            <a:off x="6457578" y="1340768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p1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46" name="TextBox 14"/>
          <p:cNvSpPr txBox="1">
            <a:spLocks noChangeArrowheads="1"/>
          </p:cNvSpPr>
          <p:nvPr/>
        </p:nvSpPr>
        <p:spPr bwMode="auto">
          <a:xfrm>
            <a:off x="6460753" y="3698205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p2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47" name="TextBox 15"/>
          <p:cNvSpPr txBox="1">
            <a:spLocks noChangeArrowheads="1"/>
          </p:cNvSpPr>
          <p:nvPr/>
        </p:nvSpPr>
        <p:spPr bwMode="auto">
          <a:xfrm>
            <a:off x="4960565" y="1996405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FF0000"/>
                </a:solidFill>
              </a:rPr>
              <a:t>p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48" name="TextBox 19"/>
          <p:cNvSpPr txBox="1">
            <a:spLocks noChangeArrowheads="1"/>
          </p:cNvSpPr>
          <p:nvPr/>
        </p:nvSpPr>
        <p:spPr bwMode="auto">
          <a:xfrm>
            <a:off x="7960940" y="1996405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5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49" name="TextBox 20"/>
          <p:cNvSpPr txBox="1">
            <a:spLocks noChangeArrowheads="1"/>
          </p:cNvSpPr>
          <p:nvPr/>
        </p:nvSpPr>
        <p:spPr bwMode="auto">
          <a:xfrm>
            <a:off x="7960940" y="3139405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9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50" name="TextBox 23"/>
          <p:cNvSpPr txBox="1">
            <a:spLocks noChangeArrowheads="1"/>
          </p:cNvSpPr>
          <p:nvPr/>
        </p:nvSpPr>
        <p:spPr bwMode="auto">
          <a:xfrm>
            <a:off x="6373440" y="1971005"/>
            <a:ext cx="7858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CC"/>
                </a:solidFill>
              </a:rPr>
              <a:t>&amp;a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51" name="直接箭头连接符 50"/>
          <p:cNvCxnSpPr>
            <a:cxnSpLocks noChangeShapeType="1"/>
            <a:endCxn id="39" idx="1"/>
          </p:cNvCxnSpPr>
          <p:nvPr/>
        </p:nvCxnSpPr>
        <p:spPr bwMode="auto">
          <a:xfrm rot="16200000" flipH="1">
            <a:off x="6889378" y="2496467"/>
            <a:ext cx="1143000" cy="7143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29"/>
          <p:cNvSpPr txBox="1">
            <a:spLocks noChangeArrowheads="1"/>
          </p:cNvSpPr>
          <p:nvPr/>
        </p:nvSpPr>
        <p:spPr bwMode="auto">
          <a:xfrm>
            <a:off x="6389315" y="3139405"/>
            <a:ext cx="785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CC"/>
                </a:solidFill>
              </a:rPr>
              <a:t>&amp;b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53" name="直接箭头连接符 52"/>
          <p:cNvCxnSpPr>
            <a:cxnSpLocks noChangeShapeType="1"/>
            <a:endCxn id="38" idx="1"/>
          </p:cNvCxnSpPr>
          <p:nvPr/>
        </p:nvCxnSpPr>
        <p:spPr bwMode="auto">
          <a:xfrm rot="5400000" flipH="1" flipV="1">
            <a:off x="6889378" y="2496467"/>
            <a:ext cx="1143000" cy="7143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接连接符 53"/>
          <p:cNvCxnSpPr>
            <a:cxnSpLocks noChangeShapeType="1"/>
            <a:stCxn id="42" idx="3"/>
          </p:cNvCxnSpPr>
          <p:nvPr/>
        </p:nvCxnSpPr>
        <p:spPr bwMode="auto">
          <a:xfrm>
            <a:off x="5674940" y="2925093"/>
            <a:ext cx="242887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直接箭头连接符 54"/>
          <p:cNvCxnSpPr>
            <a:cxnSpLocks noChangeShapeType="1"/>
          </p:cNvCxnSpPr>
          <p:nvPr/>
        </p:nvCxnSpPr>
        <p:spPr bwMode="auto">
          <a:xfrm rot="5400000" flipH="1" flipV="1">
            <a:off x="7961734" y="2781424"/>
            <a:ext cx="28575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直接箭头连接符 45"/>
          <p:cNvCxnSpPr>
            <a:cxnSpLocks noChangeShapeType="1"/>
          </p:cNvCxnSpPr>
          <p:nvPr/>
        </p:nvCxnSpPr>
        <p:spPr bwMode="auto">
          <a:xfrm>
            <a:off x="7103690" y="2282155"/>
            <a:ext cx="714375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直接箭头连接符 46"/>
          <p:cNvCxnSpPr>
            <a:cxnSpLocks noChangeShapeType="1"/>
          </p:cNvCxnSpPr>
          <p:nvPr/>
        </p:nvCxnSpPr>
        <p:spPr bwMode="auto">
          <a:xfrm>
            <a:off x="7103690" y="3425155"/>
            <a:ext cx="714375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47"/>
          <p:cNvSpPr txBox="1">
            <a:spLocks noChangeArrowheads="1"/>
          </p:cNvSpPr>
          <p:nvPr/>
        </p:nvSpPr>
        <p:spPr bwMode="auto">
          <a:xfrm>
            <a:off x="6435353" y="2042443"/>
            <a:ext cx="642937" cy="492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9D138D"/>
                </a:solidFill>
              </a:rPr>
              <a:t>&amp;b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grpSp>
        <p:nvGrpSpPr>
          <p:cNvPr id="59" name="组合 54"/>
          <p:cNvGrpSpPr>
            <a:grpSpLocks/>
          </p:cNvGrpSpPr>
          <p:nvPr/>
        </p:nvGrpSpPr>
        <p:grpSpPr bwMode="auto">
          <a:xfrm rot="761472">
            <a:off x="7281490" y="2123405"/>
            <a:ext cx="357188" cy="357188"/>
            <a:chOff x="7286644" y="3714752"/>
            <a:chExt cx="357190" cy="357190"/>
          </a:xfrm>
        </p:grpSpPr>
        <p:cxnSp>
          <p:nvCxnSpPr>
            <p:cNvPr id="60" name="直接连接符 49"/>
            <p:cNvCxnSpPr>
              <a:cxnSpLocks noChangeShapeType="1"/>
            </p:cNvCxnSpPr>
            <p:nvPr/>
          </p:nvCxnSpPr>
          <p:spPr bwMode="auto">
            <a:xfrm>
              <a:off x="7286644" y="3786190"/>
              <a:ext cx="357190" cy="214314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直接连接符 52"/>
            <p:cNvCxnSpPr>
              <a:cxnSpLocks noChangeShapeType="1"/>
            </p:cNvCxnSpPr>
            <p:nvPr/>
          </p:nvCxnSpPr>
          <p:spPr bwMode="auto">
            <a:xfrm rot="5400000">
              <a:off x="7286644" y="3786190"/>
              <a:ext cx="357190" cy="214314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2" name="TextBox 55"/>
          <p:cNvSpPr txBox="1">
            <a:spLocks noChangeArrowheads="1"/>
          </p:cNvSpPr>
          <p:nvPr/>
        </p:nvSpPr>
        <p:spPr bwMode="auto">
          <a:xfrm>
            <a:off x="6435353" y="3185443"/>
            <a:ext cx="642937" cy="492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9D138D"/>
                </a:solidFill>
              </a:rPr>
              <a:t>&amp;a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grpSp>
        <p:nvGrpSpPr>
          <p:cNvPr id="63" name="组合 56"/>
          <p:cNvGrpSpPr>
            <a:grpSpLocks/>
          </p:cNvGrpSpPr>
          <p:nvPr/>
        </p:nvGrpSpPr>
        <p:grpSpPr bwMode="auto">
          <a:xfrm rot="761472">
            <a:off x="7281490" y="3245768"/>
            <a:ext cx="357188" cy="357187"/>
            <a:chOff x="7286644" y="3714752"/>
            <a:chExt cx="357190" cy="357190"/>
          </a:xfrm>
        </p:grpSpPr>
        <p:cxnSp>
          <p:nvCxnSpPr>
            <p:cNvPr id="64" name="直接连接符 57"/>
            <p:cNvCxnSpPr>
              <a:cxnSpLocks noChangeShapeType="1"/>
            </p:cNvCxnSpPr>
            <p:nvPr/>
          </p:nvCxnSpPr>
          <p:spPr bwMode="auto">
            <a:xfrm>
              <a:off x="7286644" y="3786190"/>
              <a:ext cx="357190" cy="214314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直接连接符 58"/>
            <p:cNvCxnSpPr>
              <a:cxnSpLocks noChangeShapeType="1"/>
            </p:cNvCxnSpPr>
            <p:nvPr/>
          </p:nvCxnSpPr>
          <p:spPr bwMode="auto">
            <a:xfrm rot="5400000">
              <a:off x="7286644" y="3786190"/>
              <a:ext cx="357190" cy="214314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5439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怎样引用指针变量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pPr/>
              <a:t>27</a:t>
            </a:fld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15713" y="1702474"/>
            <a:ext cx="8153400" cy="4799497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*p1,*p2,*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p,a,b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(“integer numbers:");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scanf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(“%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d,%d”,&amp;a,&amp;b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 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p1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=&amp;a;    p2=&amp;b;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if(a&lt;b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p=p1; p1=p2; p2=p; }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(“a=%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d,b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=%d\n”,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(“%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d,%d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\n”,*p1,*p2);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矩形 4"/>
          <p:cNvSpPr>
            <a:spLocks noChangeArrowheads="1"/>
          </p:cNvSpPr>
          <p:nvPr/>
        </p:nvSpPr>
        <p:spPr bwMode="auto">
          <a:xfrm>
            <a:off x="7818065" y="1924968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矩形 7"/>
          <p:cNvSpPr>
            <a:spLocks noChangeArrowheads="1"/>
          </p:cNvSpPr>
          <p:nvPr/>
        </p:nvSpPr>
        <p:spPr bwMode="auto">
          <a:xfrm>
            <a:off x="7818065" y="3067968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矩形 8"/>
          <p:cNvSpPr>
            <a:spLocks noChangeArrowheads="1"/>
          </p:cNvSpPr>
          <p:nvPr/>
        </p:nvSpPr>
        <p:spPr bwMode="auto">
          <a:xfrm>
            <a:off x="6389315" y="1924968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" name="矩形 9"/>
          <p:cNvSpPr>
            <a:spLocks noChangeArrowheads="1"/>
          </p:cNvSpPr>
          <p:nvPr/>
        </p:nvSpPr>
        <p:spPr bwMode="auto">
          <a:xfrm>
            <a:off x="6389315" y="3067968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" name="矩形 10"/>
          <p:cNvSpPr>
            <a:spLocks noChangeArrowheads="1"/>
          </p:cNvSpPr>
          <p:nvPr/>
        </p:nvSpPr>
        <p:spPr bwMode="auto">
          <a:xfrm>
            <a:off x="4960565" y="2567905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TextBox 11"/>
          <p:cNvSpPr txBox="1">
            <a:spLocks noChangeArrowheads="1"/>
          </p:cNvSpPr>
          <p:nvPr/>
        </p:nvSpPr>
        <p:spPr bwMode="auto">
          <a:xfrm>
            <a:off x="8002215" y="1415380"/>
            <a:ext cx="5000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a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44" name="TextBox 12"/>
          <p:cNvSpPr txBox="1">
            <a:spLocks noChangeArrowheads="1"/>
          </p:cNvSpPr>
          <p:nvPr/>
        </p:nvSpPr>
        <p:spPr bwMode="auto">
          <a:xfrm>
            <a:off x="7981578" y="3698205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b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45" name="TextBox 13"/>
          <p:cNvSpPr txBox="1">
            <a:spLocks noChangeArrowheads="1"/>
          </p:cNvSpPr>
          <p:nvPr/>
        </p:nvSpPr>
        <p:spPr bwMode="auto">
          <a:xfrm>
            <a:off x="6457578" y="1340768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p1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46" name="TextBox 14"/>
          <p:cNvSpPr txBox="1">
            <a:spLocks noChangeArrowheads="1"/>
          </p:cNvSpPr>
          <p:nvPr/>
        </p:nvSpPr>
        <p:spPr bwMode="auto">
          <a:xfrm>
            <a:off x="6460753" y="3698205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p2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47" name="TextBox 15"/>
          <p:cNvSpPr txBox="1">
            <a:spLocks noChangeArrowheads="1"/>
          </p:cNvSpPr>
          <p:nvPr/>
        </p:nvSpPr>
        <p:spPr bwMode="auto">
          <a:xfrm>
            <a:off x="4960565" y="1996405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FF0000"/>
                </a:solidFill>
              </a:rPr>
              <a:t>p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48" name="TextBox 19"/>
          <p:cNvSpPr txBox="1">
            <a:spLocks noChangeArrowheads="1"/>
          </p:cNvSpPr>
          <p:nvPr/>
        </p:nvSpPr>
        <p:spPr bwMode="auto">
          <a:xfrm>
            <a:off x="7960940" y="1996405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5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49" name="TextBox 20"/>
          <p:cNvSpPr txBox="1">
            <a:spLocks noChangeArrowheads="1"/>
          </p:cNvSpPr>
          <p:nvPr/>
        </p:nvSpPr>
        <p:spPr bwMode="auto">
          <a:xfrm>
            <a:off x="7960940" y="3139405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9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50" name="TextBox 23"/>
          <p:cNvSpPr txBox="1">
            <a:spLocks noChangeArrowheads="1"/>
          </p:cNvSpPr>
          <p:nvPr/>
        </p:nvSpPr>
        <p:spPr bwMode="auto">
          <a:xfrm>
            <a:off x="6373440" y="1971005"/>
            <a:ext cx="7858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CC"/>
                </a:solidFill>
              </a:rPr>
              <a:t>&amp;a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51" name="直接箭头连接符 50"/>
          <p:cNvCxnSpPr>
            <a:cxnSpLocks noChangeShapeType="1"/>
            <a:endCxn id="39" idx="1"/>
          </p:cNvCxnSpPr>
          <p:nvPr/>
        </p:nvCxnSpPr>
        <p:spPr bwMode="auto">
          <a:xfrm rot="16200000" flipH="1">
            <a:off x="6889378" y="2496467"/>
            <a:ext cx="1143000" cy="7143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29"/>
          <p:cNvSpPr txBox="1">
            <a:spLocks noChangeArrowheads="1"/>
          </p:cNvSpPr>
          <p:nvPr/>
        </p:nvSpPr>
        <p:spPr bwMode="auto">
          <a:xfrm>
            <a:off x="6389315" y="3139405"/>
            <a:ext cx="785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CC"/>
                </a:solidFill>
              </a:rPr>
              <a:t>&amp;b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53" name="直接箭头连接符 52"/>
          <p:cNvCxnSpPr>
            <a:cxnSpLocks noChangeShapeType="1"/>
            <a:endCxn id="38" idx="1"/>
          </p:cNvCxnSpPr>
          <p:nvPr/>
        </p:nvCxnSpPr>
        <p:spPr bwMode="auto">
          <a:xfrm rot="5400000" flipH="1" flipV="1">
            <a:off x="6889378" y="2496467"/>
            <a:ext cx="1143000" cy="7143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接连接符 53"/>
          <p:cNvCxnSpPr>
            <a:cxnSpLocks noChangeShapeType="1"/>
            <a:stCxn id="42" idx="3"/>
          </p:cNvCxnSpPr>
          <p:nvPr/>
        </p:nvCxnSpPr>
        <p:spPr bwMode="auto">
          <a:xfrm>
            <a:off x="5674940" y="2925093"/>
            <a:ext cx="242887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直接箭头连接符 54"/>
          <p:cNvCxnSpPr>
            <a:cxnSpLocks noChangeShapeType="1"/>
          </p:cNvCxnSpPr>
          <p:nvPr/>
        </p:nvCxnSpPr>
        <p:spPr bwMode="auto">
          <a:xfrm rot="5400000" flipH="1" flipV="1">
            <a:off x="7961734" y="2781424"/>
            <a:ext cx="28575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47"/>
          <p:cNvSpPr txBox="1">
            <a:spLocks noChangeArrowheads="1"/>
          </p:cNvSpPr>
          <p:nvPr/>
        </p:nvSpPr>
        <p:spPr bwMode="auto">
          <a:xfrm>
            <a:off x="6435353" y="2042443"/>
            <a:ext cx="642937" cy="492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9D138D"/>
                </a:solidFill>
              </a:rPr>
              <a:t>&amp;b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sp>
        <p:nvSpPr>
          <p:cNvPr id="62" name="TextBox 55"/>
          <p:cNvSpPr txBox="1">
            <a:spLocks noChangeArrowheads="1"/>
          </p:cNvSpPr>
          <p:nvPr/>
        </p:nvSpPr>
        <p:spPr bwMode="auto">
          <a:xfrm>
            <a:off x="6435353" y="3185443"/>
            <a:ext cx="642937" cy="492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9D138D"/>
                </a:solidFill>
              </a:rPr>
              <a:t>&amp;a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cxnSp>
        <p:nvCxnSpPr>
          <p:cNvPr id="66" name="直接连接符 65"/>
          <p:cNvCxnSpPr>
            <a:cxnSpLocks noChangeShapeType="1"/>
          </p:cNvCxnSpPr>
          <p:nvPr/>
        </p:nvCxnSpPr>
        <p:spPr bwMode="auto">
          <a:xfrm>
            <a:off x="519927" y="5874479"/>
            <a:ext cx="3764041" cy="3606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直接连接符 66"/>
          <p:cNvCxnSpPr>
            <a:cxnSpLocks noChangeShapeType="1"/>
          </p:cNvCxnSpPr>
          <p:nvPr/>
        </p:nvCxnSpPr>
        <p:spPr bwMode="auto">
          <a:xfrm>
            <a:off x="491580" y="6447850"/>
            <a:ext cx="3792388" cy="3550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173" y="5167557"/>
            <a:ext cx="1714500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" name="组合 42"/>
          <p:cNvGrpSpPr>
            <a:grpSpLocks/>
          </p:cNvGrpSpPr>
          <p:nvPr/>
        </p:nvGrpSpPr>
        <p:grpSpPr bwMode="auto">
          <a:xfrm>
            <a:off x="4869335" y="5954792"/>
            <a:ext cx="1714500" cy="428625"/>
            <a:chOff x="7072330" y="5214950"/>
            <a:chExt cx="1714512" cy="428628"/>
          </a:xfrm>
        </p:grpSpPr>
        <p:grpSp>
          <p:nvGrpSpPr>
            <p:cNvPr id="70" name="组合 39"/>
            <p:cNvGrpSpPr>
              <a:grpSpLocks/>
            </p:cNvGrpSpPr>
            <p:nvPr/>
          </p:nvGrpSpPr>
          <p:grpSpPr bwMode="auto">
            <a:xfrm>
              <a:off x="7072330" y="5214950"/>
              <a:ext cx="840110" cy="428628"/>
              <a:chOff x="6715140" y="5929330"/>
              <a:chExt cx="840110" cy="428628"/>
            </a:xfrm>
          </p:grpSpPr>
          <p:pic>
            <p:nvPicPr>
              <p:cNvPr id="72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5140" y="5929330"/>
                <a:ext cx="428628" cy="42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" name="Picture 4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3767" y="5929330"/>
                <a:ext cx="411483" cy="42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71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8148" y="5214950"/>
              <a:ext cx="928694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127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怎样引用指针变量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pPr/>
              <a:t>28</a:t>
            </a:fld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15713" y="1702474"/>
            <a:ext cx="8153400" cy="4799497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*p1,*p2,*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p,a,b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(“integer numbers:");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scanf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(“%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d,%d”,&amp;a,&amp;b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 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p1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=&amp;a;    p2=&amp;b;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if(a&lt;b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 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p=p1; p1=p2; p2=p; }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(“a=%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d,b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=%d\n”,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(“%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d,%d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\n”,*p1,*p2);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矩形 4"/>
          <p:cNvSpPr>
            <a:spLocks noChangeArrowheads="1"/>
          </p:cNvSpPr>
          <p:nvPr/>
        </p:nvSpPr>
        <p:spPr bwMode="auto">
          <a:xfrm>
            <a:off x="7818065" y="1924968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矩形 7"/>
          <p:cNvSpPr>
            <a:spLocks noChangeArrowheads="1"/>
          </p:cNvSpPr>
          <p:nvPr/>
        </p:nvSpPr>
        <p:spPr bwMode="auto">
          <a:xfrm>
            <a:off x="7818065" y="3067968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矩形 8"/>
          <p:cNvSpPr>
            <a:spLocks noChangeArrowheads="1"/>
          </p:cNvSpPr>
          <p:nvPr/>
        </p:nvSpPr>
        <p:spPr bwMode="auto">
          <a:xfrm>
            <a:off x="6389315" y="1924968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" name="矩形 9"/>
          <p:cNvSpPr>
            <a:spLocks noChangeArrowheads="1"/>
          </p:cNvSpPr>
          <p:nvPr/>
        </p:nvSpPr>
        <p:spPr bwMode="auto">
          <a:xfrm>
            <a:off x="6389315" y="3067968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" name="矩形 10"/>
          <p:cNvSpPr>
            <a:spLocks noChangeArrowheads="1"/>
          </p:cNvSpPr>
          <p:nvPr/>
        </p:nvSpPr>
        <p:spPr bwMode="auto">
          <a:xfrm>
            <a:off x="4960565" y="2567905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TextBox 11"/>
          <p:cNvSpPr txBox="1">
            <a:spLocks noChangeArrowheads="1"/>
          </p:cNvSpPr>
          <p:nvPr/>
        </p:nvSpPr>
        <p:spPr bwMode="auto">
          <a:xfrm>
            <a:off x="8002215" y="1415380"/>
            <a:ext cx="5000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a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44" name="TextBox 12"/>
          <p:cNvSpPr txBox="1">
            <a:spLocks noChangeArrowheads="1"/>
          </p:cNvSpPr>
          <p:nvPr/>
        </p:nvSpPr>
        <p:spPr bwMode="auto">
          <a:xfrm>
            <a:off x="7981578" y="3698205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b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45" name="TextBox 13"/>
          <p:cNvSpPr txBox="1">
            <a:spLocks noChangeArrowheads="1"/>
          </p:cNvSpPr>
          <p:nvPr/>
        </p:nvSpPr>
        <p:spPr bwMode="auto">
          <a:xfrm>
            <a:off x="6457578" y="1340768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p1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46" name="TextBox 14"/>
          <p:cNvSpPr txBox="1">
            <a:spLocks noChangeArrowheads="1"/>
          </p:cNvSpPr>
          <p:nvPr/>
        </p:nvSpPr>
        <p:spPr bwMode="auto">
          <a:xfrm>
            <a:off x="6460753" y="3698205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p2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47" name="TextBox 15"/>
          <p:cNvSpPr txBox="1">
            <a:spLocks noChangeArrowheads="1"/>
          </p:cNvSpPr>
          <p:nvPr/>
        </p:nvSpPr>
        <p:spPr bwMode="auto">
          <a:xfrm>
            <a:off x="4960565" y="1996405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FF0000"/>
                </a:solidFill>
              </a:rPr>
              <a:t>p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48" name="TextBox 19"/>
          <p:cNvSpPr txBox="1">
            <a:spLocks noChangeArrowheads="1"/>
          </p:cNvSpPr>
          <p:nvPr/>
        </p:nvSpPr>
        <p:spPr bwMode="auto">
          <a:xfrm>
            <a:off x="7960940" y="1996405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5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49" name="TextBox 20"/>
          <p:cNvSpPr txBox="1">
            <a:spLocks noChangeArrowheads="1"/>
          </p:cNvSpPr>
          <p:nvPr/>
        </p:nvSpPr>
        <p:spPr bwMode="auto">
          <a:xfrm>
            <a:off x="7960940" y="3139405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9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50" name="TextBox 23"/>
          <p:cNvSpPr txBox="1">
            <a:spLocks noChangeArrowheads="1"/>
          </p:cNvSpPr>
          <p:nvPr/>
        </p:nvSpPr>
        <p:spPr bwMode="auto">
          <a:xfrm>
            <a:off x="6373440" y="1971005"/>
            <a:ext cx="7858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CC"/>
                </a:solidFill>
              </a:rPr>
              <a:t>&amp;a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51" name="直接箭头连接符 50"/>
          <p:cNvCxnSpPr>
            <a:cxnSpLocks noChangeShapeType="1"/>
            <a:endCxn id="39" idx="1"/>
          </p:cNvCxnSpPr>
          <p:nvPr/>
        </p:nvCxnSpPr>
        <p:spPr bwMode="auto">
          <a:xfrm rot="16200000" flipH="1">
            <a:off x="6889378" y="2496467"/>
            <a:ext cx="1143000" cy="7143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29"/>
          <p:cNvSpPr txBox="1">
            <a:spLocks noChangeArrowheads="1"/>
          </p:cNvSpPr>
          <p:nvPr/>
        </p:nvSpPr>
        <p:spPr bwMode="auto">
          <a:xfrm>
            <a:off x="6389315" y="3139405"/>
            <a:ext cx="785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CC"/>
                </a:solidFill>
              </a:rPr>
              <a:t>&amp;b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53" name="直接箭头连接符 52"/>
          <p:cNvCxnSpPr>
            <a:cxnSpLocks noChangeShapeType="1"/>
            <a:endCxn id="38" idx="1"/>
          </p:cNvCxnSpPr>
          <p:nvPr/>
        </p:nvCxnSpPr>
        <p:spPr bwMode="auto">
          <a:xfrm rot="5400000" flipH="1" flipV="1">
            <a:off x="6889378" y="2496467"/>
            <a:ext cx="1143000" cy="7143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接连接符 53"/>
          <p:cNvCxnSpPr>
            <a:cxnSpLocks noChangeShapeType="1"/>
            <a:stCxn id="42" idx="3"/>
          </p:cNvCxnSpPr>
          <p:nvPr/>
        </p:nvCxnSpPr>
        <p:spPr bwMode="auto">
          <a:xfrm>
            <a:off x="5674940" y="2925093"/>
            <a:ext cx="242887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直接箭头连接符 54"/>
          <p:cNvCxnSpPr>
            <a:cxnSpLocks noChangeShapeType="1"/>
          </p:cNvCxnSpPr>
          <p:nvPr/>
        </p:nvCxnSpPr>
        <p:spPr bwMode="auto">
          <a:xfrm rot="5400000" flipH="1" flipV="1">
            <a:off x="7961734" y="2781424"/>
            <a:ext cx="28575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47"/>
          <p:cNvSpPr txBox="1">
            <a:spLocks noChangeArrowheads="1"/>
          </p:cNvSpPr>
          <p:nvPr/>
        </p:nvSpPr>
        <p:spPr bwMode="auto">
          <a:xfrm>
            <a:off x="6435353" y="2042443"/>
            <a:ext cx="642937" cy="492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9D138D"/>
                </a:solidFill>
              </a:rPr>
              <a:t>&amp;b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sp>
        <p:nvSpPr>
          <p:cNvPr id="62" name="TextBox 55"/>
          <p:cNvSpPr txBox="1">
            <a:spLocks noChangeArrowheads="1"/>
          </p:cNvSpPr>
          <p:nvPr/>
        </p:nvSpPr>
        <p:spPr bwMode="auto">
          <a:xfrm>
            <a:off x="6435353" y="3185443"/>
            <a:ext cx="642937" cy="492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9D138D"/>
                </a:solidFill>
              </a:rPr>
              <a:t>&amp;a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cxnSp>
        <p:nvCxnSpPr>
          <p:cNvPr id="35" name="直接连接符 34"/>
          <p:cNvCxnSpPr>
            <a:cxnSpLocks noChangeShapeType="1"/>
          </p:cNvCxnSpPr>
          <p:nvPr/>
        </p:nvCxnSpPr>
        <p:spPr bwMode="auto">
          <a:xfrm>
            <a:off x="611560" y="5301208"/>
            <a:ext cx="324036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Box 38"/>
          <p:cNvSpPr txBox="1">
            <a:spLocks noChangeArrowheads="1"/>
          </p:cNvSpPr>
          <p:nvPr/>
        </p:nvSpPr>
        <p:spPr bwMode="auto">
          <a:xfrm>
            <a:off x="4123158" y="4711633"/>
            <a:ext cx="4500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CC"/>
                </a:solidFill>
              </a:rPr>
              <a:t>可否改为</a:t>
            </a:r>
            <a:r>
              <a:rPr lang="en-US" altLang="zh-CN" sz="2800" b="1" dirty="0">
                <a:solidFill>
                  <a:srgbClr val="0000CC"/>
                </a:solidFill>
              </a:rPr>
              <a:t>p1=&amp;b; p2=&amp;a;</a:t>
            </a:r>
            <a:r>
              <a:rPr lang="zh-CN" altLang="en-US" sz="2800" b="1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5874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怎样引用指针变量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pPr/>
              <a:t>29</a:t>
            </a:fld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内容占位符 2"/>
          <p:cNvSpPr>
            <a:spLocks noGrp="1"/>
          </p:cNvSpPr>
          <p:nvPr>
            <p:ph idx="1"/>
          </p:nvPr>
        </p:nvSpPr>
        <p:spPr>
          <a:xfrm>
            <a:off x="503932" y="1839212"/>
            <a:ext cx="8153400" cy="47672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的值并未交换，它们仍保持原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但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p1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p2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的值改变了。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p1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的值原为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&amp;a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，后来变成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&amp;b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p2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原值为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&amp;b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，后来变成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&amp;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这样在输出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*p1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*p2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时，实际上是输出变量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的值，所以先输出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，然后输出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78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指針是什么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8625" y="1643063"/>
            <a:ext cx="850106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如果在程序中定义了一个变量，在对程序进行编译时，系统就会给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该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变量分配内存单元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编译系统根据程序中定义的变量类型，分配一定长度的空间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例如，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VC++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为整型变量分配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个字节，对单精度浮点型变量分配４个字节，对字符型变量分配１个字节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83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指针变量作为函数参数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pPr/>
              <a:t>30</a:t>
            </a:fld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3528" y="1911350"/>
            <a:ext cx="8286750" cy="2453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zh-CN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两个整数，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对输入的两个整数按大小顺序输出。现用函数处理，而且用指针类型的数据作函数参数。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212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指针变量作为函数参数</a:t>
            </a:r>
            <a:endParaRPr kumimoji="0" lang="zh-CN" altLang="en-US" sz="3200" dirty="0">
              <a:solidFill>
                <a:srgbClr val="00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684936" y="6110685"/>
            <a:ext cx="2133600" cy="476250"/>
          </a:xfrm>
        </p:spPr>
        <p:txBody>
          <a:bodyPr/>
          <a:lstStyle/>
          <a:p>
            <a:fld id="{B9C957E8-67D0-4D6B-9E2E-E0F6059B356C}" type="slidenum">
              <a:rPr lang="en-US" altLang="zh-CN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pPr/>
              <a:t>31</a:t>
            </a:fld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67544" y="1647119"/>
            <a:ext cx="7929563" cy="607218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main()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{……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if (a&lt;b)  swap(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(“max=%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d,min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=%d\n”,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return 0;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}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void swap(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,int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temp;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temp=x;  x=y;   y=temp;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5110982" y="1575682"/>
            <a:ext cx="2571750" cy="1143000"/>
          </a:xfrm>
          <a:prstGeom prst="wedgeRoundRectCallout">
            <a:avLst>
              <a:gd name="adj1" fmla="val -46417"/>
              <a:gd name="adj2" fmla="val 95347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错！！！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 eaLnBrk="1" hangingPunct="1"/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无法交换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a,b</a:t>
            </a:r>
            <a:endParaRPr lang="zh-CN" altLang="en-US" sz="2800" b="1">
              <a:solidFill>
                <a:srgbClr val="0000CC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294932" y="4245904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652244" y="4245904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Box 24"/>
          <p:cNvSpPr txBox="1">
            <a:spLocks noChangeArrowheads="1"/>
          </p:cNvSpPr>
          <p:nvPr/>
        </p:nvSpPr>
        <p:spPr bwMode="auto">
          <a:xfrm>
            <a:off x="5437807" y="3674404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25"/>
          <p:cNvSpPr txBox="1">
            <a:spLocks noChangeArrowheads="1"/>
          </p:cNvSpPr>
          <p:nvPr/>
        </p:nvSpPr>
        <p:spPr bwMode="auto">
          <a:xfrm>
            <a:off x="6795119" y="3674404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28"/>
          <p:cNvSpPr txBox="1">
            <a:spLocks noChangeArrowheads="1"/>
          </p:cNvSpPr>
          <p:nvPr/>
        </p:nvSpPr>
        <p:spPr bwMode="auto">
          <a:xfrm>
            <a:off x="5437807" y="4317342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29"/>
          <p:cNvSpPr txBox="1">
            <a:spLocks noChangeArrowheads="1"/>
          </p:cNvSpPr>
          <p:nvPr/>
        </p:nvSpPr>
        <p:spPr bwMode="auto">
          <a:xfrm>
            <a:off x="6795119" y="4317342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5294932" y="5531779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652244" y="5531779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Box 40"/>
          <p:cNvSpPr txBox="1">
            <a:spLocks noChangeArrowheads="1"/>
          </p:cNvSpPr>
          <p:nvPr/>
        </p:nvSpPr>
        <p:spPr bwMode="auto">
          <a:xfrm>
            <a:off x="5437807" y="6174717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TextBox 41"/>
          <p:cNvSpPr txBox="1">
            <a:spLocks noChangeArrowheads="1"/>
          </p:cNvSpPr>
          <p:nvPr/>
        </p:nvSpPr>
        <p:spPr bwMode="auto">
          <a:xfrm>
            <a:off x="6795119" y="6174717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endParaRPr lang="zh-CN" altLang="en-US" sz="320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Box 42"/>
          <p:cNvSpPr txBox="1">
            <a:spLocks noChangeArrowheads="1"/>
          </p:cNvSpPr>
          <p:nvPr/>
        </p:nvSpPr>
        <p:spPr bwMode="auto">
          <a:xfrm>
            <a:off x="5437807" y="5603217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Box 43"/>
          <p:cNvSpPr txBox="1">
            <a:spLocks noChangeArrowheads="1"/>
          </p:cNvSpPr>
          <p:nvPr/>
        </p:nvSpPr>
        <p:spPr bwMode="auto">
          <a:xfrm>
            <a:off x="6795119" y="5603217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3200" b="1">
              <a:solidFill>
                <a:srgbClr val="0000CC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>
            <a:cxnSpLocks noChangeShapeType="1"/>
            <a:stCxn id="9" idx="2"/>
            <a:endCxn id="18" idx="0"/>
          </p:cNvCxnSpPr>
          <p:nvPr/>
        </p:nvCxnSpPr>
        <p:spPr bwMode="auto">
          <a:xfrm rot="5400000">
            <a:off x="5367163" y="5246823"/>
            <a:ext cx="57150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箭头连接符 24"/>
          <p:cNvCxnSpPr>
            <a:cxnSpLocks noChangeShapeType="1"/>
          </p:cNvCxnSpPr>
          <p:nvPr/>
        </p:nvCxnSpPr>
        <p:spPr bwMode="auto">
          <a:xfrm rot="5400000">
            <a:off x="6724476" y="5245235"/>
            <a:ext cx="571500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705521" y="5790493"/>
            <a:ext cx="3906986" cy="642937"/>
          </a:xfrm>
          <a:prstGeom prst="rect">
            <a:avLst/>
          </a:prstGeom>
          <a:noFill/>
          <a:ln w="38100" algn="ctr">
            <a:solidFill>
              <a:srgbClr val="9D138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TextBox 49"/>
          <p:cNvSpPr txBox="1">
            <a:spLocks noChangeArrowheads="1"/>
          </p:cNvSpPr>
          <p:nvPr/>
        </p:nvSpPr>
        <p:spPr bwMode="auto">
          <a:xfrm>
            <a:off x="5399707" y="5649254"/>
            <a:ext cx="500062" cy="492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3200" b="1">
              <a:solidFill>
                <a:srgbClr val="9D138D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TextBox 50"/>
          <p:cNvSpPr txBox="1">
            <a:spLocks noChangeArrowheads="1"/>
          </p:cNvSpPr>
          <p:nvPr/>
        </p:nvSpPr>
        <p:spPr bwMode="auto">
          <a:xfrm>
            <a:off x="6757019" y="5628617"/>
            <a:ext cx="500063" cy="492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3200" b="1">
              <a:solidFill>
                <a:srgbClr val="9D138D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8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4" grpId="0"/>
      <p:bldP spid="15" grpId="0"/>
      <p:bldP spid="16" grpId="0"/>
      <p:bldP spid="17" grpId="0"/>
      <p:bldP spid="18" grpId="0" animBg="1"/>
      <p:bldP spid="19" grpId="0" animBg="1"/>
      <p:bldP spid="20" grpId="0"/>
      <p:bldP spid="21" grpId="0"/>
      <p:bldP spid="22" grpId="0"/>
      <p:bldP spid="23" grpId="0"/>
      <p:bldP spid="26" grpId="0" animBg="1"/>
      <p:bldP spid="27" grpId="0" animBg="1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指针变量作为函数参数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pPr/>
              <a:t>32</a:t>
            </a:fld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3528" y="1911350"/>
            <a:ext cx="828675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zh-CN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两个整数，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对输入的两个整数按大小顺序输出。现用函数处理，而且用指针类型的数据作函数参数。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解题思路：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定义一个函数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swap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，将指向两个整型变量的指针变量作为实参传递给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swap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函数的形参指针变量，在函数中通过指针实现交换两个变量的值。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指针变量作为函数参数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pPr/>
              <a:t>33</a:t>
            </a:fld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17240" y="1967162"/>
            <a:ext cx="5738936" cy="448617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*pointer_1,*pointer_2;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d,%d”,&amp;a,&amp;b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pointer_1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=&amp;a;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pointer_2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=&amp;b; 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(a&lt;b)  swap(pointer_1,pointer_2);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(“max=%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d,min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=%d\n”,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zh-CN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514" y="2852936"/>
            <a:ext cx="9286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384112" y="4085778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8186050" y="4028628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955362" y="4085778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6757300" y="4028628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5568262" y="3577778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a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8257487" y="3444428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b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3452124" y="3573016"/>
            <a:ext cx="1857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</a:rPr>
              <a:t>pointer_1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5526987" y="4157216"/>
            <a:ext cx="5000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5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20" name="TextBox 13"/>
          <p:cNvSpPr txBox="1">
            <a:spLocks noChangeArrowheads="1"/>
          </p:cNvSpPr>
          <p:nvPr/>
        </p:nvSpPr>
        <p:spPr bwMode="auto">
          <a:xfrm>
            <a:off x="8328925" y="4100066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9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21" name="TextBox 14"/>
          <p:cNvSpPr txBox="1">
            <a:spLocks noChangeArrowheads="1"/>
          </p:cNvSpPr>
          <p:nvPr/>
        </p:nvSpPr>
        <p:spPr bwMode="auto">
          <a:xfrm>
            <a:off x="3939487" y="4133403"/>
            <a:ext cx="785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CC"/>
                </a:solidFill>
              </a:rPr>
              <a:t>&amp;a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6757300" y="4100066"/>
            <a:ext cx="785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CC"/>
                </a:solidFill>
              </a:rPr>
              <a:t>&amp;b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23" name="直接箭头连接符 22"/>
          <p:cNvCxnSpPr>
            <a:cxnSpLocks noChangeShapeType="1"/>
          </p:cNvCxnSpPr>
          <p:nvPr/>
        </p:nvCxnSpPr>
        <p:spPr bwMode="auto">
          <a:xfrm>
            <a:off x="7471675" y="4385816"/>
            <a:ext cx="714375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箭头连接符 23"/>
          <p:cNvCxnSpPr>
            <a:cxnSpLocks noChangeShapeType="1"/>
          </p:cNvCxnSpPr>
          <p:nvPr/>
        </p:nvCxnSpPr>
        <p:spPr bwMode="auto">
          <a:xfrm>
            <a:off x="4666562" y="4430266"/>
            <a:ext cx="714375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18"/>
          <p:cNvSpPr txBox="1">
            <a:spLocks noChangeArrowheads="1"/>
          </p:cNvSpPr>
          <p:nvPr/>
        </p:nvSpPr>
        <p:spPr bwMode="auto">
          <a:xfrm>
            <a:off x="6185800" y="3528566"/>
            <a:ext cx="1857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pointer_2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7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指针变量作为函数参数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553200" y="4625974"/>
            <a:ext cx="2133600" cy="476250"/>
          </a:xfrm>
        </p:spPr>
        <p:txBody>
          <a:bodyPr/>
          <a:lstStyle/>
          <a:p>
            <a:fld id="{B9C957E8-67D0-4D6B-9E2E-E0F6059B356C}" type="slidenum">
              <a:rPr lang="en-US" altLang="zh-CN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pPr/>
              <a:t>34</a:t>
            </a:fld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433652" y="1800032"/>
            <a:ext cx="7104063" cy="41433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void swap(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*p1,int *p2) </a:t>
            </a:r>
            <a:endParaRPr lang="zh-CN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{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temp;</a:t>
            </a:r>
            <a:endParaRPr lang="zh-CN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temp=*p1;     </a:t>
            </a:r>
            <a:endParaRPr lang="zh-CN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*p1=*p2;</a:t>
            </a:r>
            <a:endParaRPr lang="zh-CN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*p2=temp;</a:t>
            </a:r>
            <a:endParaRPr lang="zh-CN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}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2800" dirty="0" smtClean="0"/>
          </a:p>
        </p:txBody>
      </p:sp>
      <p:sp>
        <p:nvSpPr>
          <p:cNvPr id="27" name="矩形 17"/>
          <p:cNvSpPr>
            <a:spLocks noChangeArrowheads="1"/>
          </p:cNvSpPr>
          <p:nvPr/>
        </p:nvSpPr>
        <p:spPr bwMode="auto">
          <a:xfrm>
            <a:off x="5112015" y="3193856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矩形 18"/>
          <p:cNvSpPr>
            <a:spLocks noChangeArrowheads="1"/>
          </p:cNvSpPr>
          <p:nvPr/>
        </p:nvSpPr>
        <p:spPr bwMode="auto">
          <a:xfrm>
            <a:off x="8109215" y="3193856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矩形 19"/>
          <p:cNvSpPr>
            <a:spLocks noChangeArrowheads="1"/>
          </p:cNvSpPr>
          <p:nvPr/>
        </p:nvSpPr>
        <p:spPr bwMode="auto">
          <a:xfrm>
            <a:off x="3683265" y="3193856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" name="矩形 20"/>
          <p:cNvSpPr>
            <a:spLocks noChangeArrowheads="1"/>
          </p:cNvSpPr>
          <p:nvPr/>
        </p:nvSpPr>
        <p:spPr bwMode="auto">
          <a:xfrm>
            <a:off x="6680465" y="3181156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" name="TextBox 21"/>
          <p:cNvSpPr txBox="1">
            <a:spLocks noChangeArrowheads="1"/>
          </p:cNvSpPr>
          <p:nvPr/>
        </p:nvSpPr>
        <p:spPr bwMode="auto">
          <a:xfrm>
            <a:off x="5296165" y="2685856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a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32" name="TextBox 22"/>
          <p:cNvSpPr txBox="1">
            <a:spLocks noChangeArrowheads="1"/>
          </p:cNvSpPr>
          <p:nvPr/>
        </p:nvSpPr>
        <p:spPr bwMode="auto">
          <a:xfrm>
            <a:off x="8180652" y="2596956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b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33" name="TextBox 23"/>
          <p:cNvSpPr txBox="1">
            <a:spLocks noChangeArrowheads="1"/>
          </p:cNvSpPr>
          <p:nvPr/>
        </p:nvSpPr>
        <p:spPr bwMode="auto">
          <a:xfrm>
            <a:off x="3180027" y="2681094"/>
            <a:ext cx="1857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pointer_1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34" name="TextBox 24"/>
          <p:cNvSpPr txBox="1">
            <a:spLocks noChangeArrowheads="1"/>
          </p:cNvSpPr>
          <p:nvPr/>
        </p:nvSpPr>
        <p:spPr bwMode="auto">
          <a:xfrm>
            <a:off x="5254890" y="3265294"/>
            <a:ext cx="5000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5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35" name="TextBox 25"/>
          <p:cNvSpPr txBox="1">
            <a:spLocks noChangeArrowheads="1"/>
          </p:cNvSpPr>
          <p:nvPr/>
        </p:nvSpPr>
        <p:spPr bwMode="auto">
          <a:xfrm>
            <a:off x="8252090" y="3252594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9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36" name="TextBox 26"/>
          <p:cNvSpPr txBox="1">
            <a:spLocks noChangeArrowheads="1"/>
          </p:cNvSpPr>
          <p:nvPr/>
        </p:nvSpPr>
        <p:spPr bwMode="auto">
          <a:xfrm>
            <a:off x="3667390" y="3241481"/>
            <a:ext cx="785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CC"/>
                </a:solidFill>
              </a:rPr>
              <a:t>&amp;a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37" name="TextBox 27"/>
          <p:cNvSpPr txBox="1">
            <a:spLocks noChangeArrowheads="1"/>
          </p:cNvSpPr>
          <p:nvPr/>
        </p:nvSpPr>
        <p:spPr bwMode="auto">
          <a:xfrm>
            <a:off x="6680465" y="3252594"/>
            <a:ext cx="785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CC"/>
                </a:solidFill>
              </a:rPr>
              <a:t>&amp;b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38" name="直接箭头连接符 28"/>
          <p:cNvCxnSpPr>
            <a:cxnSpLocks noChangeShapeType="1"/>
          </p:cNvCxnSpPr>
          <p:nvPr/>
        </p:nvCxnSpPr>
        <p:spPr bwMode="auto">
          <a:xfrm>
            <a:off x="7394840" y="3538344"/>
            <a:ext cx="714375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箭头连接符 29"/>
          <p:cNvCxnSpPr>
            <a:cxnSpLocks noChangeShapeType="1"/>
          </p:cNvCxnSpPr>
          <p:nvPr/>
        </p:nvCxnSpPr>
        <p:spPr bwMode="auto">
          <a:xfrm>
            <a:off x="4394465" y="3538344"/>
            <a:ext cx="714375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0"/>
          <p:cNvSpPr txBox="1">
            <a:spLocks noChangeArrowheads="1"/>
          </p:cNvSpPr>
          <p:nvPr/>
        </p:nvSpPr>
        <p:spPr bwMode="auto">
          <a:xfrm>
            <a:off x="6108965" y="2681094"/>
            <a:ext cx="1857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pointer_2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5108840" y="4538469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" name="TextBox 32"/>
          <p:cNvSpPr txBox="1">
            <a:spLocks noChangeArrowheads="1"/>
          </p:cNvSpPr>
          <p:nvPr/>
        </p:nvSpPr>
        <p:spPr bwMode="auto">
          <a:xfrm>
            <a:off x="4465902" y="4609906"/>
            <a:ext cx="642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p1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3" name="TextBox 33"/>
          <p:cNvSpPr txBox="1">
            <a:spLocks noChangeArrowheads="1"/>
          </p:cNvSpPr>
          <p:nvPr/>
        </p:nvSpPr>
        <p:spPr bwMode="auto">
          <a:xfrm>
            <a:off x="5092965" y="4584506"/>
            <a:ext cx="7858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CC"/>
                </a:solidFill>
              </a:rPr>
              <a:t>&amp;a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44" name="直接箭头连接符 43"/>
          <p:cNvCxnSpPr>
            <a:cxnSpLocks noChangeShapeType="1"/>
            <a:stCxn id="41" idx="0"/>
            <a:endCxn id="27" idx="2"/>
          </p:cNvCxnSpPr>
          <p:nvPr/>
        </p:nvCxnSpPr>
        <p:spPr bwMode="auto">
          <a:xfrm rot="5400000" flipH="1" flipV="1">
            <a:off x="5152496" y="4221762"/>
            <a:ext cx="630238" cy="31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8125090" y="4492431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" name="TextBox 38"/>
          <p:cNvSpPr txBox="1">
            <a:spLocks noChangeArrowheads="1"/>
          </p:cNvSpPr>
          <p:nvPr/>
        </p:nvSpPr>
        <p:spPr bwMode="auto">
          <a:xfrm>
            <a:off x="7482152" y="4563869"/>
            <a:ext cx="6429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p2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7" name="TextBox 39"/>
          <p:cNvSpPr txBox="1">
            <a:spLocks noChangeArrowheads="1"/>
          </p:cNvSpPr>
          <p:nvPr/>
        </p:nvSpPr>
        <p:spPr bwMode="auto">
          <a:xfrm>
            <a:off x="8109215" y="4538469"/>
            <a:ext cx="785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CC"/>
                </a:solidFill>
              </a:rPr>
              <a:t>&amp;b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48" name="直接箭头连接符 47"/>
          <p:cNvCxnSpPr>
            <a:cxnSpLocks noChangeShapeType="1"/>
          </p:cNvCxnSpPr>
          <p:nvPr/>
        </p:nvCxnSpPr>
        <p:spPr bwMode="auto">
          <a:xfrm rot="5400000" flipH="1" flipV="1">
            <a:off x="8169540" y="4187631"/>
            <a:ext cx="630237" cy="476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751152" y="2943032"/>
            <a:ext cx="2428875" cy="1857375"/>
          </a:xfrm>
          <a:prstGeom prst="rect">
            <a:avLst/>
          </a:prstGeom>
          <a:noFill/>
          <a:ln w="38100" algn="ctr">
            <a:solidFill>
              <a:srgbClr val="9D138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" name="TextBox 43"/>
          <p:cNvSpPr txBox="1">
            <a:spLocks noChangeArrowheads="1"/>
          </p:cNvSpPr>
          <p:nvPr/>
        </p:nvSpPr>
        <p:spPr bwMode="auto">
          <a:xfrm>
            <a:off x="5205677" y="3265294"/>
            <a:ext cx="500063" cy="492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9D138D"/>
                </a:solidFill>
              </a:rPr>
              <a:t>9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sp>
        <p:nvSpPr>
          <p:cNvPr id="51" name="TextBox 44"/>
          <p:cNvSpPr txBox="1">
            <a:spLocks noChangeArrowheads="1"/>
          </p:cNvSpPr>
          <p:nvPr/>
        </p:nvSpPr>
        <p:spPr bwMode="auto">
          <a:xfrm>
            <a:off x="8206052" y="3298631"/>
            <a:ext cx="500063" cy="492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9D138D"/>
                </a:solidFill>
              </a:rPr>
              <a:t>5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58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1" grpId="0" animBg="1"/>
      <p:bldP spid="41" grpId="1" animBg="1"/>
      <p:bldP spid="42" grpId="0"/>
      <p:bldP spid="42" grpId="1"/>
      <p:bldP spid="43" grpId="0"/>
      <p:bldP spid="43" grpId="1"/>
      <p:bldP spid="45" grpId="0" animBg="1"/>
      <p:bldP spid="45" grpId="1" animBg="1"/>
      <p:bldP spid="46" grpId="0"/>
      <p:bldP spid="47" grpId="0"/>
      <p:bldP spid="49" grpId="0" animBg="1"/>
      <p:bldP spid="50" grpId="0" animBg="1"/>
      <p:bldP spid="5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指针变量作为函数参数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 bwMode="auto">
          <a:xfrm>
            <a:off x="794444" y="2331188"/>
            <a:ext cx="5786438" cy="314325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void swap(</a:t>
            </a:r>
            <a:r>
              <a:rPr lang="en-US" altLang="zh-CN" sz="2800" b="1" kern="0" dirty="0" err="1">
                <a:latin typeface="+mn-lt"/>
                <a:ea typeface="+mn-ea"/>
              </a:rPr>
              <a:t>int</a:t>
            </a:r>
            <a:r>
              <a:rPr lang="en-US" altLang="zh-CN" sz="2800" b="1" kern="0" dirty="0">
                <a:latin typeface="+mn-lt"/>
                <a:ea typeface="+mn-ea"/>
              </a:rPr>
              <a:t> *p1,int *p2) </a:t>
            </a:r>
            <a:endParaRPr lang="zh-CN" altLang="zh-CN" sz="2800" b="1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{ </a:t>
            </a:r>
            <a:r>
              <a:rPr lang="en-US" altLang="zh-CN" sz="2800" b="1" kern="0" dirty="0" err="1">
                <a:latin typeface="+mn-lt"/>
                <a:ea typeface="+mn-ea"/>
              </a:rPr>
              <a:t>int</a:t>
            </a:r>
            <a:r>
              <a:rPr lang="en-US" altLang="zh-CN" sz="2800" b="1" kern="0" dirty="0">
                <a:latin typeface="+mn-lt"/>
                <a:ea typeface="+mn-ea"/>
              </a:rPr>
              <a:t> </a:t>
            </a:r>
            <a:r>
              <a:rPr lang="en-US" altLang="zh-CN" sz="2800" b="1" kern="0" dirty="0">
                <a:solidFill>
                  <a:srgbClr val="FF0000"/>
                </a:solidFill>
                <a:latin typeface="+mn-lt"/>
                <a:ea typeface="+mn-ea"/>
              </a:rPr>
              <a:t>*</a:t>
            </a:r>
            <a:r>
              <a:rPr lang="en-US" altLang="zh-CN" sz="2800" b="1" kern="0" dirty="0">
                <a:latin typeface="+mn-lt"/>
                <a:ea typeface="+mn-ea"/>
              </a:rPr>
              <a:t>temp;</a:t>
            </a:r>
            <a:endParaRPr lang="zh-CN" altLang="zh-CN" sz="2800" b="1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  </a:t>
            </a:r>
            <a:r>
              <a:rPr lang="en-US" altLang="zh-CN" sz="2800" b="1" kern="0" dirty="0">
                <a:solidFill>
                  <a:srgbClr val="FF0000"/>
                </a:solidFill>
                <a:latin typeface="+mn-lt"/>
                <a:ea typeface="+mn-ea"/>
              </a:rPr>
              <a:t>*</a:t>
            </a:r>
            <a:r>
              <a:rPr lang="en-US" altLang="zh-CN" sz="2800" b="1" kern="0" dirty="0">
                <a:latin typeface="+mn-lt"/>
                <a:ea typeface="+mn-ea"/>
              </a:rPr>
              <a:t>temp=*p1;     </a:t>
            </a:r>
            <a:endParaRPr lang="zh-CN" altLang="zh-CN" sz="2800" b="1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  *p1=*p2;</a:t>
            </a:r>
            <a:endParaRPr lang="zh-CN" altLang="zh-CN" sz="2800" b="1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  *p2=</a:t>
            </a:r>
            <a:r>
              <a:rPr lang="en-US" altLang="zh-CN" sz="2800" b="1" kern="0" dirty="0">
                <a:solidFill>
                  <a:srgbClr val="FF0000"/>
                </a:solidFill>
                <a:latin typeface="+mn-lt"/>
                <a:ea typeface="+mn-ea"/>
              </a:rPr>
              <a:t>*</a:t>
            </a:r>
            <a:r>
              <a:rPr lang="en-US" altLang="zh-CN" sz="2800" b="1" kern="0" dirty="0">
                <a:latin typeface="+mn-lt"/>
                <a:ea typeface="+mn-ea"/>
              </a:rPr>
              <a:t>temp;</a:t>
            </a:r>
            <a:endParaRPr lang="zh-CN" altLang="zh-CN" sz="2800" b="1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}</a:t>
            </a:r>
            <a:endParaRPr lang="zh-CN" altLang="zh-CN" sz="2800" b="1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53" name="圆角矩形标注 52"/>
          <p:cNvSpPr>
            <a:spLocks noChangeArrowheads="1"/>
          </p:cNvSpPr>
          <p:nvPr/>
        </p:nvSpPr>
        <p:spPr bwMode="auto">
          <a:xfrm>
            <a:off x="4580632" y="3285611"/>
            <a:ext cx="2571750" cy="1143000"/>
          </a:xfrm>
          <a:prstGeom prst="wedgeRoundRectCallout">
            <a:avLst>
              <a:gd name="adj1" fmla="val -113617"/>
              <a:gd name="adj2" fmla="val -63347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0000"/>
                </a:solidFill>
              </a:rPr>
              <a:t>错！！！</a:t>
            </a:r>
            <a:endParaRPr lang="en-US" altLang="zh-CN" sz="2800" b="1">
              <a:solidFill>
                <a:srgbClr val="FF0000"/>
              </a:solidFill>
            </a:endParaRPr>
          </a:p>
          <a:p>
            <a:pPr algn="ctr" eaLnBrk="1" hangingPunct="1"/>
            <a:r>
              <a:rPr lang="zh-CN" altLang="en-US" sz="2800" b="1">
                <a:solidFill>
                  <a:srgbClr val="0000CC"/>
                </a:solidFill>
              </a:rPr>
              <a:t>无确定的指向</a:t>
            </a:r>
          </a:p>
        </p:txBody>
      </p:sp>
    </p:spTree>
    <p:extLst>
      <p:ext uri="{BB962C8B-B14F-4D97-AF65-F5344CB8AC3E}">
        <p14:creationId xmlns:p14="http://schemas.microsoft.com/office/powerpoint/2010/main" val="225526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指针变量作为函数参数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pPr/>
              <a:t>36</a:t>
            </a:fld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3721" y="1859854"/>
            <a:ext cx="8318500" cy="37715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如果想通过函数调用得到ｎ个要改变的值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① 在主调函数中设ｎ个变量，用ｎ个指针变量指向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它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② 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设计一个函数，有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个指针形参。在这个函数中改变这ｎ个形参的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③ 在主调函数中调用这个函数，在调用时将这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个指针变量作实参，将它们的地址传给该函数的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形参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42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指针变量作为函数参数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pPr/>
              <a:t>37</a:t>
            </a:fld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21382" y="1864193"/>
            <a:ext cx="8318500" cy="32595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如果想通过函数调用得到ｎ个要改变的值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④ 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在执行该函数的过程中，通过形参指针变量，改变它们所指向的</a:t>
            </a:r>
            <a:r>
              <a:rPr lang="zh-CN" altLang="zh-CN" sz="24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ｎ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个变量的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⑤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主调函数中就可以使用这些改变了值的</a:t>
            </a:r>
            <a:r>
              <a:rPr lang="zh-CN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变量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910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指针变量作为函数参数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pPr/>
              <a:t>38</a:t>
            </a:fld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45941" y="2002551"/>
            <a:ext cx="8153400" cy="4495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输入的两个整数按大小顺序输出。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解题思路：尝试调用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swap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函数来实现题目要求。在函数中</a:t>
            </a:r>
            <a:r>
              <a:rPr lang="zh-CN" altLang="zh-CN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改变形参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指针变量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的值，希望能由此</a:t>
            </a:r>
            <a:r>
              <a:rPr lang="zh-CN" altLang="zh-CN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改变实参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指针变量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8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指针变量作为函数参数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pPr/>
              <a:t>39</a:t>
            </a:fld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17240" y="1967162"/>
            <a:ext cx="5738936" cy="448617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*pointer_1,*pointer_2;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d,%d”,&amp;a,&amp;b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pointer_1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=&amp;a;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pointer_2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=&amp;b; 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(a&lt;b)  swap(pointer_1,pointer_2);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(“max=%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d,min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=%d\n”,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zh-CN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514" y="2852936"/>
            <a:ext cx="9286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384112" y="4085778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8186050" y="4028628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955362" y="4085778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6757300" y="4028628"/>
            <a:ext cx="714375" cy="714375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5568262" y="3577778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a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8257487" y="3444428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b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3452124" y="3573016"/>
            <a:ext cx="1857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</a:rPr>
              <a:t>pointer_1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TextBox 12"/>
          <p:cNvSpPr txBox="1">
            <a:spLocks noChangeArrowheads="1"/>
          </p:cNvSpPr>
          <p:nvPr/>
        </p:nvSpPr>
        <p:spPr bwMode="auto">
          <a:xfrm>
            <a:off x="5526987" y="4157216"/>
            <a:ext cx="5000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5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20" name="TextBox 13"/>
          <p:cNvSpPr txBox="1">
            <a:spLocks noChangeArrowheads="1"/>
          </p:cNvSpPr>
          <p:nvPr/>
        </p:nvSpPr>
        <p:spPr bwMode="auto">
          <a:xfrm>
            <a:off x="8328925" y="4100066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9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21" name="TextBox 14"/>
          <p:cNvSpPr txBox="1">
            <a:spLocks noChangeArrowheads="1"/>
          </p:cNvSpPr>
          <p:nvPr/>
        </p:nvSpPr>
        <p:spPr bwMode="auto">
          <a:xfrm>
            <a:off x="3939487" y="4133403"/>
            <a:ext cx="785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CC"/>
                </a:solidFill>
              </a:rPr>
              <a:t>&amp;a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22" name="TextBox 15"/>
          <p:cNvSpPr txBox="1">
            <a:spLocks noChangeArrowheads="1"/>
          </p:cNvSpPr>
          <p:nvPr/>
        </p:nvSpPr>
        <p:spPr bwMode="auto">
          <a:xfrm>
            <a:off x="6757300" y="4100066"/>
            <a:ext cx="7858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CC"/>
                </a:solidFill>
              </a:rPr>
              <a:t>&amp;b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23" name="直接箭头连接符 22"/>
          <p:cNvCxnSpPr>
            <a:cxnSpLocks noChangeShapeType="1"/>
          </p:cNvCxnSpPr>
          <p:nvPr/>
        </p:nvCxnSpPr>
        <p:spPr bwMode="auto">
          <a:xfrm>
            <a:off x="7471675" y="4385816"/>
            <a:ext cx="714375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箭头连接符 23"/>
          <p:cNvCxnSpPr>
            <a:cxnSpLocks noChangeShapeType="1"/>
          </p:cNvCxnSpPr>
          <p:nvPr/>
        </p:nvCxnSpPr>
        <p:spPr bwMode="auto">
          <a:xfrm>
            <a:off x="4666562" y="4430266"/>
            <a:ext cx="714375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18"/>
          <p:cNvSpPr txBox="1">
            <a:spLocks noChangeArrowheads="1"/>
          </p:cNvSpPr>
          <p:nvPr/>
        </p:nvSpPr>
        <p:spPr bwMode="auto">
          <a:xfrm>
            <a:off x="6185800" y="3528566"/>
            <a:ext cx="1857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</a:rPr>
              <a:t>pointer_2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32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指針是什么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8625" y="1643063"/>
            <a:ext cx="8501063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内存区的每一个字节有一个编号，这就是“</a:t>
            </a:r>
            <a:r>
              <a:rPr lang="zh-CN" altLang="zh-CN" smtClean="0">
                <a:solidFill>
                  <a:srgbClr val="9D138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地址</a:t>
            </a: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”，它相当于旅馆中的房间号。</a:t>
            </a:r>
            <a:endParaRPr lang="en-US" altLang="zh-CN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在地址所标</a:t>
            </a: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识</a:t>
            </a: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的内存单元中存放数据，这相当于旅馆房间中居住的旅客一样。</a:t>
            </a:r>
            <a:endParaRPr lang="en-US" altLang="zh-CN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由于通过地址能找到所需的变量单元，我们可以说，</a:t>
            </a:r>
            <a:r>
              <a:rPr lang="zh-CN" altLang="zh-CN" smtClean="0">
                <a:solidFill>
                  <a:srgbClr val="9D138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地址指向该变量单元</a:t>
            </a: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将地址形象化地称为“</a:t>
            </a:r>
            <a:r>
              <a:rPr lang="zh-CN" altLang="zh-CN" smtClean="0">
                <a:solidFill>
                  <a:srgbClr val="9D138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41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指针变量作为函数参数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636289" y="2132856"/>
            <a:ext cx="7104063" cy="41433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void swap(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*p1,int *p2) </a:t>
            </a:r>
            <a:endParaRPr lang="zh-CN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{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*</a:t>
            </a:r>
            <a:r>
              <a:rPr lang="en-US" altLang="zh-CN" sz="2800" dirty="0" smtClean="0"/>
              <a:t>temp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smtClean="0"/>
              <a:t>temp=p1</a:t>
            </a:r>
            <a:r>
              <a:rPr lang="en-US" altLang="zh-CN" sz="2800" dirty="0" smtClean="0"/>
              <a:t>;     </a:t>
            </a:r>
            <a:endParaRPr lang="zh-CN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smtClean="0"/>
              <a:t>p1=p2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smtClean="0"/>
              <a:t>p2=temp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}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2800" dirty="0" smtClean="0"/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953789" y="3185760"/>
            <a:ext cx="2428875" cy="1857375"/>
          </a:xfrm>
          <a:prstGeom prst="rect">
            <a:avLst/>
          </a:prstGeom>
          <a:noFill/>
          <a:ln w="38100" algn="ctr">
            <a:solidFill>
              <a:srgbClr val="9D138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" name="圆角矩形标注 52"/>
          <p:cNvSpPr>
            <a:spLocks noChangeArrowheads="1"/>
          </p:cNvSpPr>
          <p:nvPr/>
        </p:nvSpPr>
        <p:spPr bwMode="auto">
          <a:xfrm>
            <a:off x="4188320" y="3416859"/>
            <a:ext cx="2963862" cy="1143000"/>
          </a:xfrm>
          <a:prstGeom prst="wedgeRoundRectCallout">
            <a:avLst>
              <a:gd name="adj1" fmla="val -62593"/>
              <a:gd name="adj2" fmla="val 2415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0000"/>
                </a:solidFill>
              </a:rPr>
              <a:t>错！！！</a:t>
            </a:r>
            <a:endParaRPr lang="en-US" altLang="zh-CN" sz="2800" b="1">
              <a:solidFill>
                <a:srgbClr val="FF0000"/>
              </a:solidFill>
            </a:endParaRPr>
          </a:p>
          <a:p>
            <a:pPr algn="ctr" eaLnBrk="1" hangingPunct="1"/>
            <a:r>
              <a:rPr lang="zh-CN" altLang="en-US" sz="2800" b="1">
                <a:solidFill>
                  <a:srgbClr val="0000CC"/>
                </a:solidFill>
              </a:rPr>
              <a:t>只交换形参指向</a:t>
            </a:r>
          </a:p>
        </p:txBody>
      </p:sp>
    </p:spTree>
    <p:extLst>
      <p:ext uri="{BB962C8B-B14F-4D97-AF65-F5344CB8AC3E}">
        <p14:creationId xmlns:p14="http://schemas.microsoft.com/office/powerpoint/2010/main" val="108432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指针变量作为函数参数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pPr/>
              <a:t>41</a:t>
            </a:fld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21382" y="1864193"/>
            <a:ext cx="7823026" cy="32595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：函数的调用可以（而且只可以）得到一个返回值（即函数值），而使用指针变量作参数，可以得到多个变化了的值。如果不用指针变量是难以做到这一点的。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要善于利用指针法。</a:t>
            </a:r>
          </a:p>
        </p:txBody>
      </p:sp>
    </p:spTree>
    <p:extLst>
      <p:ext uri="{BB962C8B-B14F-4D97-AF65-F5344CB8AC3E}">
        <p14:creationId xmlns:p14="http://schemas.microsoft.com/office/powerpoint/2010/main" val="329088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指针变量作为函数参数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pPr/>
              <a:t>42</a:t>
            </a:fld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21382" y="1864193"/>
            <a:ext cx="7823026" cy="325957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8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个整数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a,b,c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，要求按由大到小的顺序将它们输出。用函数实现。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解题思路</a:t>
            </a:r>
            <a:r>
              <a:rPr lang="zh-CN" altLang="en-US" sz="2800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采用指针作为参数的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方法在函数中改变这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个变量的值。用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swap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函数交换两个变量的值，用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exchange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函数改变这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个变量的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值。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986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指针变量作为函数参数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pPr/>
              <a:t>43</a:t>
            </a:fld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572853" y="1844824"/>
            <a:ext cx="5437807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main()</a:t>
            </a:r>
            <a:endParaRPr lang="zh-CN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{ </a:t>
            </a:r>
            <a:endParaRPr lang="zh-CN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a,b,c</a:t>
            </a:r>
            <a:r>
              <a:rPr lang="en-US" altLang="zh-CN" sz="2800" dirty="0" smtClean="0"/>
              <a:t>,*p1,*p2,*p3;</a:t>
            </a:r>
            <a:endParaRPr lang="zh-CN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scanf</a:t>
            </a:r>
            <a:r>
              <a:rPr lang="en-US" altLang="zh-CN" sz="2800" dirty="0" smtClean="0"/>
              <a:t>("%</a:t>
            </a:r>
            <a:r>
              <a:rPr lang="en-US" altLang="zh-CN" sz="2800" dirty="0" err="1" smtClean="0"/>
              <a:t>d,%d,%d",&amp;a,&amp;b,&amp;c</a:t>
            </a:r>
            <a:r>
              <a:rPr lang="en-US" altLang="zh-CN" sz="2800" dirty="0" smtClean="0"/>
              <a:t>);</a:t>
            </a:r>
            <a:endParaRPr lang="zh-CN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p1=&amp;a;p2=&amp;b;p3=&amp;c;</a:t>
            </a:r>
            <a:endParaRPr lang="zh-CN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exchange(p1,p2,p3);</a:t>
            </a:r>
            <a:endParaRPr lang="zh-CN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d,%d,%d</a:t>
            </a:r>
            <a:r>
              <a:rPr lang="en-US" altLang="zh-CN" sz="2800" dirty="0" smtClean="0"/>
              <a:t>\n",</a:t>
            </a:r>
            <a:r>
              <a:rPr lang="en-US" altLang="zh-CN" sz="2800" dirty="0" err="1" smtClean="0"/>
              <a:t>a,b,c</a:t>
            </a:r>
            <a:r>
              <a:rPr lang="en-US" altLang="zh-CN" sz="2800" dirty="0" smtClean="0"/>
              <a:t>);</a:t>
            </a:r>
            <a:endParaRPr lang="zh-CN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   return 0;</a:t>
            </a:r>
            <a:endParaRPr lang="zh-CN" altLang="zh-CN" sz="2800" dirty="0" smtClean="0"/>
          </a:p>
          <a:p>
            <a:pPr>
              <a:buFont typeface="Wingdings" pitchFamily="2" charset="2"/>
              <a:buNone/>
            </a:pPr>
            <a:r>
              <a:rPr lang="en-US" altLang="zh-CN" sz="2800" dirty="0" smtClean="0"/>
              <a:t>}</a:t>
            </a:r>
            <a:endParaRPr lang="zh-CN" altLang="zh-CN" sz="2800" dirty="0" smtClean="0"/>
          </a:p>
          <a:p>
            <a:pPr>
              <a:buFont typeface="Wingdings" pitchFamily="2" charset="2"/>
              <a:buNone/>
            </a:pPr>
            <a:endParaRPr lang="zh-CN" altLang="en-US" sz="2800" dirty="0" smtClean="0"/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5436096" y="3925503"/>
            <a:ext cx="3071812" cy="1143000"/>
          </a:xfrm>
          <a:prstGeom prst="wedgeRoundRectCallout">
            <a:avLst>
              <a:gd name="adj1" fmla="val -78875"/>
              <a:gd name="adj2" fmla="val 2301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CC"/>
                </a:solidFill>
              </a:rPr>
              <a:t>调用结束后不会改变指针的指向</a:t>
            </a:r>
          </a:p>
        </p:txBody>
      </p:sp>
    </p:spTree>
    <p:extLst>
      <p:ext uri="{BB962C8B-B14F-4D97-AF65-F5344CB8AC3E}">
        <p14:creationId xmlns:p14="http://schemas.microsoft.com/office/powerpoint/2010/main" val="313044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指针变量作为函数参数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pPr/>
              <a:t>44</a:t>
            </a:fld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611560" y="1839733"/>
            <a:ext cx="6135960" cy="4765087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exchange(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*q1,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*q2,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*q3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(*q1&lt;*q2) swap(q1,q2);  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if(*q1&lt;*q3) swap(q1,q3);  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if(*q2&lt;*q3) swap(q2,q3);  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swap(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*pt1,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*pt2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temp;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temp=*pt1;   *pt1=*pt2;  *pt2=temp;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  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9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指針是什么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3568" y="1722531"/>
            <a:ext cx="7776864" cy="120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务必弄清楚存储单元的</a:t>
            </a:r>
            <a:r>
              <a:rPr lang="zh-CN" altLang="zh-CN" smtClean="0">
                <a:solidFill>
                  <a:srgbClr val="9D138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地址</a:t>
            </a: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和存储单元的</a:t>
            </a:r>
            <a:r>
              <a:rPr lang="zh-CN" altLang="zh-CN" smtClean="0">
                <a:solidFill>
                  <a:srgbClr val="9D138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</a:t>
            </a:r>
            <a:r>
              <a:rPr lang="zh-CN" altLang="zh-CN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这两个概念的区别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72133" y="3657575"/>
            <a:ext cx="3571875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800" b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=3</a:t>
            </a:r>
            <a:r>
              <a:rPr lang="en-US" altLang="zh-CN" sz="2800" b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j=6, k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72133" y="4443387"/>
            <a:ext cx="3214687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800" b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(“%</a:t>
            </a:r>
            <a:r>
              <a:rPr lang="en-US" altLang="zh-CN" sz="2800" b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d”,i</a:t>
            </a:r>
            <a:r>
              <a:rPr lang="en-US" altLang="zh-CN" sz="28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3" name="矩形 2"/>
          <p:cNvSpPr/>
          <p:nvPr/>
        </p:nvSpPr>
        <p:spPr>
          <a:xfrm>
            <a:off x="1072133" y="311379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例如：</a:t>
            </a:r>
            <a:endParaRPr lang="en-US" altLang="zh-CN" sz="280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434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指針是什么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55576" y="1865405"/>
            <a:ext cx="3571875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800" b="1" kern="0" dirty="0" err="1">
                <a:solidFill>
                  <a:srgbClr val="00B050"/>
                </a:solidFill>
                <a:latin typeface="+mn-lt"/>
                <a:ea typeface="+mn-ea"/>
              </a:rPr>
              <a:t>int</a:t>
            </a:r>
            <a:r>
              <a:rPr lang="en-US" altLang="zh-CN" sz="2800" b="1" kern="0" dirty="0">
                <a:solidFill>
                  <a:srgbClr val="00B050"/>
                </a:solidFill>
                <a:latin typeface="+mn-lt"/>
                <a:ea typeface="+mn-ea"/>
              </a:rPr>
              <a:t> </a:t>
            </a:r>
            <a:r>
              <a:rPr lang="en-US" altLang="zh-CN" sz="2800" b="1" kern="0" dirty="0" err="1">
                <a:solidFill>
                  <a:srgbClr val="00B050"/>
                </a:solidFill>
                <a:latin typeface="+mn-lt"/>
                <a:ea typeface="+mn-ea"/>
              </a:rPr>
              <a:t>i</a:t>
            </a:r>
            <a:r>
              <a:rPr lang="en-US" altLang="zh-CN" sz="2800" b="1" kern="0" dirty="0">
                <a:solidFill>
                  <a:srgbClr val="00B050"/>
                </a:solidFill>
                <a:latin typeface="+mn-lt"/>
                <a:ea typeface="+mn-ea"/>
              </a:rPr>
              <a:t>=3,j=6,k;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55576" y="2651217"/>
            <a:ext cx="3214687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800" b="1" kern="0" dirty="0" err="1">
                <a:solidFill>
                  <a:srgbClr val="00B050"/>
                </a:solidFill>
                <a:latin typeface="+mn-lt"/>
                <a:ea typeface="+mn-ea"/>
              </a:rPr>
              <a:t>printf</a:t>
            </a:r>
            <a:r>
              <a:rPr lang="en-US" altLang="zh-CN" sz="2800" b="1" kern="0" dirty="0">
                <a:solidFill>
                  <a:srgbClr val="00B050"/>
                </a:solidFill>
                <a:latin typeface="+mn-lt"/>
                <a:ea typeface="+mn-ea"/>
              </a:rPr>
              <a:t>(“%</a:t>
            </a:r>
            <a:r>
              <a:rPr lang="en-US" altLang="zh-CN" sz="2800" b="1" kern="0" dirty="0" err="1">
                <a:solidFill>
                  <a:srgbClr val="00B050"/>
                </a:solidFill>
                <a:latin typeface="+mn-lt"/>
                <a:ea typeface="+mn-ea"/>
              </a:rPr>
              <a:t>d”,i</a:t>
            </a:r>
            <a:r>
              <a:rPr lang="en-US" altLang="zh-CN" sz="2800" b="1" kern="0" dirty="0">
                <a:solidFill>
                  <a:srgbClr val="00B050"/>
                </a:solidFill>
                <a:latin typeface="+mn-lt"/>
                <a:ea typeface="+mn-ea"/>
              </a:rPr>
              <a:t>);</a:t>
            </a: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275826" y="3663958"/>
            <a:ext cx="2357438" cy="642938"/>
          </a:xfrm>
          <a:prstGeom prst="wedgeRoundRectCallout">
            <a:avLst>
              <a:gd name="adj1" fmla="val 60991"/>
              <a:gd name="adj2" fmla="val -125898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800" b="1"/>
              <a:t>通过变量名</a:t>
            </a:r>
            <a:r>
              <a:rPr lang="en-US" altLang="zh-CN" sz="2800" b="1">
                <a:solidFill>
                  <a:srgbClr val="FF0000"/>
                </a:solidFill>
              </a:rPr>
              <a:t>i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260127" y="4690654"/>
            <a:ext cx="3000375" cy="1643062"/>
          </a:xfrm>
          <a:prstGeom prst="wedgeRoundRectCallout">
            <a:avLst>
              <a:gd name="adj1" fmla="val 77449"/>
              <a:gd name="adj2" fmla="val -13226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 dirty="0"/>
              <a:t>找到</a:t>
            </a:r>
            <a:r>
              <a:rPr lang="en-US" altLang="zh-CN" sz="2800" b="1" dirty="0" err="1">
                <a:solidFill>
                  <a:srgbClr val="FF0000"/>
                </a:solidFill>
              </a:rPr>
              <a:t>i</a:t>
            </a:r>
            <a:r>
              <a:rPr lang="zh-CN" altLang="zh-CN" sz="2800" b="1" dirty="0"/>
              <a:t>的地址</a:t>
            </a:r>
            <a:r>
              <a:rPr lang="en-US" altLang="zh-CN" sz="2800" b="1" dirty="0"/>
              <a:t>2000</a:t>
            </a:r>
            <a:r>
              <a:rPr lang="zh-CN" altLang="zh-CN" sz="2800" b="1" dirty="0"/>
              <a:t>，从而</a:t>
            </a:r>
            <a:r>
              <a:rPr lang="zh-CN" altLang="en-US" sz="2800" b="1" dirty="0"/>
              <a:t>从</a:t>
            </a:r>
            <a:r>
              <a:rPr lang="zh-CN" altLang="zh-CN" sz="2800" b="1" dirty="0"/>
              <a:t>存储单元</a:t>
            </a:r>
            <a:r>
              <a:rPr lang="zh-CN" altLang="en-US" sz="2800" b="1" dirty="0"/>
              <a:t>读</a:t>
            </a:r>
            <a:r>
              <a:rPr lang="zh-CN" altLang="zh-CN" sz="2800" b="1" dirty="0"/>
              <a:t>取</a:t>
            </a:r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260" y="1177943"/>
            <a:ext cx="4846579" cy="554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814" y="3140968"/>
            <a:ext cx="485793" cy="2492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62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指針是什么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2142" y="1731939"/>
            <a:ext cx="3571875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800" b="1" kern="0" dirty="0" err="1">
                <a:solidFill>
                  <a:srgbClr val="00B050"/>
                </a:solidFill>
                <a:latin typeface="+mn-lt"/>
                <a:ea typeface="+mn-ea"/>
              </a:rPr>
              <a:t>int</a:t>
            </a:r>
            <a:r>
              <a:rPr lang="en-US" altLang="zh-CN" sz="2800" b="1" kern="0" dirty="0">
                <a:solidFill>
                  <a:srgbClr val="00B050"/>
                </a:solidFill>
                <a:latin typeface="+mn-lt"/>
                <a:ea typeface="+mn-ea"/>
              </a:rPr>
              <a:t> </a:t>
            </a:r>
            <a:r>
              <a:rPr lang="en-US" altLang="zh-CN" sz="2800" b="1" kern="0" dirty="0" err="1">
                <a:solidFill>
                  <a:srgbClr val="00B050"/>
                </a:solidFill>
                <a:latin typeface="+mn-lt"/>
                <a:ea typeface="+mn-ea"/>
              </a:rPr>
              <a:t>i</a:t>
            </a:r>
            <a:r>
              <a:rPr lang="en-US" altLang="zh-CN" sz="2800" b="1" kern="0" dirty="0">
                <a:solidFill>
                  <a:srgbClr val="00B050"/>
                </a:solidFill>
                <a:latin typeface="+mn-lt"/>
                <a:ea typeface="+mn-ea"/>
              </a:rPr>
              <a:t>=3,j=6,k;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2142" y="2446314"/>
            <a:ext cx="1857375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800" b="1" kern="0" dirty="0">
                <a:solidFill>
                  <a:srgbClr val="00B050"/>
                </a:solidFill>
                <a:latin typeface="+mn-lt"/>
                <a:ea typeface="+mn-ea"/>
              </a:rPr>
              <a:t>k=</a:t>
            </a:r>
            <a:r>
              <a:rPr lang="en-US" altLang="zh-CN" sz="2800" b="1" kern="0" dirty="0" err="1">
                <a:solidFill>
                  <a:srgbClr val="00B050"/>
                </a:solidFill>
                <a:latin typeface="+mn-lt"/>
                <a:ea typeface="+mn-ea"/>
              </a:rPr>
              <a:t>i+j</a:t>
            </a:r>
            <a:r>
              <a:rPr lang="en-US" altLang="zh-CN" sz="2800" b="1" kern="0" dirty="0">
                <a:solidFill>
                  <a:srgbClr val="00B050"/>
                </a:solidFill>
                <a:latin typeface="+mn-lt"/>
                <a:ea typeface="+mn-ea"/>
              </a:rPr>
              <a:t>;</a:t>
            </a: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1126631" y="3011243"/>
            <a:ext cx="1958975" cy="642938"/>
          </a:xfrm>
          <a:prstGeom prst="wedgeRoundRectCallout">
            <a:avLst>
              <a:gd name="adj1" fmla="val 94418"/>
              <a:gd name="adj2" fmla="val -4247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从这里取</a:t>
            </a:r>
            <a:r>
              <a:rPr lang="en-US" altLang="zh-CN" sz="2800" b="1"/>
              <a:t>3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1068483" y="4725144"/>
            <a:ext cx="2357438" cy="571500"/>
          </a:xfrm>
          <a:prstGeom prst="wedgeRoundRectCallout">
            <a:avLst>
              <a:gd name="adj1" fmla="val 68060"/>
              <a:gd name="adj2" fmla="val -16305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将</a:t>
            </a:r>
            <a:r>
              <a:rPr lang="en-US" altLang="zh-CN" sz="2800" b="1"/>
              <a:t>9</a:t>
            </a:r>
            <a:r>
              <a:rPr lang="zh-CN" altLang="en-US" sz="2800" b="1"/>
              <a:t>送到这里</a:t>
            </a:r>
          </a:p>
        </p:txBody>
      </p:sp>
      <p:sp>
        <p:nvSpPr>
          <p:cNvPr id="11" name="圆角矩形标注 10"/>
          <p:cNvSpPr>
            <a:spLocks noChangeArrowheads="1"/>
          </p:cNvSpPr>
          <p:nvPr/>
        </p:nvSpPr>
        <p:spPr bwMode="auto">
          <a:xfrm>
            <a:off x="1088308" y="3857066"/>
            <a:ext cx="2000250" cy="642937"/>
          </a:xfrm>
          <a:prstGeom prst="wedgeRoundRectCallout">
            <a:avLst>
              <a:gd name="adj1" fmla="val 94637"/>
              <a:gd name="adj2" fmla="val -9805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/>
              <a:t>从这里取</a:t>
            </a:r>
            <a:r>
              <a:rPr lang="en-US" altLang="zh-CN" sz="2800" b="1" dirty="0"/>
              <a:t>6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横卷形 11"/>
          <p:cNvSpPr>
            <a:spLocks noChangeArrowheads="1"/>
          </p:cNvSpPr>
          <p:nvPr/>
        </p:nvSpPr>
        <p:spPr bwMode="auto">
          <a:xfrm>
            <a:off x="1074977" y="5867345"/>
            <a:ext cx="2357438" cy="785812"/>
          </a:xfrm>
          <a:prstGeom prst="horizontalScroll">
            <a:avLst>
              <a:gd name="adj" fmla="val 12500"/>
            </a:avLst>
          </a:prstGeom>
          <a:solidFill>
            <a:srgbClr val="E1FFE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FF0000"/>
                </a:solidFill>
              </a:rPr>
              <a:t>直接存取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766" y="1012739"/>
            <a:ext cx="4921218" cy="562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352" y="3789040"/>
            <a:ext cx="471497" cy="28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563" y="2761456"/>
            <a:ext cx="434181" cy="298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04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指針是什么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pPr/>
              <a:t>8</a:t>
            </a:fld>
            <a:endParaRPr lang="en-US" altLang="zh-CN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622" y="1214782"/>
            <a:ext cx="4924378" cy="5630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90935" y="2068358"/>
            <a:ext cx="3571875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800" b="1" kern="0" dirty="0" err="1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b="1" kern="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 err="1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kern="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=3,j=6,k;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8060" y="2711295"/>
            <a:ext cx="435768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定义特殊变量</a:t>
            </a:r>
            <a:r>
              <a:rPr lang="en-US" altLang="zh-CN" sz="2800" b="1" kern="0" dirty="0" err="1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i_pointer</a:t>
            </a:r>
            <a:endParaRPr lang="en-US" altLang="zh-CN" sz="2800" b="1" kern="0" dirty="0">
              <a:solidFill>
                <a:srgbClr val="00B05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233995" y="5097930"/>
            <a:ext cx="3396755" cy="669526"/>
          </a:xfrm>
          <a:prstGeom prst="wedgeRoundRectCallout">
            <a:avLst>
              <a:gd name="adj1" fmla="val 66899"/>
              <a:gd name="adj2" fmla="val 1864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的地址存到这里</a:t>
            </a:r>
          </a:p>
        </p:txBody>
      </p:sp>
      <p:sp>
        <p:nvSpPr>
          <p:cNvPr id="11" name="横卷形 10"/>
          <p:cNvSpPr>
            <a:spLocks noChangeArrowheads="1"/>
          </p:cNvSpPr>
          <p:nvPr/>
        </p:nvSpPr>
        <p:spPr bwMode="auto">
          <a:xfrm>
            <a:off x="710796" y="5870196"/>
            <a:ext cx="2357438" cy="785812"/>
          </a:xfrm>
          <a:prstGeom prst="horizontalScroll">
            <a:avLst>
              <a:gd name="adj" fmla="val 12500"/>
            </a:avLst>
          </a:prstGeom>
          <a:solidFill>
            <a:srgbClr val="E1FFE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间接存取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19497" y="3425670"/>
            <a:ext cx="3071813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800" b="1" kern="0" dirty="0" err="1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i_pointer</a:t>
            </a:r>
            <a:r>
              <a:rPr lang="en-US" altLang="zh-CN" sz="2800" b="1" kern="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=&amp;</a:t>
            </a:r>
            <a:r>
              <a:rPr lang="en-US" altLang="zh-CN" sz="2800" b="1" kern="0" dirty="0" err="1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kern="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058" y="5325285"/>
            <a:ext cx="8572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408" y="3991370"/>
            <a:ext cx="59055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86" y="2780362"/>
            <a:ext cx="513964" cy="298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 flipH="1">
            <a:off x="4899026" y="5529713"/>
            <a:ext cx="428624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 flipV="1">
            <a:off x="4901979" y="3262050"/>
            <a:ext cx="0" cy="2267663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箭头连接符 18"/>
          <p:cNvCxnSpPr>
            <a:cxnSpLocks noChangeShapeType="1"/>
          </p:cNvCxnSpPr>
          <p:nvPr/>
        </p:nvCxnSpPr>
        <p:spPr bwMode="auto">
          <a:xfrm>
            <a:off x="4901979" y="3262050"/>
            <a:ext cx="428625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48060" y="4140045"/>
            <a:ext cx="3071812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800" b="1" kern="0" dirty="0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kern="0" dirty="0" err="1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i_pointer</a:t>
            </a:r>
            <a:r>
              <a:rPr lang="en-US" altLang="zh-CN" sz="2800" b="1" kern="0" dirty="0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50</a:t>
            </a:r>
            <a:r>
              <a:rPr lang="en-US" altLang="zh-CN" sz="2800" b="1" kern="0" dirty="0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1" name="TextBox 25"/>
          <p:cNvSpPr txBox="1">
            <a:spLocks noChangeArrowheads="1"/>
          </p:cNvSpPr>
          <p:nvPr/>
        </p:nvSpPr>
        <p:spPr bwMode="auto">
          <a:xfrm>
            <a:off x="6019662" y="3046943"/>
            <a:ext cx="622300" cy="4302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50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2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2" grpId="0"/>
      <p:bldP spid="20" grpId="0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指針是什么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413446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17240" y="1958351"/>
            <a:ext cx="8153400" cy="428687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为了表示将数值３送到变量中，可以有两种表达方法：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(1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直接送到变量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所标识的单元中，例如：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=3; </a:t>
            </a:r>
            <a:endParaRPr lang="zh-CN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(2) 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送到变量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i_pointer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所</a:t>
            </a:r>
            <a:r>
              <a:rPr lang="zh-CN" altLang="zh-CN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指向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的单元（即变量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的存储单元），例如：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i_pointer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=3; 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其中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i_pointer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表示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i_pointer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指向的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对象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912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5897</TotalTime>
  <Words>2800</Words>
  <Application>Microsoft Office PowerPoint</Application>
  <PresentationFormat>全屏显示(4:3)</PresentationFormat>
  <Paragraphs>509</Paragraphs>
  <Slides>44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等线</vt:lpstr>
      <vt:lpstr>华文行楷</vt:lpstr>
      <vt:lpstr>华文楷体</vt:lpstr>
      <vt:lpstr>楷体_GB2312</vt:lpstr>
      <vt:lpstr>宋体</vt:lpstr>
      <vt:lpstr>Arial</vt:lpstr>
      <vt:lpstr>Times New Roman</vt:lpstr>
      <vt:lpstr>Wingdings</vt:lpstr>
      <vt:lpstr>默认设计模板</vt:lpstr>
      <vt:lpstr>高级语言程序设计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荣 生辉</cp:lastModifiedBy>
  <cp:revision>417</cp:revision>
  <dcterms:created xsi:type="dcterms:W3CDTF">2014-03-21T03:02:44Z</dcterms:created>
  <dcterms:modified xsi:type="dcterms:W3CDTF">2018-11-01T14:06:51Z</dcterms:modified>
</cp:coreProperties>
</file>