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674" r:id="rId3"/>
    <p:sldId id="385" r:id="rId4"/>
    <p:sldId id="622" r:id="rId5"/>
    <p:sldId id="635" r:id="rId6"/>
    <p:sldId id="636" r:id="rId7"/>
    <p:sldId id="689" r:id="rId8"/>
    <p:sldId id="690" r:id="rId9"/>
    <p:sldId id="678" r:id="rId10"/>
    <p:sldId id="637" r:id="rId11"/>
    <p:sldId id="675" r:id="rId12"/>
    <p:sldId id="638" r:id="rId13"/>
    <p:sldId id="676" r:id="rId14"/>
    <p:sldId id="639" r:id="rId15"/>
    <p:sldId id="640" r:id="rId16"/>
    <p:sldId id="641" r:id="rId17"/>
    <p:sldId id="642" r:id="rId18"/>
    <p:sldId id="677" r:id="rId19"/>
    <p:sldId id="602" r:id="rId20"/>
    <p:sldId id="621" r:id="rId21"/>
    <p:sldId id="645" r:id="rId22"/>
    <p:sldId id="646" r:id="rId23"/>
    <p:sldId id="679" r:id="rId24"/>
    <p:sldId id="647" r:id="rId25"/>
    <p:sldId id="648" r:id="rId26"/>
    <p:sldId id="649" r:id="rId27"/>
    <p:sldId id="650" r:id="rId28"/>
    <p:sldId id="651" r:id="rId29"/>
    <p:sldId id="652" r:id="rId30"/>
    <p:sldId id="653" r:id="rId31"/>
    <p:sldId id="654" r:id="rId32"/>
    <p:sldId id="655" r:id="rId33"/>
    <p:sldId id="691" r:id="rId34"/>
    <p:sldId id="657" r:id="rId35"/>
    <p:sldId id="656" r:id="rId36"/>
    <p:sldId id="658" r:id="rId37"/>
    <p:sldId id="659" r:id="rId38"/>
    <p:sldId id="660" r:id="rId39"/>
    <p:sldId id="668" r:id="rId40"/>
    <p:sldId id="669" r:id="rId41"/>
    <p:sldId id="681" r:id="rId42"/>
    <p:sldId id="682" r:id="rId43"/>
    <p:sldId id="684" r:id="rId44"/>
    <p:sldId id="685" r:id="rId45"/>
    <p:sldId id="688" r:id="rId46"/>
    <p:sldId id="662" r:id="rId47"/>
    <p:sldId id="661" r:id="rId48"/>
    <p:sldId id="663" r:id="rId49"/>
    <p:sldId id="670" r:id="rId50"/>
    <p:sldId id="671" r:id="rId51"/>
    <p:sldId id="672" r:id="rId52"/>
    <p:sldId id="687" r:id="rId5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81"/>
    <a:srgbClr val="00FF00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90" autoAdjust="0"/>
    <p:restoredTop sz="94241" autoAdjust="0"/>
  </p:normalViewPr>
  <p:slideViewPr>
    <p:cSldViewPr>
      <p:cViewPr varScale="1">
        <p:scale>
          <a:sx n="104" d="100"/>
          <a:sy n="104" d="100"/>
        </p:scale>
        <p:origin x="193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631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692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81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268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173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570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918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780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662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6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930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041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515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66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546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282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808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478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2229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1996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03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8961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7687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771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9434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2774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3013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5055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3891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601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50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2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5900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7828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4449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2768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7306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6661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6246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3170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4088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98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457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614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503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34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92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3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43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470025"/>
          </a:xfrm>
        </p:spPr>
        <p:txBody>
          <a:bodyPr anchor="ctr"/>
          <a:lstStyle/>
          <a:p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54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4" y="522920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2000" y="4011285"/>
            <a:ext cx="2749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循环语句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B367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7320-FDA7-4C22-B409-F290B834D43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do 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778009"/>
            <a:ext cx="7848872" cy="166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do-while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语句的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特点 </a:t>
            </a:r>
            <a:r>
              <a:rPr lang="en-US" altLang="zh-CN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先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执行循环体，然后判断循环条件是否成立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838436" y="3226450"/>
            <a:ext cx="3625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一般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形式：</a:t>
            </a:r>
            <a:endParaRPr lang="en-US" altLang="zh-CN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循环体</a:t>
            </a:r>
            <a:r>
              <a:rPr lang="zh-CN" altLang="en-US" sz="2800" b="1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 (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79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do 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4"/>
            <a:ext cx="7848872" cy="1661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do-while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语句的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特点 </a:t>
            </a:r>
            <a:r>
              <a:rPr lang="en-US" altLang="zh-CN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先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执行循环体，然后判断循环条件是否成立。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38100" y="3006867"/>
            <a:ext cx="4728447" cy="343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执行过程：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先执行一次指定的循环体语句，然后判别表达式，当表达式的值为非零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(“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真”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时，返回重新执行循环体语句，如此反复，直到表达式的值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等于零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(“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假”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为止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，此时循环结束。</a:t>
            </a:r>
          </a:p>
          <a:p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4" name="Group 18"/>
          <p:cNvGrpSpPr>
            <a:grpSpLocks/>
          </p:cNvGrpSpPr>
          <p:nvPr/>
        </p:nvGrpSpPr>
        <p:grpSpPr bwMode="auto">
          <a:xfrm>
            <a:off x="5506853" y="2718375"/>
            <a:ext cx="2643187" cy="3168650"/>
            <a:chOff x="2213" y="1706"/>
            <a:chExt cx="1665" cy="1996"/>
          </a:xfrm>
        </p:grpSpPr>
        <p:sp useBgFill="1"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2507" y="2126"/>
              <a:ext cx="1371" cy="368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en-US" altLang="zh-CN" sz="2500">
                  <a:latin typeface="华文楷体" panose="02010600040101010101" pitchFamily="2" charset="-122"/>
                  <a:ea typeface="华文楷体" panose="02010600040101010101" pitchFamily="2" charset="-122"/>
                </a:rPr>
                <a:t>  </a:t>
              </a:r>
              <a:r>
                <a:rPr kumimoji="1" lang="zh-CN" altLang="en-US" sz="25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循环体语句</a:t>
              </a:r>
              <a:endParaRPr kumimoji="1" lang="zh-CN" altLang="en-US" sz="25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 useBgFill="1"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2507" y="2862"/>
              <a:ext cx="1371" cy="577"/>
            </a:xfrm>
            <a:prstGeom prst="diamond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zh-CN" altLang="en-US" sz="25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表达式</a:t>
              </a:r>
              <a:endParaRPr kumimoji="1" lang="zh-CN" altLang="en-US" sz="25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3193" y="2494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2213" y="3150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3193" y="1706"/>
              <a:ext cx="0" cy="4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2216" y="1946"/>
              <a:ext cx="0" cy="1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2213" y="1947"/>
              <a:ext cx="9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2246" y="2877"/>
              <a:ext cx="31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zh-CN" altLang="en-US" sz="25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真</a:t>
              </a: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3168" y="3375"/>
              <a:ext cx="31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zh-CN" altLang="en-US" sz="25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假</a:t>
              </a:r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3193" y="3439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5197290" y="6060063"/>
            <a:ext cx="3514104" cy="477054"/>
          </a:xfrm>
          <a:prstGeom prst="rect">
            <a:avLst/>
          </a:prstGeom>
          <a:solidFill>
            <a:srgbClr val="FACF6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2500" b="1">
                <a:latin typeface="华文楷体" panose="02010600040101010101" pitchFamily="2" charset="-122"/>
                <a:ea typeface="华文楷体" panose="02010600040101010101" pitchFamily="2" charset="-122"/>
              </a:rPr>
              <a:t>do-while</a:t>
            </a:r>
            <a:r>
              <a:rPr kumimoji="1" lang="zh-CN" altLang="en-US" sz="2500" b="1">
                <a:latin typeface="华文楷体" panose="02010600040101010101" pitchFamily="2" charset="-122"/>
                <a:ea typeface="华文楷体" panose="02010600040101010101" pitchFamily="2" charset="-122"/>
              </a:rPr>
              <a:t>循环控制流程图</a:t>
            </a:r>
          </a:p>
        </p:txBody>
      </p:sp>
    </p:spTree>
    <p:extLst>
      <p:ext uri="{BB962C8B-B14F-4D97-AF65-F5344CB8AC3E}">
        <p14:creationId xmlns:p14="http://schemas.microsoft.com/office/powerpoint/2010/main" val="320805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do 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95908" y="1864004"/>
            <a:ext cx="6135960" cy="586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和。</a:t>
            </a:r>
            <a:endParaRPr lang="zh-CN" altLang="en-US" sz="24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294097"/>
              </p:ext>
            </p:extLst>
          </p:nvPr>
        </p:nvGraphicFramePr>
        <p:xfrm>
          <a:off x="3479328" y="1683124"/>
          <a:ext cx="1380704" cy="94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公式" r:id="rId6" imgW="558720" imgH="431640" progId="Equation.3">
                  <p:embed/>
                </p:oleObj>
              </mc:Choice>
              <mc:Fallback>
                <p:oleObj name="公式" r:id="rId6" imgW="558720" imgH="431640" progId="Equation.3">
                  <p:embed/>
                  <p:pic>
                    <p:nvPicPr>
                      <p:cNvPr id="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328" y="1683124"/>
                        <a:ext cx="1380704" cy="94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55576" y="2796783"/>
            <a:ext cx="47525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3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sum=0;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b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sum=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b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&lt;=100);</a:t>
            </a:r>
            <a:b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3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(″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 </a:t>
            </a:r>
            <a:r>
              <a:rPr lang="en-US" altLang="zh-CN" sz="3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=%d\n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</a:t>
            </a:r>
            <a:r>
              <a:rPr lang="zh-CN" altLang="en-US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sum);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87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do 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50292" y="1803711"/>
            <a:ext cx="613596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注意：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291" y="2640879"/>
            <a:ext cx="77237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凡是能用</a:t>
            </a:r>
            <a:r>
              <a:rPr lang="en-AU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循环处理，都能用</a:t>
            </a:r>
            <a:r>
              <a:rPr lang="en-AU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do…while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循环处理。</a:t>
            </a:r>
            <a:r>
              <a:rPr lang="en-AU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do…while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循环结构可以转换成</a:t>
            </a:r>
            <a:r>
              <a:rPr lang="en-AU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循环结构。 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AutoNum type="arabicParenBoth"/>
            </a:pPr>
            <a:r>
              <a:rPr lang="en-AU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do-while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语句的特征是“先执行，后判断”；循环体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最少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执行一次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特别要注意</a:t>
            </a:r>
            <a:r>
              <a:rPr lang="en-AU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后加分号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36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do 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50292" y="1803711"/>
            <a:ext cx="613596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注意：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291" y="2640879"/>
            <a:ext cx="7723795" cy="2255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一般情况下，用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语句和用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do-while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处理同一问题时，若二者的循环体部分是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一样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的，它们的结果也一样。但是如果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后面的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表达式一开始就为假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时，两种循环的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是不同的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66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do 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51892" y="1588803"/>
            <a:ext cx="6135960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endParaRPr lang="zh-CN" altLang="en-US" sz="24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846" y="1881135"/>
            <a:ext cx="3684035" cy="4457952"/>
          </a:xfrm>
          <a:prstGeom prst="rect">
            <a:avLst/>
          </a:prstGeom>
          <a:ln>
            <a:solidFill>
              <a:srgbClr val="00418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sum=0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&lt;=10)         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       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(“sum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d\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n”,sum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71473" y="1881135"/>
            <a:ext cx="3888432" cy="4454233"/>
          </a:xfrm>
          <a:prstGeom prst="rect">
            <a:avLst/>
          </a:prstGeom>
          <a:ln>
            <a:solidFill>
              <a:srgbClr val="00418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sum=0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(”%d″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sum=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while (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&lt;=10);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(“sum=%d\n″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sum);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3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do 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51892" y="1588803"/>
            <a:ext cx="6135960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endParaRPr lang="zh-CN" altLang="en-US" sz="24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846" y="1881135"/>
            <a:ext cx="3684035" cy="4457952"/>
          </a:xfrm>
          <a:prstGeom prst="rect">
            <a:avLst/>
          </a:prstGeom>
          <a:ln>
            <a:solidFill>
              <a:srgbClr val="00418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sum=0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&lt;=10)         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       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(“sum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d\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n”,sum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线形标注 2 10"/>
          <p:cNvSpPr/>
          <p:nvPr/>
        </p:nvSpPr>
        <p:spPr>
          <a:xfrm>
            <a:off x="5429439" y="2051354"/>
            <a:ext cx="2843043" cy="3158550"/>
          </a:xfrm>
          <a:prstGeom prst="borderCallout2">
            <a:avLst>
              <a:gd name="adj1" fmla="val 50400"/>
              <a:gd name="adj2" fmla="val -37"/>
              <a:gd name="adj3" fmla="val 50399"/>
              <a:gd name="adj4" fmla="val -15447"/>
              <a:gd name="adj5" fmla="val 64364"/>
              <a:gd name="adj6" fmla="val -29167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400" b="1" u="sng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运行结果：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1↙                           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sum=55              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400" b="1" u="sng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再运行一</a:t>
            </a:r>
            <a:r>
              <a:rPr lang="zh-CN" altLang="en-US" sz="2400" b="1" u="sng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次</a:t>
            </a:r>
            <a:r>
              <a:rPr lang="en-AU" altLang="zh-CN" sz="2400" b="1" u="sng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  <a:r>
              <a:rPr lang="zh-CN" altLang="en-US" sz="2400" b="1" u="sng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   </a:t>
            </a:r>
            <a:endParaRPr lang="zh-CN" altLang="en-US" sz="2400" b="1" u="sng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400" b="1" u="sng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11↙</a:t>
            </a:r>
            <a:endParaRPr lang="en-US" altLang="zh-CN" sz="2400" b="1" u="sng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sum=0</a:t>
            </a:r>
          </a:p>
        </p:txBody>
      </p:sp>
    </p:spTree>
    <p:extLst>
      <p:ext uri="{BB962C8B-B14F-4D97-AF65-F5344CB8AC3E}">
        <p14:creationId xmlns:p14="http://schemas.microsoft.com/office/powerpoint/2010/main" val="153608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do 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51892" y="1588803"/>
            <a:ext cx="6135960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endParaRPr lang="zh-CN" altLang="en-US" sz="24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71473" y="1881135"/>
            <a:ext cx="3888432" cy="4454233"/>
          </a:xfrm>
          <a:prstGeom prst="rect">
            <a:avLst/>
          </a:prstGeom>
          <a:ln>
            <a:solidFill>
              <a:srgbClr val="00418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sum=0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(”%d″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sum=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while (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&lt;=10);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(“sum=%d\n″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sum);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线形标注 2 8"/>
          <p:cNvSpPr/>
          <p:nvPr/>
        </p:nvSpPr>
        <p:spPr>
          <a:xfrm>
            <a:off x="936761" y="2421643"/>
            <a:ext cx="2843043" cy="3158550"/>
          </a:xfrm>
          <a:prstGeom prst="borderCallout2">
            <a:avLst>
              <a:gd name="adj1" fmla="val 50399"/>
              <a:gd name="adj2" fmla="val 101093"/>
              <a:gd name="adj3" fmla="val 50101"/>
              <a:gd name="adj4" fmla="val 124146"/>
              <a:gd name="adj5" fmla="val 70333"/>
              <a:gd name="adj6" fmla="val 133304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400" b="1" u="sng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运行结果：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1↙                           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400" b="1" u="sng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sum=55              </a:t>
            </a: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400" b="1" u="sng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再运行一</a:t>
            </a:r>
            <a:r>
              <a:rPr lang="zh-CN" altLang="en-US" sz="2400" b="1" u="sng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次</a:t>
            </a:r>
            <a:r>
              <a:rPr lang="en-AU" altLang="zh-CN" sz="2400" b="1" u="sng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  <a:r>
              <a:rPr lang="zh-CN" altLang="en-US" sz="2400" b="1" u="sng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   </a:t>
            </a:r>
            <a:endParaRPr lang="zh-CN" altLang="en-US" sz="2400" b="1" u="sng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400" b="1" u="sng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11↙</a:t>
            </a:r>
            <a:endParaRPr lang="en-US" altLang="zh-CN" sz="2400" b="1" u="sng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en-US" altLang="zh-CN" sz="2400" b="1" u="sng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sum=11</a:t>
            </a:r>
            <a:endParaRPr lang="en-US" altLang="zh-CN" sz="2400" b="1" u="sng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9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循环语句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15" y="1311"/>
              <a:ext cx="154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while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174" y="1887"/>
              <a:ext cx="1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do 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while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844452"/>
            <a:ext cx="5410200" cy="1030288"/>
            <a:chOff x="1152" y="2413"/>
            <a:chExt cx="3408" cy="64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451" y="2461"/>
              <a:ext cx="1341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for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463" y="1887"/>
              <a:ext cx="12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循环的跳出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13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语句的一般形式和执行过程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57134" y="2400559"/>
            <a:ext cx="77153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C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语言中的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语句使用最为灵活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，它也完全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可以代替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3881336"/>
            <a:ext cx="71287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一般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形式：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for (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 </a:t>
            </a:r>
            <a:r>
              <a:rPr lang="zh-CN" altLang="en-US" sz="28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57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为什么要用循环语句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17240" y="1967162"/>
            <a:ext cx="752380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在许多问题中需要用到循环控制。循环结构是结构化程序设计的基本结构之一，它和顺序结构、选择结构共同作为各种复杂程序的基本构造单元。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循环分为两种：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无休止循环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有终止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构成有效循环的条件：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循环体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循环结束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83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语句的一般形式和执行过程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57134" y="2400559"/>
            <a:ext cx="5107437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先求解表达式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2) 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求解表达式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，若其值为真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值为非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0)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</a:t>
            </a:r>
            <a:r>
              <a:rPr lang="zh-CN" altLang="en-US" sz="24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执行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语句中指定的内嵌语句，然后执行</a:t>
            </a:r>
            <a:r>
              <a:rPr lang="zh-CN" altLang="en-US" sz="24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下面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步。若为假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值为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0)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，则结束循环</a:t>
            </a:r>
            <a:r>
              <a:rPr lang="zh-CN" altLang="en-US" sz="24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，转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到第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(5)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步。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 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求解表达式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(4) 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转回上面第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步骤继续执行。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(5) 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循环结束，执行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语句下面的一个</a:t>
            </a:r>
            <a:r>
              <a:rPr lang="zh-CN" altLang="en-US" sz="24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语句。</a:t>
            </a:r>
            <a:endParaRPr lang="zh-CN" altLang="en-US" sz="2400" dirty="0">
              <a:solidFill>
                <a:schemeClr val="accent5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5760725" y="2093091"/>
            <a:ext cx="3158619" cy="4401657"/>
            <a:chOff x="207" y="1172"/>
            <a:chExt cx="2096" cy="2632"/>
          </a:xfrm>
        </p:grpSpPr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572" y="1686"/>
              <a:ext cx="1392" cy="410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41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895" y="1776"/>
              <a:ext cx="8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 dirty="0"/>
                <a:t>表达式</a:t>
              </a:r>
              <a:r>
                <a:rPr kumimoji="1" lang="en-US" altLang="zh-CN" sz="2000" b="1" dirty="0"/>
                <a:t>2?</a:t>
              </a: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642" y="2268"/>
              <a:ext cx="1262" cy="30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41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/>
                <a:t>执行语句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1268" y="1470"/>
              <a:ext cx="0" cy="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1268" y="2089"/>
              <a:ext cx="0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 flipV="1">
              <a:off x="1947" y="1888"/>
              <a:ext cx="261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208" y="1885"/>
              <a:ext cx="0" cy="1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 flipH="1">
              <a:off x="1262" y="2588"/>
              <a:ext cx="0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H="1">
              <a:off x="1248" y="3378"/>
              <a:ext cx="9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895" y="2072"/>
              <a:ext cx="31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400" b="1" dirty="0" smtClean="0">
                  <a:solidFill>
                    <a:srgbClr val="C00000"/>
                  </a:solidFill>
                </a:rPr>
                <a:t>Y</a:t>
              </a:r>
              <a:endParaRPr kumimoji="1" lang="zh-CN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262" y="3223"/>
              <a:ext cx="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V="1">
              <a:off x="268" y="1574"/>
              <a:ext cx="0" cy="16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V="1">
              <a:off x="278" y="1574"/>
              <a:ext cx="10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>
              <a:off x="1268" y="3378"/>
              <a:ext cx="0" cy="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07" y="3602"/>
              <a:ext cx="2083" cy="20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>
              <a:solidFill>
                <a:srgbClr val="00418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/>
                <a:t>执行</a:t>
              </a:r>
              <a:r>
                <a:rPr kumimoji="1" lang="en-US" altLang="en-US" sz="2000" b="1" dirty="0"/>
                <a:t>for</a:t>
              </a:r>
              <a:r>
                <a:rPr kumimoji="1" lang="zh-CN" altLang="en-US" sz="2000" b="1" dirty="0"/>
                <a:t>循环之后的语句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637" y="2737"/>
              <a:ext cx="1262" cy="30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41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/>
                <a:t>执行表达式</a:t>
              </a:r>
              <a:r>
                <a:rPr kumimoji="1" lang="en-US" altLang="zh-CN" sz="2000" b="1" dirty="0"/>
                <a:t>3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>
              <a:off x="1257" y="3058"/>
              <a:ext cx="0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670" y="1172"/>
              <a:ext cx="1261" cy="30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41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/>
                <a:t>执行表达式</a:t>
              </a:r>
              <a:r>
                <a:rPr kumimoji="1" lang="en-US" altLang="zh-CN" sz="2000" b="1" dirty="0"/>
                <a:t>1</a:t>
              </a: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1990" y="1633"/>
              <a:ext cx="31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400" b="1" dirty="0" smtClean="0">
                  <a:solidFill>
                    <a:srgbClr val="C00000"/>
                  </a:solidFill>
                </a:rPr>
                <a:t>N</a:t>
              </a:r>
              <a:endParaRPr kumimoji="1" lang="zh-CN" altLang="en-US" sz="2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420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语句的一般形式和执行过程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21</a:t>
            </a:fld>
            <a:endParaRPr lang="en-US" altLang="zh-CN"/>
          </a:p>
        </p:txBody>
      </p: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1259632" y="2303094"/>
            <a:ext cx="3158619" cy="4401657"/>
            <a:chOff x="207" y="1172"/>
            <a:chExt cx="2096" cy="2632"/>
          </a:xfrm>
        </p:grpSpPr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572" y="1686"/>
              <a:ext cx="1392" cy="410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41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895" y="1776"/>
              <a:ext cx="8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 dirty="0"/>
                <a:t>表达式</a:t>
              </a:r>
              <a:r>
                <a:rPr kumimoji="1" lang="en-US" altLang="zh-CN" sz="2000" b="1" dirty="0"/>
                <a:t>2?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642" y="2268"/>
              <a:ext cx="1262" cy="30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41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/>
                <a:t>执行语句</a:t>
              </a: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1268" y="1470"/>
              <a:ext cx="0" cy="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1268" y="2089"/>
              <a:ext cx="0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V="1">
              <a:off x="1947" y="1888"/>
              <a:ext cx="261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2208" y="1885"/>
              <a:ext cx="0" cy="1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H="1">
              <a:off x="1262" y="2588"/>
              <a:ext cx="0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 flipH="1">
              <a:off x="1248" y="3378"/>
              <a:ext cx="9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895" y="2072"/>
              <a:ext cx="31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400" b="1" dirty="0" smtClean="0">
                  <a:solidFill>
                    <a:srgbClr val="C00000"/>
                  </a:solidFill>
                </a:rPr>
                <a:t>Y</a:t>
              </a:r>
              <a:endParaRPr kumimoji="1" lang="zh-CN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H="1">
              <a:off x="262" y="3223"/>
              <a:ext cx="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 flipV="1">
              <a:off x="268" y="1574"/>
              <a:ext cx="0" cy="16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 flipV="1">
              <a:off x="278" y="1574"/>
              <a:ext cx="10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flipH="1">
              <a:off x="1268" y="3378"/>
              <a:ext cx="0" cy="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207" y="3602"/>
              <a:ext cx="2083" cy="20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>
              <a:solidFill>
                <a:srgbClr val="00418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/>
                <a:t>执行</a:t>
              </a:r>
              <a:r>
                <a:rPr kumimoji="1" lang="en-US" altLang="en-US" sz="2000" b="1" dirty="0"/>
                <a:t>for</a:t>
              </a:r>
              <a:r>
                <a:rPr kumimoji="1" lang="zh-CN" altLang="en-US" sz="2000" b="1" dirty="0"/>
                <a:t>循环之后的语句</a:t>
              </a:r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637" y="2737"/>
              <a:ext cx="1262" cy="30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41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/>
                <a:t>执行表达式</a:t>
              </a:r>
              <a:r>
                <a:rPr kumimoji="1" lang="en-US" altLang="zh-CN" sz="2000" b="1" dirty="0"/>
                <a:t>3</a:t>
              </a:r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 flipH="1">
              <a:off x="1257" y="3058"/>
              <a:ext cx="0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24"/>
            <p:cNvSpPr txBox="1">
              <a:spLocks noChangeArrowheads="1"/>
            </p:cNvSpPr>
            <p:nvPr/>
          </p:nvSpPr>
          <p:spPr bwMode="auto">
            <a:xfrm>
              <a:off x="670" y="1172"/>
              <a:ext cx="1261" cy="308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9525" algn="ctr">
              <a:solidFill>
                <a:srgbClr val="00418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/>
                <a:t>执行表达式</a:t>
              </a:r>
              <a:r>
                <a:rPr kumimoji="1" lang="en-US" altLang="zh-CN" sz="2000" b="1" dirty="0"/>
                <a:t>1</a:t>
              </a: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1990" y="1633"/>
              <a:ext cx="31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400" b="1" dirty="0" smtClean="0">
                  <a:solidFill>
                    <a:srgbClr val="C00000"/>
                  </a:solidFill>
                </a:rPr>
                <a:t>N</a:t>
              </a:r>
              <a:endParaRPr kumimoji="1" lang="zh-CN" altLang="en-US" sz="2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1" name="线形标注 2 40"/>
          <p:cNvSpPr/>
          <p:nvPr/>
        </p:nvSpPr>
        <p:spPr>
          <a:xfrm>
            <a:off x="5689217" y="2487972"/>
            <a:ext cx="2270193" cy="750104"/>
          </a:xfrm>
          <a:prstGeom prst="borderCallout2">
            <a:avLst>
              <a:gd name="adj1" fmla="val 50400"/>
              <a:gd name="adj2" fmla="val -37"/>
              <a:gd name="adj3" fmla="val 51630"/>
              <a:gd name="adj4" fmla="val -30907"/>
              <a:gd name="adj5" fmla="val 8954"/>
              <a:gd name="adj6" fmla="val -75548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336600"/>
                </a:solidFill>
              </a:rPr>
              <a:t>循环初始条件</a:t>
            </a:r>
            <a:endParaRPr kumimoji="1" lang="zh-CN" altLang="en-US" sz="2400" b="1" dirty="0">
              <a:solidFill>
                <a:srgbClr val="336600"/>
              </a:solidFill>
            </a:endParaRPr>
          </a:p>
        </p:txBody>
      </p:sp>
      <p:sp>
        <p:nvSpPr>
          <p:cNvPr id="42" name="线形标注 2 41"/>
          <p:cNvSpPr/>
          <p:nvPr/>
        </p:nvSpPr>
        <p:spPr>
          <a:xfrm>
            <a:off x="5689217" y="3641817"/>
            <a:ext cx="2270193" cy="750104"/>
          </a:xfrm>
          <a:prstGeom prst="borderCallout2">
            <a:avLst>
              <a:gd name="adj1" fmla="val 50400"/>
              <a:gd name="adj2" fmla="val -37"/>
              <a:gd name="adj3" fmla="val 51630"/>
              <a:gd name="adj4" fmla="val -30907"/>
              <a:gd name="adj5" fmla="val 8954"/>
              <a:gd name="adj6" fmla="val -75548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336600"/>
                </a:solidFill>
              </a:rPr>
              <a:t>循环控制条件</a:t>
            </a:r>
          </a:p>
        </p:txBody>
      </p:sp>
      <p:sp>
        <p:nvSpPr>
          <p:cNvPr id="43" name="线形标注 2 42"/>
          <p:cNvSpPr/>
          <p:nvPr/>
        </p:nvSpPr>
        <p:spPr>
          <a:xfrm>
            <a:off x="5689217" y="4755361"/>
            <a:ext cx="2270193" cy="750104"/>
          </a:xfrm>
          <a:prstGeom prst="borderCallout2">
            <a:avLst>
              <a:gd name="adj1" fmla="val 50400"/>
              <a:gd name="adj2" fmla="val -37"/>
              <a:gd name="adj3" fmla="val 51630"/>
              <a:gd name="adj4" fmla="val -30907"/>
              <a:gd name="adj5" fmla="val 8954"/>
              <a:gd name="adj6" fmla="val -75548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336600"/>
                </a:solidFill>
              </a:rPr>
              <a:t>循环体</a:t>
            </a:r>
          </a:p>
        </p:txBody>
      </p:sp>
    </p:spTree>
    <p:extLst>
      <p:ext uri="{BB962C8B-B14F-4D97-AF65-F5344CB8AC3E}">
        <p14:creationId xmlns:p14="http://schemas.microsoft.com/office/powerpoint/2010/main" val="267697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语句简单形式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21668" y="2563145"/>
            <a:ext cx="78667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 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循环变量赋初值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循环条件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循环变量增值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循环语句；</a:t>
            </a:r>
            <a:endParaRPr lang="en-US" altLang="zh-CN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9552" y="4402609"/>
            <a:ext cx="6135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和。</a:t>
            </a:r>
            <a:endParaRPr lang="zh-CN" altLang="en-US" sz="24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388473"/>
              </p:ext>
            </p:extLst>
          </p:nvPr>
        </p:nvGraphicFramePr>
        <p:xfrm>
          <a:off x="3607532" y="4368257"/>
          <a:ext cx="1380704" cy="94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公式" r:id="rId6" imgW="558720" imgH="431640" progId="Equation.3">
                  <p:embed/>
                </p:oleObj>
              </mc:Choice>
              <mc:Fallback>
                <p:oleObj name="公式" r:id="rId6" imgW="558720" imgH="431640" progId="Equation.3">
                  <p:embed/>
                  <p:pic>
                    <p:nvPicPr>
                      <p:cNvPr id="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7532" y="4368257"/>
                        <a:ext cx="1380704" cy="94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96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语句简单形式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417240" y="2460638"/>
            <a:ext cx="6135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sz="24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和。</a:t>
            </a:r>
            <a:endParaRPr lang="zh-CN" altLang="en-US" sz="24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744415"/>
              </p:ext>
            </p:extLst>
          </p:nvPr>
        </p:nvGraphicFramePr>
        <p:xfrm>
          <a:off x="3485220" y="2351618"/>
          <a:ext cx="1380704" cy="94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公式" r:id="rId6" imgW="558720" imgH="431640" progId="Equation.3">
                  <p:embed/>
                </p:oleObj>
              </mc:Choice>
              <mc:Fallback>
                <p:oleObj name="公式" r:id="rId6" imgW="558720" imgH="431640" progId="Equation.3">
                  <p:embed/>
                  <p:pic>
                    <p:nvPicPr>
                      <p:cNvPr id="3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220" y="2351618"/>
                        <a:ext cx="1380704" cy="94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06080" y="4163470"/>
            <a:ext cx="2929008" cy="101566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=1;i&lt;=100;i++)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4581179" y="3675825"/>
            <a:ext cx="3038821" cy="224852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err="1" smtClean="0">
                <a:solidFill>
                  <a:schemeClr val="tx1"/>
                </a:solidFill>
                <a:latin typeface="+mn-lt"/>
                <a:ea typeface="+mn-ea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+mn-lt"/>
                <a:ea typeface="+mn-ea"/>
              </a:rPr>
              <a:t>=1</a:t>
            </a:r>
            <a:r>
              <a:rPr kumimoji="1" lang="en-US" altLang="zh-CN" sz="2400" b="1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+mn-lt"/>
                <a:ea typeface="+mn-ea"/>
              </a:rPr>
              <a:t>while(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+mn-lt"/>
                <a:ea typeface="+mn-ea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+mn-lt"/>
                <a:ea typeface="+mn-ea"/>
              </a:rPr>
              <a:t>&lt;=100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+mn-lt"/>
                <a:ea typeface="+mn-ea"/>
              </a:rPr>
              <a:t>){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+mn-lt"/>
                <a:ea typeface="+mn-ea"/>
              </a:rPr>
              <a:t>sum=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+mn-lt"/>
                <a:ea typeface="+mn-ea"/>
              </a:rPr>
              <a:t>sum+i;i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+mn-lt"/>
                <a:ea typeface="+mn-ea"/>
              </a:rPr>
              <a:t>++;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+mn-lt"/>
                <a:ea typeface="+mn-ea"/>
              </a:rPr>
              <a:t>}</a:t>
            </a:r>
            <a:endParaRPr kumimoji="1" lang="en-US" altLang="zh-CN" sz="24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520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语句其它形式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917" y="2293341"/>
            <a:ext cx="7632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语句相当灵活，形式变化多样：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6633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for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语句的一般形式中的“表达式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1”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可以省略，此时应在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语句之前给循环变量赋初值。注意省略表达式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时，其后的分号不能省略。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endParaRPr lang="en-US" altLang="zh-CN" sz="2400" dirty="0" smtClean="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=1;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&lt;=100;i++) 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sum=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sum+i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执行时，跳过“求解表达式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1”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这一步，其他不变。</a:t>
            </a:r>
          </a:p>
        </p:txBody>
      </p:sp>
    </p:spTree>
    <p:extLst>
      <p:ext uri="{BB962C8B-B14F-4D97-AF65-F5344CB8AC3E}">
        <p14:creationId xmlns:p14="http://schemas.microsoft.com/office/powerpoint/2010/main" val="27487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语句其它形式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917" y="2293341"/>
            <a:ext cx="7632848" cy="114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省略，即不判断循环条件，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循环无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终止地进行下去。也就是认为表达式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始终为真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。如：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3512" y="4384320"/>
            <a:ext cx="2929008" cy="101566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;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1" name="矩形 10"/>
          <p:cNvSpPr/>
          <p:nvPr/>
        </p:nvSpPr>
        <p:spPr>
          <a:xfrm>
            <a:off x="5004048" y="3970894"/>
            <a:ext cx="2929008" cy="2352979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;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&gt;100)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901236" y="4532111"/>
            <a:ext cx="8640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31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语句其它形式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917" y="2293341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也可以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省略。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3255450"/>
            <a:ext cx="2929008" cy="101566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=1;i&lt;=100 ;) 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1" name="矩形 10"/>
          <p:cNvSpPr/>
          <p:nvPr/>
        </p:nvSpPr>
        <p:spPr>
          <a:xfrm>
            <a:off x="5076056" y="2586791"/>
            <a:ext cx="2929008" cy="2352979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=1;i&lt;=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100;){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999480" y="3269342"/>
            <a:ext cx="8640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83568" y="5173171"/>
            <a:ext cx="7588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上面的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语句中只有表达式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和表达式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，而没有表达式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的操作不放在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语句的表达式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的位置处，而作为循环体的一部分，效果是一样的，都能使循环正常结束。</a:t>
            </a:r>
          </a:p>
        </p:txBody>
      </p:sp>
    </p:spTree>
    <p:extLst>
      <p:ext uri="{BB962C8B-B14F-4D97-AF65-F5344CB8AC3E}">
        <p14:creationId xmlns:p14="http://schemas.microsoft.com/office/powerpoint/2010/main" val="413988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语句其它形式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917" y="2293341"/>
            <a:ext cx="7632848" cy="114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可以省略表达式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，只有表达式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，即只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给循环条件。</a:t>
            </a:r>
          </a:p>
        </p:txBody>
      </p:sp>
      <p:sp>
        <p:nvSpPr>
          <p:cNvPr id="14" name="矩形 13"/>
          <p:cNvSpPr/>
          <p:nvPr/>
        </p:nvSpPr>
        <p:spPr>
          <a:xfrm>
            <a:off x="753109" y="3804222"/>
            <a:ext cx="2929008" cy="2865138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100;){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75465" y="3804222"/>
            <a:ext cx="2929008" cy="2865138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100){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等号 5"/>
          <p:cNvSpPr/>
          <p:nvPr/>
        </p:nvSpPr>
        <p:spPr>
          <a:xfrm>
            <a:off x="3923928" y="4667926"/>
            <a:ext cx="979529" cy="93610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43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语句其它形式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917" y="2293341"/>
            <a:ext cx="7632848" cy="586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(5)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个表达式都可省略。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for( ; ; )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等价于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14" name="矩形 13"/>
          <p:cNvSpPr/>
          <p:nvPr/>
        </p:nvSpPr>
        <p:spPr>
          <a:xfrm>
            <a:off x="798298" y="3076551"/>
            <a:ext cx="2929008" cy="3592809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for(;;){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&gt;100)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sum=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" name="矩形 14"/>
          <p:cNvSpPr/>
          <p:nvPr/>
        </p:nvSpPr>
        <p:spPr>
          <a:xfrm>
            <a:off x="4944804" y="3071897"/>
            <a:ext cx="2929008" cy="3592809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while(1){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&gt;100)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sum=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等号 5"/>
          <p:cNvSpPr/>
          <p:nvPr/>
        </p:nvSpPr>
        <p:spPr>
          <a:xfrm>
            <a:off x="3846290" y="4400249"/>
            <a:ext cx="979529" cy="93610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0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语句其它形式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917" y="2293341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(6)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可以是设置循环变量初值的赋值表达式，也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可以是与循环变量无关的其他表达式。同理，表达式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也可以是与循环控制无关的任意表达式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4208" y="4336151"/>
            <a:ext cx="3816424" cy="2232248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sum=0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;i&lt;=100;i++){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sum=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4924605" y="4336151"/>
            <a:ext cx="3816424" cy="2232248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 , sum=0;i&lt;=100;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sum=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++);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14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循环语句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15" y="1311"/>
              <a:ext cx="154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while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174" y="1887"/>
              <a:ext cx="1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do 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while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844452"/>
            <a:ext cx="5410200" cy="1030288"/>
            <a:chOff x="1152" y="2413"/>
            <a:chExt cx="3408" cy="64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451" y="2461"/>
              <a:ext cx="1341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for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463" y="1887"/>
              <a:ext cx="12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循环的跳出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0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语句其它形式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8917" y="2293341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(7)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一般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是关系表达式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2400" dirty="0" err="1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&lt;=100)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或逻辑表达式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a&lt;b &amp;&amp; x&lt;y)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，但也可以是数值表达式或字符表达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式，只要其值为非零，就执行</a:t>
            </a:r>
            <a:r>
              <a:rPr lang="zh-CN" alt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循环体。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3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语句其它形式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296064"/>
            <a:ext cx="763284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语言中的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语句比其他语言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BASIC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PASCAL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语句功能强得多。可以把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循环体和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一些与循环控制无关的操作也作为表达式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或表达式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出现，这样程序可以短小简洁。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过分地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利用这一特点会使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语句显得杂乱，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可读性降低，</a:t>
            </a:r>
            <a:r>
              <a:rPr lang="zh-CN" altLang="en-US" sz="28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强烈建议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不要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把与循环控制无关的内容放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语句中。</a:t>
            </a:r>
          </a:p>
        </p:txBody>
      </p:sp>
    </p:spTree>
    <p:extLst>
      <p:ext uri="{BB962C8B-B14F-4D97-AF65-F5344CB8AC3E}">
        <p14:creationId xmlns:p14="http://schemas.microsoft.com/office/powerpoint/2010/main" val="307301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循环程序举例</a:t>
            </a:r>
            <a:endParaRPr kumimoji="1" lang="zh-CN" alt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296064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求斐波那契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Fibonacci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列前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个数。这个数列有如下特点：第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两个数为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。从第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个数开始，该数是其前面两个数之和。即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F(1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)=1              (n=1)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F(2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)=1              (n=2)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F(n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)=F(n-1)+F(n-2)  (n≥3) 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755576" y="4119201"/>
            <a:ext cx="360040" cy="1563304"/>
          </a:xfrm>
          <a:prstGeom prst="leftBrace">
            <a:avLst>
              <a:gd name="adj1" fmla="val 23298"/>
              <a:gd name="adj2" fmla="val 5000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39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循环程序举例</a:t>
            </a:r>
            <a:endParaRPr kumimoji="1" lang="zh-CN" alt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296064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分析：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这是一个有趣的古典数学问题。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由意大利的数学家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列昂纳多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斐波那契（</a:t>
            </a:r>
            <a:r>
              <a:rPr lang="en-AU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Leonardoda</a:t>
            </a:r>
            <a:r>
              <a:rPr lang="en-AU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Fibonacci</a:t>
            </a:r>
            <a:r>
              <a:rPr lang="zh-CN" altLang="en-AU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以兔子繁殖为例子而引入，故又称为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“兔子数列”。其假设有一对兔子，从出生后第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个月起每个月都生一对兔子。小兔子长到第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个月后每个月又生一对兔子。假设所有的兔子都不死，问每个月的兔子总数为多少？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8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循环程序举例</a:t>
            </a:r>
            <a:endParaRPr kumimoji="1" lang="zh-CN" alt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296064"/>
            <a:ext cx="7632848" cy="590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求斐波那契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Fibonacci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数列前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个数。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2896273"/>
            <a:ext cx="5598368" cy="3817585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f1=1,f2=1,f3,i;    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("%d\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n%d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\n",f1,f2);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=1;i&lt;=38;i++) {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f3=f1+f2;    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f1=f2;    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f2=f3;    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d\n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",f3);}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491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循环程序举例</a:t>
            </a:r>
            <a:endParaRPr kumimoji="1" lang="zh-CN" alt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296064"/>
            <a:ext cx="7632848" cy="590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求斐波那契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Fibonacci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数列前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个数。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9632" y="2976342"/>
            <a:ext cx="5598368" cy="320752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f1=1;f2=1;</a:t>
            </a:r>
            <a:b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&lt;=20;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++){  </a:t>
            </a:r>
          </a:p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(″%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12d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12d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f2);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if(i%2==0)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(″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＼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n″);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f1=f1+f2;</a:t>
            </a:r>
            <a:b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f2=f2+f1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2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967162"/>
            <a:ext cx="7416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一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个循环体内又包含另一个完整的循环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结构称为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循环的嵌套。内嵌的循环中还可以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嵌套循环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，这就是多层循环。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三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种循环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(while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循环、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do-while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循环和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环</a:t>
            </a:r>
            <a:r>
              <a:rPr lang="en-US" altLang="zh-CN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可以互相嵌套。</a:t>
            </a:r>
            <a:endParaRPr lang="zh-CN" altLang="en-US" sz="24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90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下面几种都是合法的形式：</a:t>
            </a:r>
          </a:p>
        </p:txBody>
      </p:sp>
      <p:sp>
        <p:nvSpPr>
          <p:cNvPr id="8" name="矩形 7"/>
          <p:cNvSpPr/>
          <p:nvPr/>
        </p:nvSpPr>
        <p:spPr>
          <a:xfrm>
            <a:off x="730542" y="2624531"/>
            <a:ext cx="2329290" cy="319662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while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{…}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 </a:t>
            </a:r>
          </a:p>
        </p:txBody>
      </p:sp>
      <p:sp>
        <p:nvSpPr>
          <p:cNvPr id="9" name="矩形 8"/>
          <p:cNvSpPr/>
          <p:nvPr/>
        </p:nvSpPr>
        <p:spPr>
          <a:xfrm>
            <a:off x="3275357" y="2624531"/>
            <a:ext cx="2592787" cy="319662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do( 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do{…}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while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4483" y="2624530"/>
            <a:ext cx="2355294" cy="319662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for(;; 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for(;; 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{…}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 </a:t>
            </a:r>
          </a:p>
        </p:txBody>
      </p:sp>
    </p:spTree>
    <p:extLst>
      <p:ext uri="{BB962C8B-B14F-4D97-AF65-F5344CB8AC3E}">
        <p14:creationId xmlns:p14="http://schemas.microsoft.com/office/powerpoint/2010/main" val="336546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下面几种都是合法的形式：</a:t>
            </a:r>
          </a:p>
        </p:txBody>
      </p:sp>
      <p:sp>
        <p:nvSpPr>
          <p:cNvPr id="8" name="矩形 7"/>
          <p:cNvSpPr/>
          <p:nvPr/>
        </p:nvSpPr>
        <p:spPr>
          <a:xfrm>
            <a:off x="730542" y="2624531"/>
            <a:ext cx="2329290" cy="319662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 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do {…}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while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 </a:t>
            </a:r>
          </a:p>
        </p:txBody>
      </p:sp>
      <p:sp>
        <p:nvSpPr>
          <p:cNvPr id="9" name="矩形 8"/>
          <p:cNvSpPr/>
          <p:nvPr/>
        </p:nvSpPr>
        <p:spPr>
          <a:xfrm>
            <a:off x="3275357" y="2624531"/>
            <a:ext cx="2448771" cy="319662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do( 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for(;;)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{…}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39653" y="2624531"/>
            <a:ext cx="2355294" cy="319662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for(;; 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 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while(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{…}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 </a:t>
            </a:r>
          </a:p>
        </p:txBody>
      </p:sp>
    </p:spTree>
    <p:extLst>
      <p:ext uri="{BB962C8B-B14F-4D97-AF65-F5344CB8AC3E}">
        <p14:creationId xmlns:p14="http://schemas.microsoft.com/office/powerpoint/2010/main" val="8167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 sz="28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00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11560" y="2417071"/>
            <a:ext cx="7660922" cy="324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）三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种循环都可以用来处理同一问题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，理论上，它们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可以互相代替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）在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循环和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do-while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循环中，只在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后面的括号内指定循环条件，因此为了使循环能正常结束，应在循环体中包含使循环趋于结束的语句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，或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=i+1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03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i="1" dirty="0" smtClean="0">
                <a:solidFill>
                  <a:schemeClr val="tx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语句用来实现“当型”循环结构。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39552" y="2492254"/>
            <a:ext cx="6135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一般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形式：</a:t>
            </a:r>
            <a:endParaRPr lang="en-US" altLang="zh-CN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   </a:t>
            </a:r>
            <a:r>
              <a:rPr lang="zh-CN" altLang="en-US" sz="2400" b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循环语句</a:t>
            </a:r>
            <a:endParaRPr lang="zh-CN" altLang="en-US" sz="24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7031" y="3891496"/>
            <a:ext cx="47443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当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表达式为非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值时，执行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语句中的内嵌语句。其特点是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先判断表达式，后执行语句。</a:t>
            </a:r>
          </a:p>
        </p:txBody>
      </p: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5717208" y="2106067"/>
            <a:ext cx="3225800" cy="3959225"/>
            <a:chOff x="1648" y="1526"/>
            <a:chExt cx="2032" cy="2494"/>
          </a:xfrm>
        </p:grpSpPr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1648" y="3714"/>
              <a:ext cx="2032" cy="30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r>
                <a:rPr kumimoji="1" lang="en-US" altLang="zh-CN" sz="2500" b="1"/>
                <a:t>while</a:t>
              </a:r>
              <a:r>
                <a:rPr kumimoji="1" lang="zh-CN" altLang="en-US" sz="2500" b="1"/>
                <a:t>循环控制流程图</a:t>
              </a:r>
              <a:endParaRPr kumimoji="1" lang="zh-CN" altLang="en-US" sz="2500"/>
            </a:p>
          </p:txBody>
        </p: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>
              <a:off x="1744" y="1526"/>
              <a:ext cx="1718" cy="2188"/>
              <a:chOff x="1882" y="1389"/>
              <a:chExt cx="1718" cy="2188"/>
            </a:xfrm>
          </p:grpSpPr>
          <p:sp useBgFill="1">
            <p:nvSpPr>
              <p:cNvPr id="15" name="AutoShape 35"/>
              <p:cNvSpPr>
                <a:spLocks noChangeArrowheads="1"/>
              </p:cNvSpPr>
              <p:nvPr/>
            </p:nvSpPr>
            <p:spPr bwMode="auto">
              <a:xfrm>
                <a:off x="2204" y="1696"/>
                <a:ext cx="1074" cy="552"/>
              </a:xfrm>
              <a:prstGeom prst="diamond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/>
                <a:endParaRPr kumimoji="1" lang="zh-CN" altLang="zh-CN" sz="2600"/>
              </a:p>
            </p:txBody>
          </p:sp>
          <p:sp>
            <p:nvSpPr>
              <p:cNvPr id="16" name="Rectangle 36"/>
              <p:cNvSpPr>
                <a:spLocks noChangeArrowheads="1"/>
              </p:cNvSpPr>
              <p:nvPr/>
            </p:nvSpPr>
            <p:spPr bwMode="auto">
              <a:xfrm>
                <a:off x="2389" y="1804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zh-CN" altLang="en-US" sz="2400" b="1" dirty="0"/>
                  <a:t>表达式</a:t>
                </a:r>
              </a:p>
            </p:txBody>
          </p:sp>
          <p:sp useBgFill="1">
            <p:nvSpPr>
              <p:cNvPr id="17" name="Rectangle 37"/>
              <p:cNvSpPr>
                <a:spLocks noChangeArrowheads="1"/>
              </p:cNvSpPr>
              <p:nvPr/>
            </p:nvSpPr>
            <p:spPr bwMode="auto">
              <a:xfrm>
                <a:off x="2204" y="2555"/>
                <a:ext cx="1074" cy="491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/>
                <a:endParaRPr kumimoji="1" lang="zh-CN" altLang="zh-CN" sz="2600"/>
              </a:p>
            </p:txBody>
          </p:sp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2360" y="2639"/>
                <a:ext cx="743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zh-CN" altLang="en-US" sz="2600" b="1" dirty="0"/>
                  <a:t>循环体</a:t>
                </a:r>
              </a:p>
            </p:txBody>
          </p:sp>
          <p:sp>
            <p:nvSpPr>
              <p:cNvPr id="19" name="Line 39"/>
              <p:cNvSpPr>
                <a:spLocks noChangeShapeType="1"/>
              </p:cNvSpPr>
              <p:nvPr/>
            </p:nvSpPr>
            <p:spPr bwMode="auto">
              <a:xfrm>
                <a:off x="2741" y="2248"/>
                <a:ext cx="0" cy="3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2376" y="2205"/>
                <a:ext cx="4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zh-CN" altLang="en-US" sz="2400" b="1"/>
                  <a:t>非</a:t>
                </a:r>
                <a:r>
                  <a:rPr kumimoji="1" lang="en-US" altLang="zh-CN" sz="2400" b="1"/>
                  <a:t>0</a:t>
                </a:r>
                <a:endParaRPr kumimoji="1" lang="en-US" altLang="zh-CN" sz="2400"/>
              </a:p>
            </p:txBody>
          </p:sp>
          <p:sp>
            <p:nvSpPr>
              <p:cNvPr id="21" name="Line 41"/>
              <p:cNvSpPr>
                <a:spLocks noChangeShapeType="1"/>
              </p:cNvSpPr>
              <p:nvPr/>
            </p:nvSpPr>
            <p:spPr bwMode="auto">
              <a:xfrm>
                <a:off x="2739" y="3046"/>
                <a:ext cx="0" cy="2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auto">
              <a:xfrm flipH="1">
                <a:off x="1882" y="3291"/>
                <a:ext cx="8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43"/>
              <p:cNvSpPr>
                <a:spLocks noChangeShapeType="1"/>
              </p:cNvSpPr>
              <p:nvPr/>
            </p:nvSpPr>
            <p:spPr bwMode="auto">
              <a:xfrm>
                <a:off x="1882" y="1971"/>
                <a:ext cx="0" cy="13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44"/>
              <p:cNvSpPr>
                <a:spLocks noChangeShapeType="1"/>
              </p:cNvSpPr>
              <p:nvPr/>
            </p:nvSpPr>
            <p:spPr bwMode="auto">
              <a:xfrm>
                <a:off x="1889" y="1969"/>
                <a:ext cx="3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45"/>
              <p:cNvSpPr>
                <a:spLocks noChangeShapeType="1"/>
              </p:cNvSpPr>
              <p:nvPr/>
            </p:nvSpPr>
            <p:spPr bwMode="auto">
              <a:xfrm>
                <a:off x="2741" y="1389"/>
                <a:ext cx="0" cy="3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46"/>
              <p:cNvSpPr>
                <a:spLocks noChangeShapeType="1"/>
              </p:cNvSpPr>
              <p:nvPr/>
            </p:nvSpPr>
            <p:spPr bwMode="auto">
              <a:xfrm>
                <a:off x="3598" y="1972"/>
                <a:ext cx="0" cy="12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47"/>
              <p:cNvSpPr>
                <a:spLocks noChangeShapeType="1"/>
              </p:cNvSpPr>
              <p:nvPr/>
            </p:nvSpPr>
            <p:spPr bwMode="auto">
              <a:xfrm flipV="1">
                <a:off x="3278" y="1972"/>
                <a:ext cx="32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48"/>
              <p:cNvSpPr>
                <a:spLocks noChangeShapeType="1"/>
              </p:cNvSpPr>
              <p:nvPr/>
            </p:nvSpPr>
            <p:spPr bwMode="auto">
              <a:xfrm>
                <a:off x="3215" y="3230"/>
                <a:ext cx="3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49"/>
              <p:cNvSpPr>
                <a:spLocks noChangeShapeType="1"/>
              </p:cNvSpPr>
              <p:nvPr/>
            </p:nvSpPr>
            <p:spPr bwMode="auto">
              <a:xfrm>
                <a:off x="3217" y="3230"/>
                <a:ext cx="0" cy="3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50"/>
              <p:cNvSpPr>
                <a:spLocks noChangeArrowheads="1"/>
              </p:cNvSpPr>
              <p:nvPr/>
            </p:nvSpPr>
            <p:spPr bwMode="auto">
              <a:xfrm>
                <a:off x="3218" y="1717"/>
                <a:ext cx="232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r>
                  <a:rPr kumimoji="1" lang="en-US" altLang="zh-CN" sz="2600" b="1"/>
                  <a:t>0</a:t>
                </a:r>
                <a:endParaRPr kumimoji="1" lang="en-US" altLang="zh-CN" sz="2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269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 sz="28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00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11560" y="2417070"/>
            <a:ext cx="7660922" cy="410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循环可以在表达式</a:t>
            </a:r>
            <a:r>
              <a:rPr lang="en-US" altLang="zh-CN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中包含使循环趋于结束的操作，甚至可以将循环体中的操作全部放到表达式</a:t>
            </a:r>
            <a:r>
              <a:rPr lang="en-US" altLang="zh-CN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中。因此</a:t>
            </a:r>
            <a:r>
              <a:rPr lang="en-US" altLang="zh-CN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语句的功能更强，凡用</a:t>
            </a:r>
            <a:r>
              <a:rPr lang="en-US" altLang="zh-CN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循环能完成的，用</a:t>
            </a:r>
            <a:r>
              <a:rPr lang="en-US" altLang="zh-CN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循环都能实现。 </a:t>
            </a:r>
            <a:endParaRPr lang="en-US" altLang="zh-CN" sz="2400" dirty="0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）通常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，在一般使用中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语句最常用，其次是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语句。并且，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语句一般用于循环次数确定的循环语句；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while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用于循环次数不确定的循环中。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10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之内的所有素数。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9552" y="2723094"/>
            <a:ext cx="7848872" cy="27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分析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素数即除了</a:t>
            </a:r>
            <a:r>
              <a:rPr lang="en-US" altLang="zh-CN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和它本身之外，不能被整除的数。</a:t>
            </a:r>
            <a:endParaRPr lang="en-US" altLang="zh-CN" sz="2800" dirty="0" smtClean="0">
              <a:solidFill>
                <a:schemeClr val="accent5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遍历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之间的所有数字。</a:t>
            </a:r>
            <a:endParaRPr lang="en-US" altLang="zh-CN" sz="28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判断其是否为素数，是素数则打印输出。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之内的所有素数。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31640" y="2542418"/>
            <a:ext cx="4608512" cy="3721087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for(</a:t>
            </a:r>
            <a:r>
              <a:rPr kumimoji="1" lang="en-AU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=2;i&lt;=100;i</a:t>
            </a:r>
            <a:r>
              <a:rPr kumimoji="1" lang="en-AU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flag = 0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for(j=1; j&lt;=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if(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i%j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==0) flag++;}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if(flag==2)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(“%d\n”,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}// end for loop</a:t>
            </a:r>
            <a:endParaRPr kumimoji="1" lang="en-US" altLang="zh-CN" sz="24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10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4"/>
            <a:ext cx="7848872" cy="21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计算并输出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100~999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中的水仙花数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位数的</a:t>
            </a:r>
            <a:r>
              <a:rPr lang="zh-CN" altLang="en-US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各位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数立方之和等于该数本身，则称该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位数为水仙花数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58627" y="3717032"/>
            <a:ext cx="7848872" cy="27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分析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依次遍历</a:t>
            </a:r>
            <a:r>
              <a:rPr lang="en-US" altLang="zh-CN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100~999</a:t>
            </a:r>
            <a:r>
              <a:rPr lang="zh-CN" altLang="en-US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所有数值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。判断各位数立方之和等于该数</a:t>
            </a:r>
            <a:r>
              <a:rPr lang="zh-CN" altLang="en-US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本身是否相等。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的嵌套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计算并输出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100~999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中的水仙花数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位数的</a:t>
            </a:r>
            <a:r>
              <a:rPr lang="zh-CN" altLang="en-US" sz="2800" dirty="0" smtClean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各位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数立方之和等于该数本身，则称该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位数为水仙花数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6145" y="3575189"/>
            <a:ext cx="6550191" cy="3086707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for(a=1;a&lt;=9;a++)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for(b=0;b&lt;=9;b++)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for(c=0;c&lt;=9;c++)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    if(a*a*</a:t>
            </a:r>
            <a:r>
              <a:rPr lang="en-US" altLang="zh-CN" dirty="0" err="1">
                <a:solidFill>
                  <a:schemeClr val="tx1"/>
                </a:solidFill>
              </a:rPr>
              <a:t>a+b</a:t>
            </a:r>
            <a:r>
              <a:rPr lang="en-US" altLang="zh-CN" dirty="0">
                <a:solidFill>
                  <a:schemeClr val="tx1"/>
                </a:solidFill>
              </a:rPr>
              <a:t>*b*</a:t>
            </a:r>
            <a:r>
              <a:rPr lang="en-US" altLang="zh-CN" dirty="0" err="1">
                <a:solidFill>
                  <a:schemeClr val="tx1"/>
                </a:solidFill>
              </a:rPr>
              <a:t>b+c</a:t>
            </a:r>
            <a:r>
              <a:rPr lang="en-US" altLang="zh-CN" dirty="0">
                <a:solidFill>
                  <a:schemeClr val="tx1"/>
                </a:solidFill>
              </a:rPr>
              <a:t>*c*c==a*100+b*10+c)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       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 smtClean="0">
                <a:solidFill>
                  <a:schemeClr val="tx1"/>
                </a:solidFill>
              </a:rPr>
              <a:t>(“%6d</a:t>
            </a:r>
            <a:r>
              <a:rPr lang="en-US" altLang="zh-CN" dirty="0">
                <a:solidFill>
                  <a:schemeClr val="tx1"/>
                </a:solidFill>
              </a:rPr>
              <a:t>”,a*100+c*10+d</a:t>
            </a:r>
            <a:r>
              <a:rPr lang="en-US" altLang="zh-CN" dirty="0" smtClean="0">
                <a:solidFill>
                  <a:schemeClr val="tx1"/>
                </a:solidFill>
              </a:rPr>
              <a:t>);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60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循环语句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15" y="1311"/>
              <a:ext cx="154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while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174" y="1887"/>
              <a:ext cx="1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do 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while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844452"/>
            <a:ext cx="5410200" cy="1030288"/>
            <a:chOff x="1152" y="2413"/>
            <a:chExt cx="3408" cy="64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451" y="2461"/>
              <a:ext cx="1341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for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463" y="1887"/>
              <a:ext cx="12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循环的跳出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9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的跳出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9552" y="2383457"/>
            <a:ext cx="7560840" cy="367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语句可以用来从循环体内跳出循环体，即提前结束循环，接着执行循环下面的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一般形式</a:t>
            </a: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lang="en-US" altLang="zh-CN" sz="2400" b="1" dirty="0">
                <a:solidFill>
                  <a:srgbClr val="33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break;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1" u="sng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en-US" altLang="zh-CN" sz="2400" b="1" u="sng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语句不能用于循环语句和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switch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语句之外的任何其他语句中</a:t>
            </a:r>
            <a:r>
              <a:rPr lang="zh-CN" altLang="en-US" sz="2400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4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60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的跳出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34364" y="2229163"/>
            <a:ext cx="5505788" cy="328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4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float pi=3.14159;</a:t>
            </a: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for(r=1;r&lt;=10;r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++){ </a:t>
            </a: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   area=pi*r*r</a:t>
            </a:r>
            <a:r>
              <a:rPr lang="en-US" altLang="zh-CN" sz="2400" b="1" dirty="0">
                <a:solidFill>
                  <a:schemeClr val="tx1"/>
                </a:solidFill>
              </a:rPr>
              <a:t>;</a:t>
            </a: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   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if(area&gt;100</a:t>
            </a:r>
            <a:r>
              <a:rPr lang="en-US" altLang="zh-CN" sz="2400" b="1" dirty="0">
                <a:solidFill>
                  <a:srgbClr val="C00000"/>
                </a:solidFill>
              </a:rPr>
              <a:t>) break;</a:t>
            </a: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     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sz="2400" b="1" dirty="0">
                <a:solidFill>
                  <a:schemeClr val="tx1"/>
                </a:solidFill>
              </a:rPr>
              <a:t>(″r=%f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, area</a:t>
            </a:r>
            <a:r>
              <a:rPr lang="en-US" altLang="zh-CN" sz="2400" b="1" dirty="0">
                <a:solidFill>
                  <a:schemeClr val="tx1"/>
                </a:solidFill>
              </a:rPr>
              <a:t>=%f\n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″, r, area</a:t>
            </a:r>
            <a:r>
              <a:rPr lang="en-US" altLang="zh-CN" sz="2400" b="1" dirty="0">
                <a:solidFill>
                  <a:schemeClr val="tx1"/>
                </a:solidFill>
              </a:rPr>
              <a:t>);</a:t>
            </a:r>
          </a:p>
          <a:p>
            <a:pPr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zh-CN" altLang="en-US" sz="24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线形标注 2 13"/>
          <p:cNvSpPr/>
          <p:nvPr/>
        </p:nvSpPr>
        <p:spPr>
          <a:xfrm>
            <a:off x="5252908" y="2207102"/>
            <a:ext cx="3666436" cy="3908817"/>
          </a:xfrm>
          <a:prstGeom prst="borderCallout2">
            <a:avLst>
              <a:gd name="adj1" fmla="val 50400"/>
              <a:gd name="adj2" fmla="val -37"/>
              <a:gd name="adj3" fmla="val 50399"/>
              <a:gd name="adj4" fmla="val -15447"/>
              <a:gd name="adj5" fmla="val 64364"/>
              <a:gd name="adj6" fmla="val -29167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程序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的作用是计算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r=1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r=10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时的圆面积，直到面积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area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大于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为止。从上面的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循环可以看到：当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area&gt;100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时，执行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语句，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提前结束循环，即不再继续执行其余的几次循环。</a:t>
            </a:r>
          </a:p>
        </p:txBody>
      </p:sp>
    </p:spTree>
    <p:extLst>
      <p:ext uri="{BB962C8B-B14F-4D97-AF65-F5344CB8AC3E}">
        <p14:creationId xmlns:p14="http://schemas.microsoft.com/office/powerpoint/2010/main" val="42453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的跳出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continue</a:t>
            </a:r>
            <a:r>
              <a:rPr lang="zh-CN" altLang="en-US" sz="28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11560" y="2539969"/>
            <a:ext cx="766092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 continue</a:t>
            </a:r>
            <a:r>
              <a:rPr lang="zh-CN" altLang="en-US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语句作用为结束本次循环，即跳过循环体中下面尚未执行的语句，接着进行下一次是否执行循环的</a:t>
            </a:r>
            <a:r>
              <a:rPr lang="zh-CN" altLang="en-US" sz="2800" dirty="0" smtClean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判定。其只能用于循环语句中。</a:t>
            </a:r>
            <a:endParaRPr lang="en-US" altLang="zh-CN" sz="2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一般形式</a:t>
            </a:r>
            <a:r>
              <a:rPr lang="zh-CN" altLang="en-US" sz="2800" b="1" dirty="0">
                <a:solidFill>
                  <a:srgbClr val="6633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800" dirty="0">
                <a:solidFill>
                  <a:srgbClr val="6633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1" dirty="0">
                <a:solidFill>
                  <a:srgbClr val="3366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continue;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zh-CN" sz="2800" dirty="0">
              <a:solidFill>
                <a:srgbClr val="000099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8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的跳出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continue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语句和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语句的区别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7300" y="2435544"/>
            <a:ext cx="501281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 continue</a:t>
            </a:r>
            <a:r>
              <a:rPr lang="zh-CN" altLang="en-US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语句只结束本次循环，</a:t>
            </a:r>
            <a:r>
              <a:rPr lang="zh-CN" altLang="en-US" sz="2800" dirty="0" smtClean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而不是</a:t>
            </a:r>
            <a:r>
              <a:rPr lang="zh-CN" altLang="en-US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终止整个循环的执行</a:t>
            </a:r>
            <a:r>
              <a:rPr lang="zh-CN" altLang="en-US" sz="2800" dirty="0" smtClean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000099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4437112"/>
            <a:ext cx="3816424" cy="2352815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 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AU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AU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   </a:t>
            </a: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9" name="Picture 11" descr="f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826" y="1630265"/>
            <a:ext cx="2286427" cy="4856367"/>
          </a:xfrm>
          <a:prstGeom prst="rect">
            <a:avLst/>
          </a:prstGeom>
          <a:noFill/>
          <a:ln w="9525">
            <a:solidFill>
              <a:srgbClr val="00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7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5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95908" y="1864004"/>
            <a:ext cx="6135960" cy="668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</a:rPr>
              <a:t>和。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480100"/>
              </p:ext>
            </p:extLst>
          </p:nvPr>
        </p:nvGraphicFramePr>
        <p:xfrm>
          <a:off x="3871760" y="1818865"/>
          <a:ext cx="1417743" cy="94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公式" r:id="rId6" imgW="558720" imgH="431640" progId="Equation.3">
                  <p:embed/>
                </p:oleObj>
              </mc:Choice>
              <mc:Fallback>
                <p:oleObj name="公式" r:id="rId6" imgW="558720" imgH="431640" progId="Equation.3">
                  <p:embed/>
                  <p:pic>
                    <p:nvPicPr>
                      <p:cNvPr id="6144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760" y="1818865"/>
                        <a:ext cx="1417743" cy="94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55576" y="2796783"/>
            <a:ext cx="47525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err="1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sum=0;</a:t>
            </a:r>
            <a:b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&lt;=100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sum=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sum+i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b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 err="1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3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(″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 </a:t>
            </a:r>
            <a:r>
              <a:rPr lang="en-US" altLang="zh-CN" sz="3200" dirty="0" smtClean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=%d\n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</a:t>
            </a:r>
            <a:r>
              <a:rPr lang="zh-CN" altLang="en-US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sum);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solidFill>
                <a:schemeClr val="accent5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4635356" y="2646714"/>
            <a:ext cx="3337288" cy="1805137"/>
          </a:xfrm>
          <a:prstGeom prst="borderCallout2">
            <a:avLst>
              <a:gd name="adj1" fmla="val 50400"/>
              <a:gd name="adj2" fmla="val -37"/>
              <a:gd name="adj3" fmla="val 50399"/>
              <a:gd name="adj4" fmla="val -15447"/>
              <a:gd name="adj5" fmla="val 82202"/>
              <a:gd name="adj6" fmla="val -29144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循环体如果包含一个以上的语句，应该用花括弧括起来，以复合语句形式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出现。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线形标注 2 14"/>
          <p:cNvSpPr/>
          <p:nvPr/>
        </p:nvSpPr>
        <p:spPr>
          <a:xfrm>
            <a:off x="4635356" y="5114529"/>
            <a:ext cx="3337288" cy="1100915"/>
          </a:xfrm>
          <a:prstGeom prst="borderCallout2">
            <a:avLst>
              <a:gd name="adj1" fmla="val 64215"/>
              <a:gd name="adj2" fmla="val -314"/>
              <a:gd name="adj3" fmla="val 63375"/>
              <a:gd name="adj4" fmla="val -44231"/>
              <a:gd name="adj5" fmla="val 12518"/>
              <a:gd name="adj6" fmla="val -68168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在循环体中应有使循环趋向于结束的语句。</a:t>
            </a:r>
          </a:p>
        </p:txBody>
      </p:sp>
    </p:spTree>
    <p:extLst>
      <p:ext uri="{BB962C8B-B14F-4D97-AF65-F5344CB8AC3E}">
        <p14:creationId xmlns:p14="http://schemas.microsoft.com/office/powerpoint/2010/main" val="65698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的跳出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continue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语句和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语句的区别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7300" y="2435544"/>
            <a:ext cx="501281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  break</a:t>
            </a:r>
            <a:r>
              <a:rPr lang="zh-CN" altLang="en-US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语句则是结束整个循环过程，不再判断执行循环的条件是否成立。 </a:t>
            </a:r>
          </a:p>
        </p:txBody>
      </p:sp>
      <p:sp>
        <p:nvSpPr>
          <p:cNvPr id="8" name="矩形 7"/>
          <p:cNvSpPr/>
          <p:nvPr/>
        </p:nvSpPr>
        <p:spPr>
          <a:xfrm>
            <a:off x="1043608" y="4437112"/>
            <a:ext cx="3816424" cy="2352815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 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kumimoji="1" lang="en-AU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AU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AU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   </a:t>
            </a:r>
            <a:r>
              <a:rPr kumimoji="1" lang="en-AU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11" name="Picture 6" descr="f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21" y="1587995"/>
            <a:ext cx="2060501" cy="4982424"/>
          </a:xfrm>
          <a:prstGeom prst="rect">
            <a:avLst/>
          </a:prstGeom>
          <a:noFill/>
          <a:ln w="9525">
            <a:solidFill>
              <a:srgbClr val="00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48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的跳出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7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continue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语句和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语句的区别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7300" y="2435544"/>
            <a:ext cx="8181164" cy="8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例：把</a:t>
            </a:r>
            <a:r>
              <a:rPr lang="en-US" altLang="zh-CN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之间的不能被</a:t>
            </a:r>
            <a:r>
              <a:rPr lang="en-US" altLang="zh-CN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000099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整除的数输出。 </a:t>
            </a:r>
          </a:p>
        </p:txBody>
      </p:sp>
      <p:sp>
        <p:nvSpPr>
          <p:cNvPr id="8" name="矩形 7"/>
          <p:cNvSpPr/>
          <p:nvPr/>
        </p:nvSpPr>
        <p:spPr>
          <a:xfrm>
            <a:off x="899592" y="3717032"/>
            <a:ext cx="3816424" cy="2992481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n;</a:t>
            </a:r>
            <a:b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pt-BR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(n=100;n&lt;=200;n++)</a:t>
            </a:r>
            <a:b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pt-BR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pt-BR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(n%3==0)</a:t>
            </a:r>
            <a:b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pt-BR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pt-BR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printf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  ″</a:t>
            </a:r>
            <a:r>
              <a:rPr kumimoji="1" lang="zh-CN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n);</a:t>
            </a:r>
            <a:br>
              <a:rPr kumimoji="1" lang="pt-BR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pt-BR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AU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线形标注 2 8"/>
          <p:cNvSpPr/>
          <p:nvPr/>
        </p:nvSpPr>
        <p:spPr>
          <a:xfrm>
            <a:off x="5252908" y="3717032"/>
            <a:ext cx="3666436" cy="2398887"/>
          </a:xfrm>
          <a:prstGeom prst="borderCallout2">
            <a:avLst>
              <a:gd name="adj1" fmla="val 50420"/>
              <a:gd name="adj2" fmla="val -2053"/>
              <a:gd name="adj3" fmla="val 50183"/>
              <a:gd name="adj4" fmla="val -44670"/>
              <a:gd name="adj5" fmla="val 83488"/>
              <a:gd name="adj6" fmla="val -70481"/>
            </a:avLst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"/>
              </a:spcBef>
              <a:buFontTx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当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能被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整除时，执行</a:t>
            </a:r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continue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语句，结束本次循环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即跳过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函数语句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，只有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不能被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整除时才执行</a:t>
            </a: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函数。</a:t>
            </a:r>
          </a:p>
        </p:txBody>
      </p:sp>
    </p:spTree>
    <p:extLst>
      <p:ext uri="{BB962C8B-B14F-4D97-AF65-F5344CB8AC3E}">
        <p14:creationId xmlns:p14="http://schemas.microsoft.com/office/powerpoint/2010/main" val="297328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noProof="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的跳出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587995"/>
            <a:ext cx="7848872" cy="178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defTabSz="762000" eaLnBrk="0" hangingPunct="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algn="l" defTabSz="762000" eaLnBrk="0" hangingPunct="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algn="l" defTabSz="762000" eaLnBrk="0" hangingPunct="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～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200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之间的能被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整除，但不能被</a:t>
            </a:r>
            <a:r>
              <a:rPr lang="en-US" altLang="zh-CN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800" dirty="0">
                <a:solidFill>
                  <a:schemeClr val="accent5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整除的数输出。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15616" y="3068960"/>
            <a:ext cx="5816600" cy="3386633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19050">
            <a:solidFill>
              <a:srgbClr val="00418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(n=100;    ;n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++) {  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if(n &gt; 200) break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if (n%3!=0)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continue;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if(n%6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!=0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printf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("%-6d"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kumimoji="1"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50292" y="1803711"/>
            <a:ext cx="613596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注意：</a:t>
            </a:r>
            <a:endParaRPr lang="zh-CN" altLang="en-US" sz="28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291" y="2640879"/>
            <a:ext cx="772379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AutoNum type="arabicParenBoth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循环体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如果包含一个以上的语句，应该用花括弧括起来，以复合语句形式出现。 </a:t>
            </a:r>
          </a:p>
          <a:p>
            <a:pPr>
              <a:lnSpc>
                <a:spcPct val="150000"/>
              </a:lnSpc>
              <a:buFontTx/>
              <a:buAutoNum type="arabicParenBoth"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循环体中应有使循环趋向于结束的语句。如果无此语句，则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的值始终不改变，循环永不结束。</a:t>
            </a:r>
          </a:p>
        </p:txBody>
      </p:sp>
    </p:spTree>
    <p:extLst>
      <p:ext uri="{BB962C8B-B14F-4D97-AF65-F5344CB8AC3E}">
        <p14:creationId xmlns:p14="http://schemas.microsoft.com/office/powerpoint/2010/main" val="323179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20867" y="1832169"/>
            <a:ext cx="6135960" cy="76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endParaRPr lang="zh-CN" altLang="en-US" sz="32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6124" y="1832169"/>
            <a:ext cx="38598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sz="32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π/4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32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≈1-1/3+1/5-1/7+…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公式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求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π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的近似值，直到某一项的绝对值小于为止。</a:t>
            </a:r>
          </a:p>
        </p:txBody>
      </p:sp>
      <p:pic>
        <p:nvPicPr>
          <p:cNvPr id="11" name="Picture 5" descr="f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32" y="1751312"/>
            <a:ext cx="4378325" cy="479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5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3506688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sz="3200" i="1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循环</a:t>
            </a:r>
            <a:r>
              <a:rPr kumimoji="0" lang="zh-CN" altLang="en-US" sz="3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语句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循环语句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20867" y="1832169"/>
            <a:ext cx="6135960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endParaRPr lang="zh-CN" altLang="en-US" sz="2400" b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8566" y="1828572"/>
            <a:ext cx="74038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  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π/4</a:t>
            </a:r>
            <a:r>
              <a:rPr lang="en-US" altLang="zh-CN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≈1-1/3+1/5-1/7</a:t>
            </a:r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+…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求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π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的近似值，直到某一项的绝对值小于为止。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968244"/>
            <a:ext cx="69847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 n, t,  s, pi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t=1; pi=0; n=1.0; s=1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fabs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 &gt; 1e-6) {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pi=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pi+t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n=n+2;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=-s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t=s/n;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pi=pi*4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(″pi=%10.6f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＼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n″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pi);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2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852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循环语句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972791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15" y="1311"/>
              <a:ext cx="154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while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907828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174" y="1887"/>
              <a:ext cx="1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do </a:t>
              </a:r>
              <a:r>
                <a:rPr kumimoji="0" lang="en-US" altLang="zh-CN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while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1835150" y="3844452"/>
            <a:ext cx="5410200" cy="1030288"/>
            <a:chOff x="1152" y="2413"/>
            <a:chExt cx="3408" cy="649"/>
          </a:xfrm>
        </p:grpSpPr>
        <p:grpSp>
          <p:nvGrpSpPr>
            <p:cNvPr id="27" name="Group 216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31" name="AutoShape 217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18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19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20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21"/>
            <p:cNvSpPr txBox="1">
              <a:spLocks noChangeArrowheads="1"/>
            </p:cNvSpPr>
            <p:nvPr/>
          </p:nvSpPr>
          <p:spPr bwMode="auto">
            <a:xfrm>
              <a:off x="2451" y="2461"/>
              <a:ext cx="1341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kumimoji="0" lang="en-US" altLang="zh-CN" sz="280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for </a:t>
              </a:r>
              <a:r>
                <a:rPr kumimoji="0" lang="zh-CN" altLang="en-US" sz="28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循环语句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22"/>
            <p:cNvSpPr txBox="1">
              <a:spLocks noChangeArrowheads="1"/>
            </p:cNvSpPr>
            <p:nvPr/>
          </p:nvSpPr>
          <p:spPr bwMode="gray">
            <a:xfrm>
              <a:off x="1276" y="2475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</a:p>
          </p:txBody>
        </p:sp>
      </p:grpSp>
      <p:grpSp>
        <p:nvGrpSpPr>
          <p:cNvPr id="42" name="Group 271"/>
          <p:cNvGrpSpPr>
            <a:grpSpLocks/>
          </p:cNvGrpSpPr>
          <p:nvPr/>
        </p:nvGrpSpPr>
        <p:grpSpPr bwMode="auto">
          <a:xfrm>
            <a:off x="1835150" y="4708053"/>
            <a:ext cx="5410200" cy="665163"/>
            <a:chOff x="1152" y="1851"/>
            <a:chExt cx="3408" cy="419"/>
          </a:xfrm>
        </p:grpSpPr>
        <p:grpSp>
          <p:nvGrpSpPr>
            <p:cNvPr id="43" name="Group 27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47" name="AutoShape 27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7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7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7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77"/>
            <p:cNvSpPr txBox="1">
              <a:spLocks noChangeArrowheads="1"/>
            </p:cNvSpPr>
            <p:nvPr/>
          </p:nvSpPr>
          <p:spPr bwMode="auto">
            <a:xfrm>
              <a:off x="2463" y="1887"/>
              <a:ext cx="12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noProof="0" dirty="0" smtClean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楷体_GB2312"/>
                </a:rPr>
                <a:t>循环的跳出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78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04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4450</TotalTime>
  <Words>3071</Words>
  <Application>Microsoft Office PowerPoint</Application>
  <PresentationFormat>全屏显示(4:3)</PresentationFormat>
  <Paragraphs>515</Paragraphs>
  <Slides>52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等线</vt:lpstr>
      <vt:lpstr>华文行楷</vt:lpstr>
      <vt:lpstr>华文楷体</vt:lpstr>
      <vt:lpstr>华文细黑</vt:lpstr>
      <vt:lpstr>楷体_GB2312</vt:lpstr>
      <vt:lpstr>宋体</vt:lpstr>
      <vt:lpstr>Arial</vt:lpstr>
      <vt:lpstr>Times New Roman</vt:lpstr>
      <vt:lpstr>默认设计模板</vt:lpstr>
      <vt:lpstr>公式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 生辉</cp:lastModifiedBy>
  <cp:revision>296</cp:revision>
  <dcterms:created xsi:type="dcterms:W3CDTF">2014-03-21T03:02:44Z</dcterms:created>
  <dcterms:modified xsi:type="dcterms:W3CDTF">2018-10-14T13:28:06Z</dcterms:modified>
</cp:coreProperties>
</file>